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C7B018BB-80A7-4F77-B60F-C8B233D01FF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EEE7283C-3CF3-47DC-8721-378D4A62B22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CF821DB8-F4EB-4A41-A1BA-3FCAFE7338EE}" styleName="">
    <a:tblBg/>
    <a:wholeTbl>
      <a:tcTxStyle b="off" i="off">
        <a:fontRef idx="maj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 styleId="{2708684C-4D16-4618-839F-0558EEFCDFE6}" styleName="">
    <a:tblBg/>
    <a:wholeTbl>
      <a:tcTxStyle b="off" i="off">
        <a:fontRef idx="major">
          <a:srgbClr val="5A5C6C"/>
        </a:fontRef>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solidFill>
            <a:srgbClr val="5A5C6C">
              <a:alpha val="20000"/>
            </a:srgbClr>
          </a:solidFill>
        </a:fill>
      </a:tcStyle>
    </a:firstCol>
    <a:lastRow>
      <a:tcTxStyle b="on" i="off">
        <a:font>
          <a:latin typeface="Avenir Heavy"/>
          <a:ea typeface="Avenir Heavy"/>
          <a:cs typeface="Avenir Heavy"/>
        </a:font>
        <a:srgbClr val="5A5C6C"/>
      </a:tcTxStyle>
      <a:tcStyle>
        <a:tcBdr>
          <a:left>
            <a:ln w="12700" cap="flat">
              <a:solidFill>
                <a:srgbClr val="5A5C6C"/>
              </a:solidFill>
              <a:prstDash val="solid"/>
              <a:round/>
            </a:ln>
          </a:left>
          <a:right>
            <a:ln w="12700" cap="flat">
              <a:solidFill>
                <a:srgbClr val="5A5C6C"/>
              </a:solidFill>
              <a:prstDash val="solid"/>
              <a:round/>
            </a:ln>
          </a:right>
          <a:top>
            <a:ln w="50800" cap="flat">
              <a:solidFill>
                <a:srgbClr val="5A5C6C"/>
              </a:solidFill>
              <a:prstDash val="solid"/>
              <a:round/>
            </a:ln>
          </a:top>
          <a:bottom>
            <a:ln w="127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lastRow>
    <a:firstRow>
      <a:tcTxStyle b="on" i="off">
        <a:font>
          <a:latin typeface="Avenir Heavy"/>
          <a:ea typeface="Avenir Heavy"/>
          <a:cs typeface="Avenir Heavy"/>
        </a:font>
        <a:srgbClr val="5A5C6C"/>
      </a:tcTxStyle>
      <a:tcStyle>
        <a:tcBdr>
          <a:left>
            <a:ln w="12700" cap="flat">
              <a:solidFill>
                <a:srgbClr val="5A5C6C"/>
              </a:solidFill>
              <a:prstDash val="solid"/>
              <a:round/>
            </a:ln>
          </a:left>
          <a:right>
            <a:ln w="12700" cap="flat">
              <a:solidFill>
                <a:srgbClr val="5A5C6C"/>
              </a:solidFill>
              <a:prstDash val="solid"/>
              <a:round/>
            </a:ln>
          </a:right>
          <a:top>
            <a:ln w="12700" cap="flat">
              <a:solidFill>
                <a:srgbClr val="5A5C6C"/>
              </a:solidFill>
              <a:prstDash val="solid"/>
              <a:round/>
            </a:ln>
          </a:top>
          <a:bottom>
            <a:ln w="25400" cap="flat">
              <a:solidFill>
                <a:srgbClr val="5A5C6C"/>
              </a:solidFill>
              <a:prstDash val="solid"/>
              <a:round/>
            </a:ln>
          </a:bottom>
          <a:insideH>
            <a:ln w="12700" cap="flat">
              <a:solidFill>
                <a:srgbClr val="5A5C6C"/>
              </a:solidFill>
              <a:prstDash val="solid"/>
              <a:round/>
            </a:ln>
          </a:insideH>
          <a:insideV>
            <a:ln w="12700" cap="flat">
              <a:solidFill>
                <a:srgbClr val="5A5C6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CE3BDF9A-0530-4AC1-8917-7F3E830C253C}"/>
    <pc:docChg chg="custSel modSld">
      <pc:chgData name="mario.diaz@uam.es" userId="b18783af-88a7-4588-8d94-dc9c0dee9733" providerId="ADAL" clId="{CE3BDF9A-0530-4AC1-8917-7F3E830C253C}" dt="2021-08-04T10:21:25.648" v="19" actId="179"/>
      <pc:docMkLst>
        <pc:docMk/>
      </pc:docMkLst>
      <pc:sldChg chg="modSp mod">
        <pc:chgData name="mario.diaz@uam.es" userId="b18783af-88a7-4588-8d94-dc9c0dee9733" providerId="ADAL" clId="{CE3BDF9A-0530-4AC1-8917-7F3E830C253C}" dt="2021-08-04T10:14:47.800" v="5" actId="1076"/>
        <pc:sldMkLst>
          <pc:docMk/>
          <pc:sldMk cId="0" sldId="259"/>
        </pc:sldMkLst>
        <pc:spChg chg="mod">
          <ac:chgData name="mario.diaz@uam.es" userId="b18783af-88a7-4588-8d94-dc9c0dee9733" providerId="ADAL" clId="{CE3BDF9A-0530-4AC1-8917-7F3E830C253C}" dt="2021-08-04T10:14:47.800" v="5" actId="1076"/>
          <ac:spMkLst>
            <pc:docMk/>
            <pc:sldMk cId="0" sldId="259"/>
            <ac:spMk id="199" creationId="{00000000-0000-0000-0000-000000000000}"/>
          </ac:spMkLst>
        </pc:spChg>
        <pc:picChg chg="mod">
          <ac:chgData name="mario.diaz@uam.es" userId="b18783af-88a7-4588-8d94-dc9c0dee9733" providerId="ADAL" clId="{CE3BDF9A-0530-4AC1-8917-7F3E830C253C}" dt="2021-08-04T10:13:48.891" v="3" actId="1076"/>
          <ac:picMkLst>
            <pc:docMk/>
            <pc:sldMk cId="0" sldId="259"/>
            <ac:picMk id="201" creationId="{00000000-0000-0000-0000-000000000000}"/>
          </ac:picMkLst>
        </pc:picChg>
        <pc:picChg chg="mod">
          <ac:chgData name="mario.diaz@uam.es" userId="b18783af-88a7-4588-8d94-dc9c0dee9733" providerId="ADAL" clId="{CE3BDF9A-0530-4AC1-8917-7F3E830C253C}" dt="2021-08-04T10:13:46.595" v="2" actId="1076"/>
          <ac:picMkLst>
            <pc:docMk/>
            <pc:sldMk cId="0" sldId="259"/>
            <ac:picMk id="202" creationId="{00000000-0000-0000-0000-000000000000}"/>
          </ac:picMkLst>
        </pc:picChg>
      </pc:sldChg>
      <pc:sldChg chg="delSp modSp mod">
        <pc:chgData name="mario.diaz@uam.es" userId="b18783af-88a7-4588-8d94-dc9c0dee9733" providerId="ADAL" clId="{CE3BDF9A-0530-4AC1-8917-7F3E830C253C}" dt="2021-08-04T10:17:32.743" v="9" actId="14100"/>
        <pc:sldMkLst>
          <pc:docMk/>
          <pc:sldMk cId="0" sldId="260"/>
        </pc:sldMkLst>
        <pc:spChg chg="mod">
          <ac:chgData name="mario.diaz@uam.es" userId="b18783af-88a7-4588-8d94-dc9c0dee9733" providerId="ADAL" clId="{CE3BDF9A-0530-4AC1-8917-7F3E830C253C}" dt="2021-08-04T10:17:32.743" v="9" actId="14100"/>
          <ac:spMkLst>
            <pc:docMk/>
            <pc:sldMk cId="0" sldId="260"/>
            <ac:spMk id="205" creationId="{00000000-0000-0000-0000-000000000000}"/>
          </ac:spMkLst>
        </pc:spChg>
        <pc:picChg chg="del mod">
          <ac:chgData name="mario.diaz@uam.es" userId="b18783af-88a7-4588-8d94-dc9c0dee9733" providerId="ADAL" clId="{CE3BDF9A-0530-4AC1-8917-7F3E830C253C}" dt="2021-08-04T10:17:24.600" v="8" actId="478"/>
          <ac:picMkLst>
            <pc:docMk/>
            <pc:sldMk cId="0" sldId="260"/>
            <ac:picMk id="208" creationId="{00000000-0000-0000-0000-000000000000}"/>
          </ac:picMkLst>
        </pc:picChg>
      </pc:sldChg>
      <pc:sldChg chg="delSp modSp mod">
        <pc:chgData name="mario.diaz@uam.es" userId="b18783af-88a7-4588-8d94-dc9c0dee9733" providerId="ADAL" clId="{CE3BDF9A-0530-4AC1-8917-7F3E830C253C}" dt="2021-08-04T10:21:25.648" v="19" actId="179"/>
        <pc:sldMkLst>
          <pc:docMk/>
          <pc:sldMk cId="0" sldId="266"/>
        </pc:sldMkLst>
        <pc:spChg chg="mod">
          <ac:chgData name="mario.diaz@uam.es" userId="b18783af-88a7-4588-8d94-dc9c0dee9733" providerId="ADAL" clId="{CE3BDF9A-0530-4AC1-8917-7F3E830C253C}" dt="2021-08-04T10:21:25.648" v="19" actId="179"/>
          <ac:spMkLst>
            <pc:docMk/>
            <pc:sldMk cId="0" sldId="266"/>
            <ac:spMk id="237" creationId="{00000000-0000-0000-0000-000000000000}"/>
          </ac:spMkLst>
        </pc:spChg>
        <pc:picChg chg="del mod">
          <ac:chgData name="mario.diaz@uam.es" userId="b18783af-88a7-4588-8d94-dc9c0dee9733" providerId="ADAL" clId="{CE3BDF9A-0530-4AC1-8917-7F3E830C253C}" dt="2021-08-04T10:20:51.668" v="16" actId="478"/>
          <ac:picMkLst>
            <pc:docMk/>
            <pc:sldMk cId="0" sldId="266"/>
            <ac:picMk id="23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3220934"/>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181" name="Shape 164"/>
          <p:cNvSpPr txBox="1"/>
          <p:nvPr/>
        </p:nvSpPr>
        <p:spPr>
          <a:xfrm>
            <a:off x="323850" y="5589587"/>
            <a:ext cx="6696075" cy="764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Tahoma"/>
                <a:ea typeface="Tahoma"/>
                <a:cs typeface="Tahoma"/>
                <a:sym typeface="Tahoma"/>
              </a:defRPr>
            </a:lvl1pPr>
          </a:lstStyle>
          <a:p>
            <a:r>
              <a:t>Relaxation</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14"/>
          <p:cNvSpPr txBox="1">
            <a:spLocks noGrp="1"/>
          </p:cNvSpPr>
          <p:nvPr>
            <p:ph type="body" sz="half" idx="4294967295"/>
          </p:nvPr>
        </p:nvSpPr>
        <p:spPr>
          <a:xfrm>
            <a:off x="755650" y="908050"/>
            <a:ext cx="4194175" cy="4176713"/>
          </a:xfrm>
          <a:prstGeom prst="rect">
            <a:avLst/>
          </a:prstGeom>
        </p:spPr>
        <p:txBody>
          <a:bodyPr lIns="0" tIns="0" rIns="0" bIns="0">
            <a:normAutofit/>
          </a:bodyPr>
          <a:lstStyle/>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Edmund Jacobson’s Progressive Muscle Relaxation is aimed, as noted in his book Progressive Relaxation, at the reduction of tension in the muscles involved in the actions of mental activities: </a:t>
            </a: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endParaRPr/>
          </a:p>
          <a:p>
            <a:pPr marL="203200" indent="-127000" algn="just" defTabSz="457200">
              <a:lnSpc>
                <a:spcPct val="130000"/>
              </a:lnSpc>
              <a:spcBef>
                <a:spcPts val="0"/>
              </a:spcBef>
              <a:buClrTx/>
              <a:buSzPct val="100000"/>
              <a:buFont typeface="Zapf Dingbats"/>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arms, legs, trunk, shoulders, neck, eyes, muscles that intervene in human phonation or voicing,    including the muscle tension caused in the act of thinking.</a:t>
            </a:r>
          </a:p>
        </p:txBody>
      </p:sp>
      <p:sp>
        <p:nvSpPr>
          <p:cNvPr id="232" name="Shape 215"/>
          <p:cNvSpPr txBox="1"/>
          <p:nvPr/>
        </p:nvSpPr>
        <p:spPr>
          <a:xfrm>
            <a:off x="539749" y="5229225"/>
            <a:ext cx="8135940" cy="955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800"/>
              </a:spcBef>
              <a:defRPr sz="1400">
                <a:solidFill>
                  <a:srgbClr val="FFFFFF"/>
                </a:solidFill>
                <a:latin typeface="Tahoma"/>
                <a:ea typeface="Tahoma"/>
                <a:cs typeface="Tahoma"/>
                <a:sym typeface="Tahoma"/>
              </a:defRPr>
            </a:lvl1pPr>
          </a:lstStyle>
          <a:p>
            <a:r>
              <a:t>For example: Raise the left arm, flex the hand and close it. After performing the flexing motion, the patient drops the arm and opens the hand. This is repeated 2-3  times, this exercise may take approximately three minutes to complete each time. During contraction we can clarify, in greater or lesser extent, the process of muscle contraction to raise awareness.</a:t>
            </a:r>
          </a:p>
        </p:txBody>
      </p:sp>
      <p:pic>
        <p:nvPicPr>
          <p:cNvPr id="23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4" name="eje3.jpg" descr="eje3.jpg"/>
          <p:cNvPicPr>
            <a:picLocks noChangeAspect="1"/>
          </p:cNvPicPr>
          <p:nvPr/>
        </p:nvPicPr>
        <p:blipFill>
          <a:blip r:embed="rId3"/>
          <a:stretch>
            <a:fillRect/>
          </a:stretch>
        </p:blipFill>
        <p:spPr>
          <a:xfrm>
            <a:off x="5389562" y="2201833"/>
            <a:ext cx="3227783" cy="158914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19"/>
          <p:cNvSpPr txBox="1">
            <a:spLocks noGrp="1"/>
          </p:cNvSpPr>
          <p:nvPr>
            <p:ph type="title" idx="4294967295"/>
          </p:nvPr>
        </p:nvSpPr>
        <p:spPr>
          <a:xfrm>
            <a:off x="323850" y="-242888"/>
            <a:ext cx="8540750" cy="1143001"/>
          </a:xfrm>
          <a:prstGeom prst="rect">
            <a:avLst/>
          </a:prstGeom>
        </p:spPr>
        <p:txBody>
          <a:bodyPr lIns="0" tIns="0" rIns="0" bIns="0">
            <a:normAutofit/>
          </a:bodyPr>
          <a:lstStyle>
            <a:lvl1pPr>
              <a:defRPr sz="3200">
                <a:solidFill>
                  <a:srgbClr val="FFFF66"/>
                </a:solidFill>
              </a:defRPr>
            </a:lvl1pPr>
          </a:lstStyle>
          <a:p>
            <a:r>
              <a:t>OTHER SCHOOLS OF THOUGHT</a:t>
            </a:r>
          </a:p>
        </p:txBody>
      </p:sp>
      <p:sp>
        <p:nvSpPr>
          <p:cNvPr id="237" name="Shape 220"/>
          <p:cNvSpPr txBox="1">
            <a:spLocks noGrp="1"/>
          </p:cNvSpPr>
          <p:nvPr>
            <p:ph type="body" idx="4294967295"/>
          </p:nvPr>
        </p:nvSpPr>
        <p:spPr>
          <a:xfrm>
            <a:off x="301625" y="620711"/>
            <a:ext cx="8540750" cy="5761041"/>
          </a:xfrm>
          <a:prstGeom prst="rect">
            <a:avLst/>
          </a:prstGeom>
        </p:spPr>
        <p:txBody>
          <a:bodyPr lIns="0" tIns="0" rIns="0" bIns="0">
            <a:normAutofit/>
          </a:bodyPr>
          <a:lstStyle/>
          <a:p>
            <a:pPr marL="173997" indent="-173997" defTabSz="824880">
              <a:lnSpc>
                <a:spcPct val="80000"/>
              </a:lnSpc>
              <a:spcBef>
                <a:spcPts val="300"/>
              </a:spcBef>
              <a:defRPr sz="1581" b="1"/>
            </a:pPr>
            <a:r>
              <a:rPr dirty="0" err="1"/>
              <a:t>Rééeducation</a:t>
            </a:r>
            <a:r>
              <a:rPr dirty="0"/>
              <a:t> </a:t>
            </a:r>
            <a:r>
              <a:rPr dirty="0" err="1"/>
              <a:t>Psychotonique</a:t>
            </a:r>
            <a:r>
              <a:rPr dirty="0"/>
              <a:t>. </a:t>
            </a:r>
            <a:r>
              <a:rPr sz="1209" b="0" dirty="0"/>
              <a:t>Its name is due to Doctor JG Lemaire, who was inspired by a study of J. </a:t>
            </a:r>
            <a:r>
              <a:rPr sz="1209" b="0" dirty="0" err="1"/>
              <a:t>Ajuriaguerra</a:t>
            </a:r>
            <a:r>
              <a:rPr sz="1209" b="0" dirty="0"/>
              <a:t>, a psychiatrist who used autogenic training techniques..</a:t>
            </a:r>
            <a:endParaRPr sz="1209" dirty="0"/>
          </a:p>
          <a:p>
            <a:pPr marL="309330" indent="-309330" defTabSz="824880">
              <a:lnSpc>
                <a:spcPct val="80000"/>
              </a:lnSpc>
              <a:spcBef>
                <a:spcPts val="600"/>
              </a:spcBef>
              <a:defRPr sz="1209"/>
            </a:pPr>
            <a:endParaRPr sz="1209" dirty="0"/>
          </a:p>
          <a:p>
            <a:pPr marL="173997" indent="-173997" defTabSz="824880">
              <a:lnSpc>
                <a:spcPct val="80000"/>
              </a:lnSpc>
              <a:spcBef>
                <a:spcPts val="300"/>
              </a:spcBef>
              <a:defRPr sz="1581" b="1"/>
            </a:pPr>
            <a:r>
              <a:rPr dirty="0"/>
              <a:t>Relaxation by Multiple Types of Induction. </a:t>
            </a:r>
            <a:r>
              <a:rPr sz="1209" b="0" dirty="0"/>
              <a:t>Promoted by Michel Sapir, it is based on </a:t>
            </a:r>
            <a:r>
              <a:rPr sz="1209" b="0" dirty="0" err="1"/>
              <a:t>Rééeducation</a:t>
            </a:r>
            <a:r>
              <a:rPr sz="1209" b="0" dirty="0"/>
              <a:t> </a:t>
            </a:r>
            <a:r>
              <a:rPr sz="1209" b="0" dirty="0" err="1"/>
              <a:t>Psychotonique</a:t>
            </a:r>
            <a:r>
              <a:rPr sz="1209" b="0" dirty="0"/>
              <a:t>.</a:t>
            </a:r>
            <a:endParaRPr sz="1209" dirty="0"/>
          </a:p>
          <a:p>
            <a:pPr marL="309330" indent="-309330" defTabSz="824880">
              <a:lnSpc>
                <a:spcPct val="80000"/>
              </a:lnSpc>
              <a:spcBef>
                <a:spcPts val="600"/>
              </a:spcBef>
              <a:defRPr sz="1209"/>
            </a:pPr>
            <a:endParaRPr sz="1209" dirty="0"/>
          </a:p>
          <a:p>
            <a:pPr marL="173997" indent="-173997" defTabSz="824880">
              <a:lnSpc>
                <a:spcPct val="80000"/>
              </a:lnSpc>
              <a:spcBef>
                <a:spcPts val="300"/>
              </a:spcBef>
              <a:defRPr sz="1581"/>
            </a:pPr>
            <a:r>
              <a:rPr dirty="0"/>
              <a:t> </a:t>
            </a:r>
            <a:r>
              <a:rPr b="1" dirty="0"/>
              <a:t>Relaxation Response. </a:t>
            </a:r>
            <a:r>
              <a:rPr sz="1209" dirty="0"/>
              <a:t>This technique is inspired by the methods of concentration of East and West. Its precursor is Dr H. Benson, and </a:t>
            </a:r>
            <a:r>
              <a:rPr sz="1209" dirty="0" err="1"/>
              <a:t>characterised</a:t>
            </a:r>
            <a:r>
              <a:rPr sz="1209" dirty="0"/>
              <a:t> by certain elements: </a:t>
            </a:r>
          </a:p>
          <a:p>
            <a:pPr marL="173997" indent="-173997" defTabSz="824880">
              <a:lnSpc>
                <a:spcPct val="80000"/>
              </a:lnSpc>
              <a:spcBef>
                <a:spcPts val="300"/>
              </a:spcBef>
              <a:defRPr sz="1581"/>
            </a:pPr>
            <a:endParaRPr sz="1209" dirty="0"/>
          </a:p>
          <a:p>
            <a:pPr marL="357188" lvl="1" indent="-92075" algn="just" defTabSz="425195">
              <a:lnSpc>
                <a:spcPct val="150000"/>
              </a:lnSpc>
              <a:spcBef>
                <a:spcPts val="0"/>
              </a:spcBef>
              <a:buClrTx/>
              <a:buSzTx/>
              <a:buFontTx/>
              <a:buNone/>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sz="1302">
                <a:solidFill>
                  <a:srgbClr val="000000"/>
                </a:solidFill>
                <a:latin typeface="+mn-lt"/>
                <a:ea typeface="+mn-ea"/>
                <a:cs typeface="+mn-cs"/>
                <a:sym typeface="Helvetica"/>
              </a:defRPr>
            </a:pPr>
            <a:r>
              <a:rPr sz="1209" dirty="0">
                <a:solidFill>
                  <a:srgbClr val="FFFF00"/>
                </a:solidFill>
              </a:rPr>
              <a:t>- a calm and quiet atmosphere, </a:t>
            </a:r>
          </a:p>
          <a:p>
            <a:pPr marL="357188" lvl="1" indent="-92075" algn="just" defTabSz="425195">
              <a:lnSpc>
                <a:spcPct val="150000"/>
              </a:lnSpc>
              <a:spcBef>
                <a:spcPts val="0"/>
              </a:spcBef>
              <a:buClrTx/>
              <a:buSzTx/>
              <a:buFontTx/>
              <a:buNone/>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sz="1302">
                <a:solidFill>
                  <a:srgbClr val="000000"/>
                </a:solidFill>
                <a:latin typeface="+mn-lt"/>
                <a:ea typeface="+mn-ea"/>
                <a:cs typeface="+mn-cs"/>
                <a:sym typeface="Helvetica"/>
              </a:defRPr>
            </a:pPr>
            <a:r>
              <a:rPr sz="1209" dirty="0">
                <a:solidFill>
                  <a:srgbClr val="FFFF00"/>
                </a:solidFill>
              </a:rPr>
              <a:t>- a repetition of a sound or word, which the patient must focus on and repeat aloud or always softly so attention or thought is not distracted, </a:t>
            </a:r>
          </a:p>
          <a:p>
            <a:pPr marL="357188" lvl="1" indent="-92075" algn="just" defTabSz="425195">
              <a:lnSpc>
                <a:spcPct val="150000"/>
              </a:lnSpc>
              <a:spcBef>
                <a:spcPts val="0"/>
              </a:spcBef>
              <a:buClrTx/>
              <a:buSzTx/>
              <a:buFontTx/>
              <a:buNone/>
              <a:tabLst>
                <a:tab pos="330200" algn="l"/>
                <a:tab pos="660400" algn="l"/>
                <a:tab pos="990600" algn="l"/>
                <a:tab pos="1320800" algn="l"/>
                <a:tab pos="1651000" algn="l"/>
                <a:tab pos="1981200" algn="l"/>
                <a:tab pos="2311400" algn="l"/>
                <a:tab pos="2641600" algn="l"/>
                <a:tab pos="2971800" algn="l"/>
                <a:tab pos="3302000" algn="l"/>
                <a:tab pos="3632200" algn="l"/>
                <a:tab pos="3962400" algn="l"/>
              </a:tabLst>
              <a:defRPr sz="1302">
                <a:solidFill>
                  <a:srgbClr val="000000"/>
                </a:solidFill>
                <a:latin typeface="+mn-lt"/>
                <a:ea typeface="+mn-ea"/>
                <a:cs typeface="+mn-cs"/>
                <a:sym typeface="Helvetica"/>
              </a:defRPr>
            </a:pPr>
            <a:r>
              <a:rPr sz="1209" dirty="0">
                <a:solidFill>
                  <a:srgbClr val="FFFF00"/>
                </a:solidFill>
              </a:rPr>
              <a:t>- a sitting position as on the couch is perhaps the most appropriate, and - the duration of each session will range between 15 and 20 minutes..</a:t>
            </a:r>
          </a:p>
          <a:p>
            <a:pPr marL="309330" indent="-309330" defTabSz="824880">
              <a:lnSpc>
                <a:spcPct val="80000"/>
              </a:lnSpc>
              <a:spcBef>
                <a:spcPts val="600"/>
              </a:spcBef>
              <a:defRPr sz="1209"/>
            </a:pPr>
            <a:endParaRPr sz="1209" dirty="0"/>
          </a:p>
          <a:p>
            <a:pPr marL="173997" indent="-173997" defTabSz="824880">
              <a:lnSpc>
                <a:spcPct val="80000"/>
              </a:lnSpc>
              <a:spcBef>
                <a:spcPts val="300"/>
              </a:spcBef>
              <a:defRPr sz="1581" b="1"/>
            </a:pPr>
            <a:r>
              <a:rPr dirty="0" err="1"/>
              <a:t>Eutony</a:t>
            </a:r>
            <a:r>
              <a:rPr dirty="0"/>
              <a:t>. </a:t>
            </a:r>
            <a:r>
              <a:rPr sz="1209" b="0" dirty="0"/>
              <a:t>A Danish professor, Gerda Alexander, set up this method to regain muscle tone whenever it is necessary.</a:t>
            </a:r>
          </a:p>
          <a:p>
            <a:pPr marL="309330" indent="-309330" defTabSz="824880">
              <a:lnSpc>
                <a:spcPct val="80000"/>
              </a:lnSpc>
              <a:spcBef>
                <a:spcPts val="600"/>
              </a:spcBef>
              <a:defRPr sz="1581"/>
            </a:pPr>
            <a:endParaRPr sz="1209" b="0" dirty="0"/>
          </a:p>
          <a:p>
            <a:pPr marL="173997" indent="-173997" defTabSz="824880">
              <a:lnSpc>
                <a:spcPct val="80000"/>
              </a:lnSpc>
              <a:spcBef>
                <a:spcPts val="300"/>
              </a:spcBef>
              <a:defRPr sz="1581" b="1"/>
            </a:pPr>
            <a:r>
              <a:rPr dirty="0"/>
              <a:t>Yoga.</a:t>
            </a:r>
            <a:r>
              <a:rPr b="0" dirty="0"/>
              <a:t> </a:t>
            </a:r>
            <a:r>
              <a:rPr sz="1209" b="0" dirty="0"/>
              <a:t>Originating in India, it offers various specialties and seeks a balance, mainly the well-being of the body, mind and soul. It means "joining" the physical and spiritual values. </a:t>
            </a:r>
            <a:endParaRPr sz="1209" dirty="0"/>
          </a:p>
          <a:p>
            <a:pPr marL="309330" indent="-309330" defTabSz="824880">
              <a:lnSpc>
                <a:spcPct val="80000"/>
              </a:lnSpc>
              <a:spcBef>
                <a:spcPts val="600"/>
              </a:spcBef>
              <a:defRPr sz="1209"/>
            </a:pPr>
            <a:endParaRPr sz="1209" dirty="0"/>
          </a:p>
          <a:p>
            <a:pPr marL="173997" indent="-173997" defTabSz="824880">
              <a:lnSpc>
                <a:spcPct val="80000"/>
              </a:lnSpc>
              <a:spcBef>
                <a:spcPts val="300"/>
              </a:spcBef>
              <a:defRPr sz="1581" b="1"/>
            </a:pPr>
            <a:r>
              <a:rPr dirty="0" err="1"/>
              <a:t>T’ai</a:t>
            </a:r>
            <a:r>
              <a:rPr dirty="0"/>
              <a:t> Chi </a:t>
            </a:r>
            <a:r>
              <a:rPr dirty="0" err="1"/>
              <a:t>Ch’uan</a:t>
            </a:r>
            <a:r>
              <a:rPr dirty="0"/>
              <a:t>.</a:t>
            </a:r>
            <a:r>
              <a:rPr b="0" dirty="0"/>
              <a:t> </a:t>
            </a:r>
            <a:r>
              <a:rPr sz="1209" b="0" dirty="0"/>
              <a:t>The story told is that it was created by a Taoist monk called Zhang </a:t>
            </a:r>
            <a:r>
              <a:rPr sz="1209" b="0" dirty="0" err="1"/>
              <a:t>Sanfeng</a:t>
            </a:r>
            <a:r>
              <a:rPr sz="1209" b="0" dirty="0"/>
              <a:t> while observing an endless fight between a snake elegantly dodging with slow, agile and continuous moves the attacks by an eagle. </a:t>
            </a:r>
            <a:endParaRPr sz="1209" dirty="0"/>
          </a:p>
          <a:p>
            <a:pPr marL="309330" indent="-309330" defTabSz="824880">
              <a:lnSpc>
                <a:spcPct val="80000"/>
              </a:lnSpc>
              <a:spcBef>
                <a:spcPts val="600"/>
              </a:spcBef>
              <a:defRPr sz="1581"/>
            </a:pPr>
            <a:endParaRPr sz="1209" dirty="0"/>
          </a:p>
          <a:p>
            <a:pPr marL="173997" indent="-173997" defTabSz="824880">
              <a:lnSpc>
                <a:spcPct val="80000"/>
              </a:lnSpc>
              <a:spcBef>
                <a:spcPts val="300"/>
              </a:spcBef>
              <a:defRPr sz="1581" b="1"/>
            </a:pPr>
            <a:r>
              <a:rPr dirty="0"/>
              <a:t>Sophrology. </a:t>
            </a:r>
            <a:r>
              <a:rPr sz="1209" b="0" dirty="0"/>
              <a:t>A system created in Spain around 1960 by Dr Alfonso </a:t>
            </a:r>
            <a:r>
              <a:rPr sz="1209" b="0" dirty="0" err="1"/>
              <a:t>Caycedo</a:t>
            </a:r>
            <a:r>
              <a:rPr sz="1209" b="0" dirty="0"/>
              <a:t>. It is a science that studies human consciousness; it fashioned a new philosophy and applies therapeutic systems wherever possible to reinforce the personality and achieve greater harmony. </a:t>
            </a:r>
          </a:p>
        </p:txBody>
      </p:sp>
      <p:pic>
        <p:nvPicPr>
          <p:cNvPr id="2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24"/>
          <p:cNvSpPr txBox="1"/>
          <p:nvPr/>
        </p:nvSpPr>
        <p:spPr>
          <a:xfrm>
            <a:off x="323850" y="260350"/>
            <a:ext cx="8496300" cy="459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solidFill>
                  <a:srgbClr val="92D050"/>
                </a:solidFill>
                <a:latin typeface="Tahoma"/>
                <a:ea typeface="Tahoma"/>
                <a:cs typeface="Tahoma"/>
                <a:sym typeface="Tahoma"/>
              </a:defRPr>
            </a:lvl1pPr>
          </a:lstStyle>
          <a:p>
            <a:r>
              <a:t>QUESTIONNAIRE AND ACTIVITIES </a:t>
            </a:r>
          </a:p>
        </p:txBody>
      </p:sp>
      <p:sp>
        <p:nvSpPr>
          <p:cNvPr id="242" name="Shape 225"/>
          <p:cNvSpPr txBox="1"/>
          <p:nvPr/>
        </p:nvSpPr>
        <p:spPr>
          <a:xfrm>
            <a:off x="671065" y="938531"/>
            <a:ext cx="7801870" cy="4561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1. Who used hypnosis in the beginning and was the precursor of psychoanalysis? </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2. The pioneer of relaxation as psychotherapy is…</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3. Do you know a progressive relaxation exercise?</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4. What is the first cycle of autogenic training by Schultz? </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5. Would you be able to identify the characteristics to be fulfilled in Edmund Jacobson’s Progressive Relaxation and the proper body position? </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6. Do you know any other relaxation techniques?</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7. If you practise some form of relaxation, compare it the rest of your classmates and check it. </a:t>
            </a:r>
          </a:p>
          <a:p>
            <a:pPr marL="215900" indent="-215900"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t>8. Write down in your notebook unknown vocabulary from this unit </a:t>
            </a:r>
          </a:p>
        </p:txBody>
      </p:sp>
      <p:pic>
        <p:nvPicPr>
          <p:cNvPr id="24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41"/>
                                        </p:tgtEl>
                                        <p:attrNameLst>
                                          <p:attrName>style.visibility</p:attrName>
                                        </p:attrNameLst>
                                      </p:cBhvr>
                                      <p:to>
                                        <p:strVal val="visible"/>
                                      </p:to>
                                    </p:set>
                                    <p:animEffect transition="in" filter="blinds(horizontal)">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242">
                                            <p:bg/>
                                          </p:spTgt>
                                        </p:tgtEl>
                                        <p:attrNameLst>
                                          <p:attrName>style.visibility</p:attrName>
                                        </p:attrNameLst>
                                      </p:cBhvr>
                                      <p:to>
                                        <p:strVal val="visible"/>
                                      </p:to>
                                    </p:set>
                                  </p:childTnLst>
                                </p:cTn>
                              </p:par>
                              <p:par>
                                <p:cTn id="12" presetID="1" presetClass="entr" presetSubtype="0" fill="hold" grpId="0" nodeType="withEffect">
                                  <p:stCondLst>
                                    <p:cond delay="0"/>
                                  </p:stCondLst>
                                  <p:iterate>
                                    <p:tmAbs val="0"/>
                                  </p:iterate>
                                  <p:childTnLst>
                                    <p:set>
                                      <p:cBhvr>
                                        <p:cTn id="13" fill="hold"/>
                                        <p:tgtEl>
                                          <p:spTgt spid="24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42">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4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4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24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24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24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advAuto="0"/>
      <p:bldP spid="242"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1763711" y="333375"/>
            <a:ext cx="4095753" cy="637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2100"/>
              </a:spcBef>
              <a:defRPr sz="3600">
                <a:solidFill>
                  <a:srgbClr val="FFFB00"/>
                </a:solidFill>
                <a:latin typeface="Tahoma"/>
                <a:ea typeface="Tahoma"/>
                <a:cs typeface="Tahoma"/>
                <a:sym typeface="Tahoma"/>
              </a:defRPr>
            </a:lvl1pPr>
          </a:lstStyle>
          <a:p>
            <a:r>
              <a:t>Relaxation</a:t>
            </a:r>
          </a:p>
        </p:txBody>
      </p:sp>
      <p:pic>
        <p:nvPicPr>
          <p:cNvPr id="186" name="logodefinitivo.png" descr="logodefinitivo.png"/>
          <p:cNvPicPr>
            <a:picLocks noChangeAspect="1"/>
          </p:cNvPicPr>
          <p:nvPr/>
        </p:nvPicPr>
        <p:blipFill>
          <a:blip r:embed="rId2"/>
          <a:stretch>
            <a:fillRect/>
          </a:stretch>
        </p:blipFill>
        <p:spPr>
          <a:xfrm>
            <a:off x="8258875" y="6218237"/>
            <a:ext cx="632713" cy="478050"/>
          </a:xfrm>
          <a:prstGeom prst="rect">
            <a:avLst/>
          </a:prstGeom>
          <a:ln w="34925">
            <a:solidFill>
              <a:srgbClr val="FFFFFF"/>
            </a:solidFill>
          </a:ln>
          <a:effectLst>
            <a:outerShdw blurRad="63500" rotWithShape="0">
              <a:srgbClr val="000000">
                <a:alpha val="42999"/>
              </a:srgbClr>
            </a:outerShdw>
          </a:effectLst>
        </p:spPr>
      </p:pic>
      <p:sp>
        <p:nvSpPr>
          <p:cNvPr id="187" name="Shape 170"/>
          <p:cNvSpPr txBox="1"/>
          <p:nvPr/>
        </p:nvSpPr>
        <p:spPr>
          <a:xfrm>
            <a:off x="395286" y="1574567"/>
            <a:ext cx="5400678" cy="2249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	1.	Objectives</a:t>
            </a:r>
          </a:p>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	2.	Relaxation:  </a:t>
            </a:r>
          </a:p>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        Brief Historical Background</a:t>
            </a:r>
          </a:p>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	3.	Schultz’s Autogenic Training</a:t>
            </a:r>
          </a:p>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4.	Jacobson’s Progressive Muscle Relaxation </a:t>
            </a:r>
          </a:p>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5.	Other Schools of Thought</a:t>
            </a:r>
          </a:p>
          <a:p>
            <a:pPr marL="800100" indent="-381000" defTabSz="457200">
              <a:lnSpc>
                <a:spcPct val="170000"/>
              </a:lnSpc>
              <a:tabLst>
                <a:tab pos="431800" algn="l"/>
                <a:tab pos="8128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Helvetica Neue"/>
                <a:ea typeface="Helvetica Neue"/>
                <a:cs typeface="Helvetica Neue"/>
                <a:sym typeface="Helvetica Neue"/>
              </a:defRPr>
            </a:pPr>
            <a:r>
              <a:rPr dirty="0"/>
              <a:t>6.     Questionnaire and Activities</a:t>
            </a:r>
          </a:p>
        </p:txBody>
      </p:sp>
      <p:sp>
        <p:nvSpPr>
          <p:cNvPr id="188" name="Shape 171"/>
          <p:cNvSpPr txBox="1"/>
          <p:nvPr/>
        </p:nvSpPr>
        <p:spPr>
          <a:xfrm>
            <a:off x="349249" y="4001908"/>
            <a:ext cx="8640765" cy="2305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lgn="just" defTabSz="457200">
              <a:lnSpc>
                <a:spcPct val="130000"/>
              </a:lnSpc>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n-lt"/>
                <a:ea typeface="+mn-ea"/>
                <a:cs typeface="+mn-cs"/>
                <a:sym typeface="Helvetica"/>
              </a:defRPr>
            </a:pPr>
            <a:r>
              <a:rPr dirty="0"/>
              <a:t>Nowadays a human being is subject to almost constant and unconscious stress that can provoke grave physical problems such as, cardiovascular and digestive problems as well as mental problems. These may sometimes be untenable, and result in depression, anxiety etc. and emotional problems like irritability and rapid changes in moods up to the point where one may become unsociable. </a:t>
            </a:r>
          </a:p>
          <a:p>
            <a:pPr algn="just" defTabSz="457200">
              <a:lnSpc>
                <a:spcPct val="130000"/>
              </a:lnSpc>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000000"/>
                </a:solidFill>
                <a:latin typeface="+mn-lt"/>
                <a:ea typeface="+mn-ea"/>
                <a:cs typeface="+mn-cs"/>
                <a:sym typeface="Helvetica"/>
              </a:defRPr>
            </a:pPr>
            <a:r>
              <a:rPr dirty="0">
                <a:solidFill>
                  <a:srgbClr val="FFFFFF"/>
                </a:solidFill>
              </a:rPr>
              <a:t>All of the above could provoke, as is logical, tense relationships at home, work and, in general, any type of situation. Therefore, we may sometimes look for quiet places and ways so that the body and mind can relax</a:t>
            </a:r>
            <a:r>
              <a:rPr dirty="0"/>
              <a:t>.</a:t>
            </a:r>
            <a:endParaRPr dirty="0">
              <a:solidFill>
                <a:srgbClr val="FFFFFF"/>
              </a:solidFill>
              <a:latin typeface="Tahoma"/>
              <a:ea typeface="Tahoma"/>
              <a:cs typeface="Tahoma"/>
              <a:sym typeface="Tahoma"/>
            </a:endParaRPr>
          </a:p>
          <a:p>
            <a:pPr algn="ctr">
              <a:tabLst>
                <a:tab pos="266700" algn="l"/>
              </a:tabLst>
              <a:defRPr sz="1400">
                <a:solidFill>
                  <a:srgbClr val="FFFFFF"/>
                </a:solidFill>
                <a:latin typeface="Tahoma"/>
                <a:ea typeface="Tahoma"/>
                <a:cs typeface="Tahoma"/>
                <a:sym typeface="Tahoma"/>
              </a:defRPr>
            </a:pPr>
            <a:r>
              <a:rPr dirty="0"/>
              <a:t/>
            </a:r>
            <a:br>
              <a:rPr dirty="0"/>
            </a:br>
            <a:endParaRPr dirty="0"/>
          </a:p>
        </p:txBody>
      </p:sp>
      <p:pic>
        <p:nvPicPr>
          <p:cNvPr id="189" name="relajacion 4.jpg" descr="relajacion 4.jpg"/>
          <p:cNvPicPr>
            <a:picLocks noChangeAspect="1"/>
          </p:cNvPicPr>
          <p:nvPr/>
        </p:nvPicPr>
        <p:blipFill>
          <a:blip r:embed="rId3"/>
          <a:stretch>
            <a:fillRect/>
          </a:stretch>
        </p:blipFill>
        <p:spPr>
          <a:xfrm>
            <a:off x="5865812" y="862607"/>
            <a:ext cx="2593492" cy="2654320"/>
          </a:xfrm>
          <a:prstGeom prst="rect">
            <a:avLst/>
          </a:prstGeom>
          <a:ln w="12700">
            <a:miter lim="400000"/>
          </a:ln>
        </p:spPr>
      </p:pic>
      <p:sp>
        <p:nvSpPr>
          <p:cNvPr id="190" name="Text"/>
          <p:cNvSpPr txBox="1"/>
          <p:nvPr/>
        </p:nvSpPr>
        <p:spPr>
          <a:xfrm>
            <a:off x="4238181" y="3224531"/>
            <a:ext cx="531850" cy="408939"/>
          </a:xfrm>
          <a:prstGeom prst="rect">
            <a:avLst/>
          </a:prstGeom>
          <a:ln w="12700">
            <a:miter lim="400000"/>
          </a:ln>
        </p:spPr>
        <p:txBody>
          <a:bodyPr wrap="none" lIns="45718" tIns="45718" rIns="45718" bIns="45718">
            <a:sp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74"/>
          <p:cNvSpPr txBox="1">
            <a:spLocks noGrp="1"/>
          </p:cNvSpPr>
          <p:nvPr>
            <p:ph type="title" idx="4294967295"/>
          </p:nvPr>
        </p:nvSpPr>
        <p:spPr>
          <a:xfrm>
            <a:off x="301625" y="1052512"/>
            <a:ext cx="8540750" cy="1223963"/>
          </a:xfrm>
          <a:prstGeom prst="rect">
            <a:avLst/>
          </a:prstGeom>
        </p:spPr>
        <p:txBody>
          <a:bodyPr lIns="0" tIns="0" rIns="0" bIns="0">
            <a:normAutofit/>
          </a:bodyPr>
          <a:lstStyle>
            <a:lvl1pPr defTabSz="832103">
              <a:defRPr sz="3600">
                <a:solidFill>
                  <a:srgbClr val="FFFFFF"/>
                </a:solidFill>
              </a:defRPr>
            </a:lvl1pPr>
          </a:lstStyle>
          <a:p>
            <a:r>
              <a:t>OBJECTIVES</a:t>
            </a:r>
          </a:p>
        </p:txBody>
      </p:sp>
      <p:sp>
        <p:nvSpPr>
          <p:cNvPr id="193" name="Shape 175"/>
          <p:cNvSpPr txBox="1">
            <a:spLocks noGrp="1"/>
          </p:cNvSpPr>
          <p:nvPr>
            <p:ph type="body" idx="4294967295"/>
          </p:nvPr>
        </p:nvSpPr>
        <p:spPr>
          <a:xfrm>
            <a:off x="323850" y="2060575"/>
            <a:ext cx="8540750" cy="3130550"/>
          </a:xfrm>
          <a:prstGeom prst="rect">
            <a:avLst/>
          </a:prstGeom>
        </p:spPr>
        <p:txBody>
          <a:bodyPr lIns="0" tIns="0" rIns="0" bIns="0">
            <a:normAutofit/>
          </a:bodyPr>
          <a:lstStyle/>
          <a:p>
            <a:pPr marL="121920" indent="-108585"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To apply different relaxation techniques with a positive attitude, and helping classmates in the completion of these exercises. </a:t>
            </a: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endParaRPr dirty="0"/>
          </a:p>
          <a:p>
            <a:pPr marL="121920" indent="-108585" algn="just" defTabSz="457200">
              <a:lnSpc>
                <a:spcPct val="130000"/>
              </a:lnSpc>
              <a:spcBef>
                <a:spcPts val="0"/>
              </a:spcBef>
              <a:buClrTx/>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latin typeface="+mn-lt"/>
                <a:ea typeface="+mn-ea"/>
                <a:cs typeface="+mn-cs"/>
                <a:sym typeface="Helvetica"/>
              </a:defRPr>
            </a:pPr>
            <a:r>
              <a:rPr dirty="0"/>
              <a:t>To understand how correct breathing can promote relaxation and use the techniques learned to overcome moments of tension that arise daily.</a:t>
            </a:r>
          </a:p>
        </p:txBody>
      </p:sp>
      <p:pic>
        <p:nvPicPr>
          <p:cNvPr id="19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5" name="jacobson2.jpg" descr="jacobson2.jpg"/>
          <p:cNvPicPr>
            <a:picLocks noChangeAspect="1"/>
          </p:cNvPicPr>
          <p:nvPr/>
        </p:nvPicPr>
        <p:blipFill>
          <a:blip r:embed="rId3">
            <a:alphaModFix amt="23453"/>
          </a:blip>
          <a:stretch>
            <a:fillRect/>
          </a:stretch>
        </p:blipFill>
        <p:spPr>
          <a:xfrm>
            <a:off x="737571" y="-273050"/>
            <a:ext cx="7713308" cy="6858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8" name="Shape 180"/>
          <p:cNvSpPr txBox="1"/>
          <p:nvPr/>
        </p:nvSpPr>
        <p:spPr>
          <a:xfrm>
            <a:off x="1620043" y="11112"/>
            <a:ext cx="5903914"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a:solidFill>
                  <a:srgbClr val="FFFFFF"/>
                </a:solidFill>
                <a:latin typeface="Tahoma"/>
                <a:ea typeface="Tahoma"/>
                <a:cs typeface="Tahoma"/>
                <a:sym typeface="Tahoma"/>
              </a:defRPr>
            </a:lvl1pPr>
          </a:lstStyle>
          <a:p>
            <a:r>
              <a:t>Relaxation</a:t>
            </a:r>
          </a:p>
        </p:txBody>
      </p:sp>
      <p:sp>
        <p:nvSpPr>
          <p:cNvPr id="199" name="Shape 182"/>
          <p:cNvSpPr txBox="1"/>
          <p:nvPr/>
        </p:nvSpPr>
        <p:spPr>
          <a:xfrm>
            <a:off x="354011" y="1299779"/>
            <a:ext cx="6522277" cy="4463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n-lt"/>
                <a:ea typeface="+mn-ea"/>
                <a:cs typeface="+mn-cs"/>
                <a:sym typeface="Helvetica"/>
              </a:defRPr>
            </a:pPr>
            <a:r>
              <a:rPr dirty="0"/>
              <a:t>When talking about relaxation we need to take a look at the time when some scientists and doctors started to look at hypnotherapy. </a:t>
            </a:r>
          </a:p>
          <a:p>
            <a:pPr marL="131010" indent="-131010"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n-lt"/>
                <a:ea typeface="+mn-ea"/>
                <a:cs typeface="+mn-cs"/>
                <a:sym typeface="Helvetica"/>
              </a:defRPr>
            </a:pPr>
            <a:r>
              <a:rPr dirty="0"/>
              <a:t>Although by the middle of the 17</a:t>
            </a:r>
            <a:r>
              <a:rPr sz="933" baseline="31999" dirty="0"/>
              <a:t>th </a:t>
            </a:r>
            <a:r>
              <a:rPr dirty="0"/>
              <a:t>century a Jesuit in Rome had </a:t>
            </a:r>
            <a:r>
              <a:rPr dirty="0" err="1"/>
              <a:t>hypnotised</a:t>
            </a:r>
            <a:r>
              <a:rPr dirty="0"/>
              <a:t> a hen, we can say that it was not until the early 18</a:t>
            </a:r>
            <a:r>
              <a:rPr sz="933" baseline="31999" dirty="0"/>
              <a:t>th</a:t>
            </a:r>
            <a:r>
              <a:rPr dirty="0"/>
              <a:t> century when an Austrian named Mesmer became the first key figure in the history of human hypnosis. Through his brilliant diagnosis, hypnosis created innumerable followers and detractors, achieving its highest point at the end of the 19</a:t>
            </a:r>
            <a:r>
              <a:rPr sz="933" baseline="31999" dirty="0"/>
              <a:t>th</a:t>
            </a:r>
            <a:r>
              <a:rPr dirty="0"/>
              <a:t> century. </a:t>
            </a:r>
          </a:p>
          <a:p>
            <a:pPr marL="131010" indent="-131010"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n-lt"/>
                <a:ea typeface="+mn-ea"/>
                <a:cs typeface="+mn-cs"/>
                <a:sym typeface="Helvetica"/>
              </a:defRPr>
            </a:pPr>
            <a:r>
              <a:rPr dirty="0"/>
              <a:t>Later, Sigmund Freud used hypnosis on his patients, but abandoned it when he became convinced it lacked credible results; however, it later became the precursor of a new important technique — psychoanalysis. Hypnosis was experimented with and abandoned until the middle of the 20</a:t>
            </a:r>
            <a:r>
              <a:rPr sz="933" baseline="31999" dirty="0"/>
              <a:t>th</a:t>
            </a:r>
            <a:r>
              <a:rPr dirty="0"/>
              <a:t> century, when psychiatry in Europe and the USA began to reassess it; it was not this way in the Soviet Union where it was never eclipsed.</a:t>
            </a:r>
          </a:p>
          <a:p>
            <a:pPr marL="131010" indent="-131010" algn="just"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FFFF"/>
                </a:solidFill>
                <a:latin typeface="+mn-lt"/>
                <a:ea typeface="+mn-ea"/>
                <a:cs typeface="+mn-cs"/>
                <a:sym typeface="Helvetica"/>
              </a:defRPr>
            </a:pPr>
            <a:r>
              <a:rPr dirty="0"/>
              <a:t>Relaxation was born in the 20</a:t>
            </a:r>
            <a:r>
              <a:rPr sz="933" baseline="31999" dirty="0"/>
              <a:t>th </a:t>
            </a:r>
            <a:r>
              <a:rPr dirty="0"/>
              <a:t>century, and it is J.H. Schultz who initially became interested in the techniques of suggestion and hypnosis. Nowadays, it seems our lifestyle is doomed to create unsatisfactory situations of tension and anxiety making relaxation techniques great therapy.</a:t>
            </a:r>
          </a:p>
        </p:txBody>
      </p:sp>
      <p:sp>
        <p:nvSpPr>
          <p:cNvPr id="200" name="Shape 183"/>
          <p:cNvSpPr txBox="1"/>
          <p:nvPr/>
        </p:nvSpPr>
        <p:spPr>
          <a:xfrm>
            <a:off x="488948" y="625475"/>
            <a:ext cx="3028835" cy="370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FFFFF"/>
                </a:solidFill>
                <a:latin typeface="Tahoma"/>
                <a:ea typeface="Tahoma"/>
                <a:cs typeface="Tahoma"/>
                <a:sym typeface="Tahoma"/>
              </a:defRPr>
            </a:lvl1pPr>
          </a:lstStyle>
          <a:p>
            <a:r>
              <a:t>A Brief Historical Background</a:t>
            </a:r>
          </a:p>
        </p:txBody>
      </p:sp>
      <p:pic>
        <p:nvPicPr>
          <p:cNvPr id="201" name="gallina.jpg" descr="gallina.jpg"/>
          <p:cNvPicPr>
            <a:picLocks noChangeAspect="1"/>
          </p:cNvPicPr>
          <p:nvPr/>
        </p:nvPicPr>
        <p:blipFill>
          <a:blip r:embed="rId3"/>
          <a:stretch>
            <a:fillRect/>
          </a:stretch>
        </p:blipFill>
        <p:spPr>
          <a:xfrm>
            <a:off x="7072191" y="1420236"/>
            <a:ext cx="1717798" cy="1645794"/>
          </a:xfrm>
          <a:prstGeom prst="rect">
            <a:avLst/>
          </a:prstGeom>
          <a:ln w="12700">
            <a:miter lim="400000"/>
          </a:ln>
        </p:spPr>
      </p:pic>
      <p:pic>
        <p:nvPicPr>
          <p:cNvPr id="202" name="pendulo.jpg" descr="pendulo.jpg"/>
          <p:cNvPicPr>
            <a:picLocks noChangeAspect="1"/>
          </p:cNvPicPr>
          <p:nvPr/>
        </p:nvPicPr>
        <p:blipFill>
          <a:blip r:embed="rId4"/>
          <a:stretch>
            <a:fillRect/>
          </a:stretch>
        </p:blipFill>
        <p:spPr>
          <a:xfrm>
            <a:off x="7405085" y="3669662"/>
            <a:ext cx="1156634" cy="17681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05" name="Shape 188"/>
          <p:cNvSpPr txBox="1"/>
          <p:nvPr/>
        </p:nvSpPr>
        <p:spPr>
          <a:xfrm>
            <a:off x="431799" y="2459036"/>
            <a:ext cx="8461376" cy="3276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Without disparaging Freud’s psychoanalysis, this Englishman observed that his patients experimented sensations of heaviness. He explained that it was due to the fact that musculoskeletal relaxation had been achieved, that the heat was caused by the increase in peripheral circulation along with the dilation of the blood vessels.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J.H. Schultz deduced that certain perfectly executed relaxation exercises produced inattentiveness and distraction something initially desired, these being the result of these perceptions, and giving origin to autogenic training, which is to say, exercise done by oneself.</a:t>
            </a:r>
          </a:p>
        </p:txBody>
      </p:sp>
      <p:sp>
        <p:nvSpPr>
          <p:cNvPr id="206" name="Shape 189"/>
          <p:cNvSpPr txBox="1"/>
          <p:nvPr/>
        </p:nvSpPr>
        <p:spPr>
          <a:xfrm>
            <a:off x="539750" y="549275"/>
            <a:ext cx="8353425" cy="1056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800"/>
              </a:spcBef>
              <a:defRPr sz="1600">
                <a:solidFill>
                  <a:srgbClr val="FFFFFF"/>
                </a:solidFill>
                <a:latin typeface="Tahoma"/>
                <a:ea typeface="Tahoma"/>
                <a:cs typeface="Tahoma"/>
                <a:sym typeface="Tahoma"/>
              </a:defRPr>
            </a:lvl1pPr>
          </a:lstStyle>
          <a:p>
            <a:r>
              <a:t>The methods that are explained in this unit, are merited on their importance and ease of application. The majority of which are based on this work, whose objective is to relax the body and mind. This is the J. R. Schultz’s Autogenic Training and Edmund Jacobson’s Progressive Relaxation Technique. </a:t>
            </a:r>
          </a:p>
        </p:txBody>
      </p:sp>
      <p:sp>
        <p:nvSpPr>
          <p:cNvPr id="207" name="Shape 190"/>
          <p:cNvSpPr txBox="1"/>
          <p:nvPr/>
        </p:nvSpPr>
        <p:spPr>
          <a:xfrm>
            <a:off x="1763711" y="1811336"/>
            <a:ext cx="5040314"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sz="2400">
                <a:solidFill>
                  <a:srgbClr val="FFFFFF"/>
                </a:solidFill>
                <a:latin typeface="Tahoma"/>
                <a:ea typeface="Tahoma"/>
                <a:cs typeface="Tahoma"/>
                <a:sym typeface="Tahoma"/>
              </a:defRPr>
            </a:lvl1pPr>
          </a:lstStyle>
          <a:p>
            <a:r>
              <a:t>SCHULTZ’S AUTOGENIC TRAINING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193"/>
          <p:cNvSpPr txBox="1">
            <a:spLocks noGrp="1"/>
          </p:cNvSpPr>
          <p:nvPr>
            <p:ph type="title" idx="4294967295"/>
          </p:nvPr>
        </p:nvSpPr>
        <p:spPr>
          <a:xfrm>
            <a:off x="301625" y="228598"/>
            <a:ext cx="8540750" cy="1143004"/>
          </a:xfrm>
          <a:prstGeom prst="rect">
            <a:avLst/>
          </a:prstGeom>
        </p:spPr>
        <p:txBody>
          <a:bodyPr lIns="0" tIns="0" rIns="0" bIns="0">
            <a:normAutofit/>
          </a:bodyPr>
          <a:lstStyle>
            <a:lvl1pPr>
              <a:defRPr sz="1800">
                <a:solidFill>
                  <a:srgbClr val="FFFFFF"/>
                </a:solidFill>
              </a:defRPr>
            </a:lvl1pPr>
          </a:lstStyle>
          <a:p>
            <a:r>
              <a:t>This technique was introduced in 1932, and consists of 2 cycles: the first is inferior, and the second is superior.</a:t>
            </a:r>
          </a:p>
        </p:txBody>
      </p:sp>
      <p:sp>
        <p:nvSpPr>
          <p:cNvPr id="211" name="Shape 194"/>
          <p:cNvSpPr txBox="1">
            <a:spLocks noGrp="1"/>
          </p:cNvSpPr>
          <p:nvPr>
            <p:ph type="body" idx="4294967295"/>
          </p:nvPr>
        </p:nvSpPr>
        <p:spPr>
          <a:xfrm>
            <a:off x="301625" y="1600199"/>
            <a:ext cx="7546132" cy="4498977"/>
          </a:xfrm>
          <a:prstGeom prst="rect">
            <a:avLst/>
          </a:prstGeom>
        </p:spPr>
        <p:txBody>
          <a:bodyPr lIns="0" tIns="0" rIns="0" bIns="0">
            <a:normAutofit/>
          </a:bodyPr>
          <a:lstStyle/>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t>There are certain factors to bear in mind in the practice of this technique: </a:t>
            </a:r>
          </a:p>
          <a:p>
            <a:pPr marL="0" indent="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endParaRPr/>
          </a:p>
          <a:p>
            <a:pPr marL="393699" indent="-380999" algn="just" defTabSz="457200">
              <a:lnSpc>
                <a:spcPct val="130000"/>
              </a:lnSpc>
              <a:spcBef>
                <a:spcPts val="0"/>
              </a:spcBef>
              <a:buClrTx/>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b="1"/>
              <a:t>Place </a:t>
            </a:r>
            <a:r>
              <a:t>— it should be quiet and softly lit, </a:t>
            </a:r>
          </a:p>
          <a:p>
            <a:pPr marL="393699" indent="-380999" algn="just" defTabSz="457200">
              <a:lnSpc>
                <a:spcPct val="130000"/>
              </a:lnSpc>
              <a:spcBef>
                <a:spcPts val="0"/>
              </a:spcBef>
              <a:buClrTx/>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b="1"/>
              <a:t>Position </a:t>
            </a:r>
            <a:r>
              <a:t>— lay on one’s back with the head slightly elevated, arms slightly flexed, palms of hands down, and the feet pointing slightly outwards. Another position could be what Schultz called ‘the coachman’s position’. The eyes remain closed, </a:t>
            </a:r>
          </a:p>
          <a:p>
            <a:pPr marL="393699" indent="-380999" algn="just" defTabSz="457200">
              <a:lnSpc>
                <a:spcPct val="130000"/>
              </a:lnSpc>
              <a:spcBef>
                <a:spcPts val="0"/>
              </a:spcBef>
              <a:buClrTx/>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b="1"/>
              <a:t>Frequency </a:t>
            </a:r>
            <a:r>
              <a:t>— training should be practised, if possible, twice a day. The initial sessions are to be brief (from 10 to 15 min), and subsequent sessions to last around 30 min, and </a:t>
            </a:r>
          </a:p>
          <a:p>
            <a:pPr marL="393699" indent="-380999" algn="just" defTabSz="457200">
              <a:lnSpc>
                <a:spcPct val="130000"/>
              </a:lnSpc>
              <a:spcBef>
                <a:spcPts val="0"/>
              </a:spcBef>
              <a:buClrTx/>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b="1"/>
              <a:t>Duration </a:t>
            </a:r>
            <a:r>
              <a:t>— three to six months.</a:t>
            </a:r>
          </a:p>
        </p:txBody>
      </p:sp>
      <p:pic>
        <p:nvPicPr>
          <p:cNvPr id="21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13" name="relajacion 6.jpg" descr="relajacion 6.jpg"/>
          <p:cNvPicPr>
            <a:picLocks noChangeAspect="1"/>
          </p:cNvPicPr>
          <p:nvPr/>
        </p:nvPicPr>
        <p:blipFill>
          <a:blip r:embed="rId3">
            <a:alphaModFix amt="9748"/>
          </a:blip>
          <a:stretch>
            <a:fillRect/>
          </a:stretch>
        </p:blipFill>
        <p:spPr>
          <a:xfrm>
            <a:off x="908298" y="6083300"/>
            <a:ext cx="8128001" cy="47498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198"/>
          <p:cNvSpPr txBox="1">
            <a:spLocks noGrp="1"/>
          </p:cNvSpPr>
          <p:nvPr>
            <p:ph type="body" sz="half" idx="4294967295"/>
          </p:nvPr>
        </p:nvSpPr>
        <p:spPr>
          <a:xfrm>
            <a:off x="468312" y="333375"/>
            <a:ext cx="4608513" cy="4751388"/>
          </a:xfrm>
          <a:prstGeom prst="rect">
            <a:avLst/>
          </a:prstGeom>
        </p:spPr>
        <p:txBody>
          <a:bodyPr lIns="0" tIns="0" rIns="0" bIns="0">
            <a:normAutofit/>
          </a:bodyPr>
          <a:lstStyle/>
          <a:p>
            <a:pPr>
              <a:lnSpc>
                <a:spcPct val="90000"/>
              </a:lnSpc>
              <a:spcBef>
                <a:spcPts val="300"/>
              </a:spcBef>
              <a:buSzTx/>
              <a:buNone/>
              <a:defRPr sz="1600" b="1"/>
            </a:pPr>
            <a:r>
              <a:t>First Cycle</a:t>
            </a:r>
          </a:p>
          <a:p>
            <a:pPr>
              <a:lnSpc>
                <a:spcPct val="90000"/>
              </a:lnSpc>
              <a:spcBef>
                <a:spcPts val="300"/>
              </a:spcBef>
              <a:buSzTx/>
              <a:buNone/>
              <a:defRPr sz="1600" b="1"/>
            </a:pPr>
            <a:endParaRPr/>
          </a:p>
          <a:p>
            <a:pPr>
              <a:lnSpc>
                <a:spcPct val="90000"/>
              </a:lnSpc>
              <a:spcBef>
                <a:spcPts val="300"/>
              </a:spcBef>
              <a:buSzTx/>
              <a:buNone/>
              <a:defRPr sz="1600"/>
            </a:pPr>
            <a:r>
              <a:t>	It is directed at six predetermined phases</a:t>
            </a:r>
          </a:p>
          <a:p>
            <a:pPr>
              <a:lnSpc>
                <a:spcPct val="90000"/>
              </a:lnSpc>
              <a:spcBef>
                <a:spcPts val="600"/>
              </a:spcBef>
              <a:buSzTx/>
              <a:buNone/>
              <a:defRPr sz="1600"/>
            </a:pPr>
            <a:endParaRPr/>
          </a:p>
          <a:p>
            <a:pPr marL="0" indent="0" defTabSz="12700">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solidFill>
                  <a:srgbClr val="000000"/>
                </a:solidFill>
                <a:latin typeface="+mn-lt"/>
                <a:ea typeface="+mn-ea"/>
                <a:cs typeface="+mn-cs"/>
                <a:sym typeface="Helvetica"/>
              </a:defRPr>
            </a:pPr>
            <a:endParaRPr/>
          </a:p>
          <a:p>
            <a:pPr marL="140368" indent="-140368" defTabSz="457200">
              <a:lnSpc>
                <a:spcPct val="20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9300"/>
                </a:solidFill>
                <a:latin typeface="+mn-lt"/>
                <a:ea typeface="+mn-ea"/>
                <a:cs typeface="+mn-cs"/>
                <a:sym typeface="Helvetica"/>
              </a:defRPr>
            </a:pPr>
            <a:r>
              <a:t>Muscular system (experiencing heaviness)</a:t>
            </a:r>
            <a:endParaRPr sz="1200"/>
          </a:p>
          <a:p>
            <a:pPr marL="140368" indent="-140368" defTabSz="457200">
              <a:lnSpc>
                <a:spcPct val="20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9300"/>
                </a:solidFill>
                <a:latin typeface="+mn-lt"/>
                <a:ea typeface="+mn-ea"/>
                <a:cs typeface="+mn-cs"/>
                <a:sym typeface="Helvetica"/>
              </a:defRPr>
            </a:pPr>
            <a:r>
              <a:t>Circulatory system (feeling of warmth)</a:t>
            </a:r>
            <a:endParaRPr sz="1200"/>
          </a:p>
          <a:p>
            <a:pPr marL="140368" indent="-140368" defTabSz="457200">
              <a:lnSpc>
                <a:spcPct val="20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9300"/>
                </a:solidFill>
                <a:latin typeface="+mn-lt"/>
                <a:ea typeface="+mn-ea"/>
                <a:cs typeface="+mn-cs"/>
                <a:sym typeface="Helvetica"/>
              </a:defRPr>
            </a:pPr>
            <a:r>
              <a:t>Muscular-cardiac system (control and perception of one’s movements)</a:t>
            </a:r>
            <a:endParaRPr sz="1200"/>
          </a:p>
          <a:p>
            <a:pPr marL="140368" indent="-140368" defTabSz="457200">
              <a:lnSpc>
                <a:spcPct val="20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9300"/>
                </a:solidFill>
                <a:latin typeface="+mn-lt"/>
                <a:ea typeface="+mn-ea"/>
                <a:cs typeface="+mn-cs"/>
                <a:sym typeface="Helvetica"/>
              </a:defRPr>
            </a:pPr>
            <a:r>
              <a:t>Respiration (control and perception of breathing)</a:t>
            </a:r>
            <a:endParaRPr sz="1200"/>
          </a:p>
          <a:p>
            <a:pPr marL="140368" indent="-140368" defTabSz="457200">
              <a:lnSpc>
                <a:spcPct val="20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9300"/>
                </a:solidFill>
                <a:latin typeface="+mn-lt"/>
                <a:ea typeface="+mn-ea"/>
                <a:cs typeface="+mn-cs"/>
                <a:sym typeface="Helvetica"/>
              </a:defRPr>
            </a:pPr>
            <a:r>
              <a:t>Abdominal zone (control and feeling of warmth)</a:t>
            </a:r>
            <a:endParaRPr sz="1200"/>
          </a:p>
          <a:p>
            <a:pPr marL="140368" indent="-140368" defTabSz="457200">
              <a:lnSpc>
                <a:spcPct val="20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FF9300"/>
                </a:solidFill>
                <a:latin typeface="+mn-lt"/>
                <a:ea typeface="+mn-ea"/>
                <a:cs typeface="+mn-cs"/>
                <a:sym typeface="Helvetica"/>
              </a:defRPr>
            </a:pPr>
            <a:r>
              <a:t>Head zone (perception of temperature)</a:t>
            </a:r>
          </a:p>
        </p:txBody>
      </p:sp>
      <p:sp>
        <p:nvSpPr>
          <p:cNvPr id="216" name="Shape 199"/>
          <p:cNvSpPr txBox="1"/>
          <p:nvPr/>
        </p:nvSpPr>
        <p:spPr>
          <a:xfrm>
            <a:off x="514350" y="5284787"/>
            <a:ext cx="7103716" cy="105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50000"/>
              </a:lnSpc>
              <a:defRPr sz="1600" b="1">
                <a:solidFill>
                  <a:srgbClr val="FFFFFF"/>
                </a:solidFill>
                <a:latin typeface="Tahoma"/>
                <a:ea typeface="Tahoma"/>
                <a:cs typeface="Tahoma"/>
                <a:sym typeface="Tahoma"/>
              </a:defRPr>
            </a:pPr>
            <a:r>
              <a:t>Second Cycle</a:t>
            </a:r>
          </a:p>
          <a:p>
            <a:pPr>
              <a:lnSpc>
                <a:spcPct val="150000"/>
              </a:lnSpc>
              <a:defRPr sz="1600">
                <a:solidFill>
                  <a:srgbClr val="FFFFFF"/>
                </a:solidFill>
                <a:latin typeface="Tahoma"/>
                <a:ea typeface="Tahoma"/>
                <a:cs typeface="Tahoma"/>
                <a:sym typeface="Tahoma"/>
              </a:defRPr>
            </a:pPr>
            <a:r>
              <a:t>Only aimed at specialists in Neuropsychiatry, it is hardly used. It is a form of hypnotherapy or daydream.</a:t>
            </a:r>
          </a:p>
        </p:txBody>
      </p:sp>
      <p:pic>
        <p:nvPicPr>
          <p:cNvPr id="217"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18" name="relajacion 6.jpg" descr="relajacion 6.jpg"/>
          <p:cNvPicPr>
            <a:picLocks noChangeAspect="1"/>
          </p:cNvPicPr>
          <p:nvPr/>
        </p:nvPicPr>
        <p:blipFill>
          <a:blip r:embed="rId4"/>
          <a:stretch>
            <a:fillRect/>
          </a:stretch>
        </p:blipFill>
        <p:spPr>
          <a:xfrm>
            <a:off x="-2317007" y="-201811"/>
            <a:ext cx="4342459" cy="2024510"/>
          </a:xfrm>
          <a:prstGeom prst="rect">
            <a:avLst/>
          </a:prstGeom>
          <a:ln w="12700">
            <a:miter lim="400000"/>
          </a:ln>
        </p:spPr>
      </p:pic>
      <p:pic>
        <p:nvPicPr>
          <p:cNvPr id="219" name="relajacion 6.jpg" descr="relajacion 6.jpg"/>
          <p:cNvPicPr>
            <a:picLocks noChangeAspect="1"/>
          </p:cNvPicPr>
          <p:nvPr/>
        </p:nvPicPr>
        <p:blipFill>
          <a:blip r:embed="rId5"/>
          <a:stretch>
            <a:fillRect/>
          </a:stretch>
        </p:blipFill>
        <p:spPr>
          <a:xfrm>
            <a:off x="5192957" y="3077402"/>
            <a:ext cx="3637382" cy="2125596"/>
          </a:xfrm>
          <a:prstGeom prst="rect">
            <a:avLst/>
          </a:prstGeom>
          <a:ln w="12700">
            <a:miter lim="400000"/>
          </a:ln>
        </p:spPr>
      </p:pic>
      <p:pic>
        <p:nvPicPr>
          <p:cNvPr id="220" name="eje4.jpg" descr="eje4.jpg"/>
          <p:cNvPicPr>
            <a:picLocks noChangeAspect="1"/>
          </p:cNvPicPr>
          <p:nvPr/>
        </p:nvPicPr>
        <p:blipFill>
          <a:blip r:embed="rId6"/>
          <a:stretch>
            <a:fillRect/>
          </a:stretch>
        </p:blipFill>
        <p:spPr>
          <a:xfrm>
            <a:off x="5192957" y="618033"/>
            <a:ext cx="3637382" cy="212559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05"/>
          <p:cNvSpPr txBox="1">
            <a:spLocks noGrp="1"/>
          </p:cNvSpPr>
          <p:nvPr>
            <p:ph type="title" idx="4294967295"/>
          </p:nvPr>
        </p:nvSpPr>
        <p:spPr>
          <a:xfrm>
            <a:off x="301625" y="228599"/>
            <a:ext cx="8540750" cy="608015"/>
          </a:xfrm>
          <a:prstGeom prst="rect">
            <a:avLst/>
          </a:prstGeom>
        </p:spPr>
        <p:txBody>
          <a:bodyPr lIns="0" tIns="0" rIns="0" bIns="0">
            <a:normAutofit/>
          </a:bodyPr>
          <a:lstStyle>
            <a:lvl1pPr>
              <a:defRPr sz="2000">
                <a:latin typeface="Arial"/>
                <a:ea typeface="Arial"/>
                <a:cs typeface="Arial"/>
                <a:sym typeface="Arial"/>
              </a:defRPr>
            </a:lvl1pPr>
          </a:lstStyle>
          <a:p>
            <a:r>
              <a:t> JACOBSON’S PROGRESSIVE MUSCLE RELAXATION TECHNIQUE </a:t>
            </a:r>
          </a:p>
        </p:txBody>
      </p:sp>
      <p:sp>
        <p:nvSpPr>
          <p:cNvPr id="223" name="Shape 206"/>
          <p:cNvSpPr txBox="1">
            <a:spLocks noGrp="1"/>
          </p:cNvSpPr>
          <p:nvPr>
            <p:ph type="body" idx="4294967295"/>
          </p:nvPr>
        </p:nvSpPr>
        <p:spPr>
          <a:xfrm>
            <a:off x="979933" y="1119980"/>
            <a:ext cx="7184134" cy="4708527"/>
          </a:xfrm>
          <a:prstGeom prst="rect">
            <a:avLst/>
          </a:prstGeom>
        </p:spPr>
        <p:txBody>
          <a:bodyPr lIns="0" tIns="0" rIns="0" bIns="0">
            <a:normAutofit/>
          </a:bodyPr>
          <a:lstStyle>
            <a:lvl1pPr marL="0" indent="8534" algn="just" defTabSz="614476">
              <a:lnSpc>
                <a:spcPct val="150000"/>
              </a:lnSpc>
              <a:spcBef>
                <a:spcPts val="200"/>
              </a:spcBef>
              <a:buSzTx/>
              <a:buNone/>
              <a:defRPr sz="1470"/>
            </a:lvl1pPr>
          </a:lstStyle>
          <a:p>
            <a:r>
              <a:t>At the same time, from the other side of the world, a technique appeared that abandoned any form of psychotherapy, an educational technique based on the sensations of muscle contraction followed by relaxation, which leads progressively, impacting on the central nervous system, to a calm attitude and mental peace. We are talking about the technique of progressive muscle relaxation by Edmund Jacobson. Developed in the early twentieth century, at the universities of Harvard and Chicago, he investigated emotions and observed that the more nervous the subject was, the more intense the shock. This led him to create an "electroneuromyograph" apparatus capable of detecting the slightest electrical-muscular response, even caught the effort that the word produced, causing electrical impulses of action in the corresponding muscle group. Following these studies, Jacobson came to define relaxation as the state in which the existence of muscle movements is equal to the next action potential to zero in the "electroneuromyograph". It was the beginning of what today is a basic method of relaxation.</a:t>
            </a:r>
          </a:p>
        </p:txBody>
      </p:sp>
      <p:pic>
        <p:nvPicPr>
          <p:cNvPr id="22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25" name="relajacion 7.jpg" descr="relajacion 7.jpg"/>
          <p:cNvPicPr>
            <a:picLocks noChangeAspect="1"/>
          </p:cNvPicPr>
          <p:nvPr/>
        </p:nvPicPr>
        <p:blipFill>
          <a:blip r:embed="rId3">
            <a:alphaModFix amt="21667"/>
          </a:blip>
          <a:stretch>
            <a:fillRect/>
          </a:stretch>
        </p:blipFill>
        <p:spPr>
          <a:xfrm>
            <a:off x="577849" y="76200"/>
            <a:ext cx="7785102" cy="6096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10"/>
          <p:cNvSpPr txBox="1">
            <a:spLocks noGrp="1"/>
          </p:cNvSpPr>
          <p:nvPr>
            <p:ph type="body" idx="4294967295"/>
          </p:nvPr>
        </p:nvSpPr>
        <p:spPr>
          <a:xfrm>
            <a:off x="323850" y="765175"/>
            <a:ext cx="8540750" cy="5257800"/>
          </a:xfrm>
          <a:prstGeom prst="rect">
            <a:avLst/>
          </a:prstGeom>
        </p:spPr>
        <p:txBody>
          <a:bodyPr lIns="0" tIns="0" rIns="0" bIns="0">
            <a:normAutofit/>
          </a:bodyPr>
          <a:lstStyle/>
          <a:p>
            <a:pPr marL="226313" indent="-226313" defTabSz="804672">
              <a:lnSpc>
                <a:spcPct val="90000"/>
              </a:lnSpc>
              <a:spcBef>
                <a:spcPts val="400"/>
              </a:spcBef>
              <a:defRPr sz="2112">
                <a:latin typeface="Arial"/>
                <a:ea typeface="Arial"/>
                <a:cs typeface="Arial"/>
                <a:sym typeface="Arial"/>
              </a:defRPr>
            </a:pPr>
            <a:r>
              <a:t>The technique is recommended by Jacobson himself should not be more than one session per day, and last an hour at most, but let us delve deeper and move on to describe it:</a:t>
            </a:r>
          </a:p>
          <a:p>
            <a:pPr marL="301752" indent="-301752" defTabSz="804672">
              <a:lnSpc>
                <a:spcPct val="90000"/>
              </a:lnSpc>
              <a:spcBef>
                <a:spcPts val="600"/>
              </a:spcBef>
              <a:defRPr sz="2112">
                <a:latin typeface="Arial"/>
                <a:ea typeface="Arial"/>
                <a:cs typeface="Arial"/>
                <a:sym typeface="Arial"/>
              </a:defRPr>
            </a:pPr>
            <a:endParaRP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r>
              <a:rPr b="1"/>
              <a:t>Place</a:t>
            </a:r>
            <a:r>
              <a:t>— it should be quiet and dimly lit, avoiding any interruption,</a:t>
            </a: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endParaRP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r>
              <a:rPr b="1"/>
              <a:t>Position</a:t>
            </a:r>
            <a:r>
              <a:t>—lying, face up, arms and legs apart, look at the ceiling and after that the patient closes the eyes,</a:t>
            </a: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endParaRP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r>
              <a:rPr b="1"/>
              <a:t>Frequency</a:t>
            </a:r>
            <a:r>
              <a:t>—30 minutes to 1 hour, once a day, and</a:t>
            </a: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endParaRPr/>
          </a:p>
          <a:p>
            <a:pPr marL="123524" indent="-123524" algn="just" defTabSz="402336">
              <a:lnSpc>
                <a:spcPct val="200000"/>
              </a:lnSpc>
              <a:spcBef>
                <a:spcPts val="0"/>
              </a:spcBef>
              <a:buClrTx/>
              <a:buSzPct val="60000"/>
              <a:buFontTx/>
              <a:buBlip>
                <a:blip r:embed="rId2"/>
              </a:buBlip>
              <a:tabLst>
                <a:tab pos="304800" algn="l"/>
                <a:tab pos="622300" algn="l"/>
                <a:tab pos="927100" algn="l"/>
                <a:tab pos="1244600" algn="l"/>
                <a:tab pos="1562100" algn="l"/>
                <a:tab pos="1866900" algn="l"/>
                <a:tab pos="2184400" algn="l"/>
                <a:tab pos="2501900" algn="l"/>
                <a:tab pos="2806700" algn="l"/>
                <a:tab pos="3124200" algn="l"/>
                <a:tab pos="3441700" algn="l"/>
                <a:tab pos="3746500" algn="l"/>
              </a:tabLst>
              <a:defRPr sz="1584">
                <a:latin typeface="+mn-lt"/>
                <a:ea typeface="+mn-ea"/>
                <a:cs typeface="+mn-cs"/>
                <a:sym typeface="Helvetica"/>
              </a:defRPr>
            </a:pPr>
            <a:r>
              <a:rPr b="1"/>
              <a:t>Duration</a:t>
            </a:r>
            <a:r>
              <a:t>—it depends on the age and habits; however, it may range from six months to a year.</a:t>
            </a:r>
          </a:p>
        </p:txBody>
      </p:sp>
      <p:pic>
        <p:nvPicPr>
          <p:cNvPr id="228"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29" name="1234321.jpg" descr="1234321.jpg"/>
          <p:cNvPicPr>
            <a:picLocks noChangeAspect="1"/>
          </p:cNvPicPr>
          <p:nvPr/>
        </p:nvPicPr>
        <p:blipFill>
          <a:blip r:embed="rId4">
            <a:alphaModFix amt="36429"/>
          </a:blip>
          <a:stretch>
            <a:fillRect/>
          </a:stretch>
        </p:blipFill>
        <p:spPr>
          <a:xfrm>
            <a:off x="22225" y="392731"/>
            <a:ext cx="9144000" cy="577408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Presentación en pantalla (4:3)</PresentationFormat>
  <Paragraphs>89</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Default</vt:lpstr>
      <vt:lpstr>Presentación de PowerPoint</vt:lpstr>
      <vt:lpstr>Presentación de PowerPoint</vt:lpstr>
      <vt:lpstr>OBJECTIVES</vt:lpstr>
      <vt:lpstr>Presentación de PowerPoint</vt:lpstr>
      <vt:lpstr>Presentación de PowerPoint</vt:lpstr>
      <vt:lpstr>This technique was introduced in 1932, and consists of 2 cycles: the first is inferior, and the second is superior.</vt:lpstr>
      <vt:lpstr>Presentación de PowerPoint</vt:lpstr>
      <vt:lpstr> JACOBSON’S PROGRESSIVE MUSCLE RELAXATION TECHNIQUE </vt:lpstr>
      <vt:lpstr>Presentación de PowerPoint</vt:lpstr>
      <vt:lpstr>Presentación de PowerPoint</vt:lpstr>
      <vt:lpstr>OTHER SCHOOLS OF THOUGHT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2021-09-01T11:23:15Z</dcterms:modified>
</cp:coreProperties>
</file>