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3CECE"/>
          </a:solidFill>
        </a:fill>
      </a:tcStyle>
    </a:wholeTbl>
    <a:band2H>
      <a:tcTxStyle/>
      <a:tcStyle>
        <a:tcBdr/>
        <a:fill>
          <a:solidFill>
            <a:srgbClr val="F1E8E8"/>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venir Heavy"/>
          <a:ea typeface="Avenir Heavy"/>
          <a:cs typeface="Avenir Heavy"/>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venir Heavy"/>
          <a:ea typeface="Avenir Heavy"/>
          <a:cs typeface="Avenir Heavy"/>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venir Heavy"/>
          <a:ea typeface="Avenir Heavy"/>
          <a:cs typeface="Avenir Heavy"/>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venir Heavy"/>
          <a:ea typeface="Avenir Heavy"/>
          <a:cs typeface="Avenir Heavy"/>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venir Heavy"/>
          <a:ea typeface="Avenir Heavy"/>
          <a:cs typeface="Avenir Heavy"/>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venir Heavy"/>
          <a:ea typeface="Avenir Heavy"/>
          <a:cs typeface="Avenir Heavy"/>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1656" y="-2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diaz@uam.es" userId="b18783af-88a7-4588-8d94-dc9c0dee9733" providerId="ADAL" clId="{C072DBEC-3C09-4C5E-B6FD-BBE99FD1C2D6}"/>
    <pc:docChg chg="modSld">
      <pc:chgData name="mario.diaz@uam.es" userId="b18783af-88a7-4588-8d94-dc9c0dee9733" providerId="ADAL" clId="{C072DBEC-3C09-4C5E-B6FD-BBE99FD1C2D6}" dt="2021-08-03T18:11:41.080" v="1" actId="1076"/>
      <pc:docMkLst>
        <pc:docMk/>
      </pc:docMkLst>
      <pc:sldChg chg="modSp mod">
        <pc:chgData name="mario.diaz@uam.es" userId="b18783af-88a7-4588-8d94-dc9c0dee9733" providerId="ADAL" clId="{C072DBEC-3C09-4C5E-B6FD-BBE99FD1C2D6}" dt="2021-08-03T18:09:11.917" v="0" actId="1076"/>
        <pc:sldMkLst>
          <pc:docMk/>
          <pc:sldMk cId="0" sldId="260"/>
        </pc:sldMkLst>
        <pc:spChg chg="mod">
          <ac:chgData name="mario.diaz@uam.es" userId="b18783af-88a7-4588-8d94-dc9c0dee9733" providerId="ADAL" clId="{C072DBEC-3C09-4C5E-B6FD-BBE99FD1C2D6}" dt="2021-08-03T18:09:11.917" v="0" actId="1076"/>
          <ac:spMkLst>
            <pc:docMk/>
            <pc:sldMk cId="0" sldId="260"/>
            <ac:spMk id="57" creationId="{00000000-0000-0000-0000-000000000000}"/>
          </ac:spMkLst>
        </pc:spChg>
      </pc:sldChg>
      <pc:sldChg chg="modSp mod">
        <pc:chgData name="mario.diaz@uam.es" userId="b18783af-88a7-4588-8d94-dc9c0dee9733" providerId="ADAL" clId="{C072DBEC-3C09-4C5E-B6FD-BBE99FD1C2D6}" dt="2021-08-03T18:11:41.080" v="1" actId="1076"/>
        <pc:sldMkLst>
          <pc:docMk/>
          <pc:sldMk cId="0" sldId="263"/>
        </pc:sldMkLst>
        <pc:spChg chg="mod">
          <ac:chgData name="mario.diaz@uam.es" userId="b18783af-88a7-4588-8d94-dc9c0dee9733" providerId="ADAL" clId="{C072DBEC-3C09-4C5E-B6FD-BBE99FD1C2D6}" dt="2021-08-03T18:11:41.080" v="1" actId="1076"/>
          <ac:spMkLst>
            <pc:docMk/>
            <pc:sldMk cId="0" sldId="263"/>
            <ac:spMk id="8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Shape 31"/>
          <p:cNvSpPr>
            <a:spLocks noGrp="1" noRot="1" noChangeAspect="1"/>
          </p:cNvSpPr>
          <p:nvPr>
            <p:ph type="sldImg"/>
          </p:nvPr>
        </p:nvSpPr>
        <p:spPr>
          <a:xfrm>
            <a:off x="1143000" y="685800"/>
            <a:ext cx="4572000" cy="3429000"/>
          </a:xfrm>
          <a:prstGeom prst="rect">
            <a:avLst/>
          </a:prstGeom>
        </p:spPr>
        <p:txBody>
          <a:bodyPr/>
          <a:lstStyle/>
          <a:p>
            <a:endParaRPr/>
          </a:p>
        </p:txBody>
      </p:sp>
      <p:sp>
        <p:nvSpPr>
          <p:cNvPr id="32" name="Shape 3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664870945"/>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n-lt"/>
        <a:ea typeface="+mn-ea"/>
        <a:cs typeface="+mn-cs"/>
        <a:sym typeface="Avenir Roman"/>
      </a:defRPr>
    </a:lvl1pPr>
    <a:lvl2pPr indent="228600" defTabSz="457200" latinLnBrk="0">
      <a:lnSpc>
        <a:spcPct val="125000"/>
      </a:lnSpc>
      <a:defRPr sz="2400">
        <a:latin typeface="+mn-lt"/>
        <a:ea typeface="+mn-ea"/>
        <a:cs typeface="+mn-cs"/>
        <a:sym typeface="Avenir Roman"/>
      </a:defRPr>
    </a:lvl2pPr>
    <a:lvl3pPr indent="457200" defTabSz="457200" latinLnBrk="0">
      <a:lnSpc>
        <a:spcPct val="125000"/>
      </a:lnSpc>
      <a:defRPr sz="2400">
        <a:latin typeface="+mn-lt"/>
        <a:ea typeface="+mn-ea"/>
        <a:cs typeface="+mn-cs"/>
        <a:sym typeface="Avenir Roman"/>
      </a:defRPr>
    </a:lvl3pPr>
    <a:lvl4pPr indent="685800" defTabSz="457200" latinLnBrk="0">
      <a:lnSpc>
        <a:spcPct val="125000"/>
      </a:lnSpc>
      <a:defRPr sz="2400">
        <a:latin typeface="+mn-lt"/>
        <a:ea typeface="+mn-ea"/>
        <a:cs typeface="+mn-cs"/>
        <a:sym typeface="Avenir Roman"/>
      </a:defRPr>
    </a:lvl4pPr>
    <a:lvl5pPr indent="914400" defTabSz="457200" latinLnBrk="0">
      <a:lnSpc>
        <a:spcPct val="125000"/>
      </a:lnSpc>
      <a:defRPr sz="2400">
        <a:latin typeface="+mn-lt"/>
        <a:ea typeface="+mn-ea"/>
        <a:cs typeface="+mn-cs"/>
        <a:sym typeface="Avenir Roman"/>
      </a:defRPr>
    </a:lvl5pPr>
    <a:lvl6pPr indent="1143000" defTabSz="457200" latinLnBrk="0">
      <a:lnSpc>
        <a:spcPct val="125000"/>
      </a:lnSpc>
      <a:defRPr sz="2400">
        <a:latin typeface="+mn-lt"/>
        <a:ea typeface="+mn-ea"/>
        <a:cs typeface="+mn-cs"/>
        <a:sym typeface="Avenir Roman"/>
      </a:defRPr>
    </a:lvl6pPr>
    <a:lvl7pPr indent="1371600" defTabSz="457200" latinLnBrk="0">
      <a:lnSpc>
        <a:spcPct val="125000"/>
      </a:lnSpc>
      <a:defRPr sz="2400">
        <a:latin typeface="+mn-lt"/>
        <a:ea typeface="+mn-ea"/>
        <a:cs typeface="+mn-cs"/>
        <a:sym typeface="Avenir Roman"/>
      </a:defRPr>
    </a:lvl7pPr>
    <a:lvl8pPr indent="1600200" defTabSz="457200" latinLnBrk="0">
      <a:lnSpc>
        <a:spcPct val="125000"/>
      </a:lnSpc>
      <a:defRPr sz="2400">
        <a:latin typeface="+mn-lt"/>
        <a:ea typeface="+mn-ea"/>
        <a:cs typeface="+mn-cs"/>
        <a:sym typeface="Avenir Roman"/>
      </a:defRPr>
    </a:lvl8pPr>
    <a:lvl9pPr indent="1828800" defTabSz="457200" latinLnBrk="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xfrm>
            <a:off x="8422820" y="6348731"/>
            <a:ext cx="263980" cy="269239"/>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5" name="Slide Number"/>
          <p:cNvSpPr txBox="1">
            <a:spLocks noGrp="1"/>
          </p:cNvSpPr>
          <p:nvPr>
            <p:ph type="sldNum" sz="quarter" idx="2"/>
          </p:nvPr>
        </p:nvSpPr>
        <p:spPr>
          <a:xfrm>
            <a:off x="8422820" y="6348731"/>
            <a:ext cx="263980" cy="269239"/>
          </a:xfrm>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370012" y="769937"/>
            <a:ext cx="7315201" cy="1668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3" name="Body Level One…"/>
          <p:cNvSpPr txBox="1">
            <a:spLocks noGrp="1"/>
          </p:cNvSpPr>
          <p:nvPr>
            <p:ph type="body" idx="1"/>
          </p:nvPr>
        </p:nvSpPr>
        <p:spPr>
          <a:xfrm>
            <a:off x="5103812" y="2438400"/>
            <a:ext cx="3581401" cy="441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22820" y="6404293"/>
            <a:ext cx="263980" cy="269239"/>
          </a:xfrm>
          <a:prstGeom prst="rect">
            <a:avLst/>
          </a:prstGeom>
          <a:ln w="12700">
            <a:miter lim="400000"/>
          </a:ln>
        </p:spPr>
        <p:txBody>
          <a:bodyPr wrap="none" lIns="45718" tIns="45718" rIns="45718" bIns="45718" anchor="ctr">
            <a:spAutoFit/>
          </a:bodyPr>
          <a:lstStyle>
            <a:lvl1pPr algn="r">
              <a:defRPr sz="1200">
                <a:solidFill>
                  <a:srgbClr val="898989"/>
                </a:solidFill>
                <a:latin typeface="Calibri"/>
                <a:ea typeface="Calibri"/>
                <a:cs typeface="Calibri"/>
                <a:sym typeface="Calibri"/>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4pPr>
      <a:lvl5pPr marL="22352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5pPr>
      <a:lvl6pPr marL="26924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6pPr>
      <a:lvl7pPr marL="31496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7pPr>
      <a:lvl8pPr marL="36068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8pPr>
      <a:lvl9pPr marL="40640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8.png"/><Relationship Id="rId7" Type="http://schemas.openxmlformats.org/officeDocument/2006/relationships/image" Target="../media/image6.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12"/>
          <p:cNvSpPr txBox="1">
            <a:spLocks noGrp="1"/>
          </p:cNvSpPr>
          <p:nvPr>
            <p:ph type="title" idx="4294967295"/>
          </p:nvPr>
        </p:nvSpPr>
        <p:spPr>
          <a:xfrm>
            <a:off x="685800" y="2130425"/>
            <a:ext cx="7772400" cy="1470025"/>
          </a:xfrm>
          <a:prstGeom prst="rect">
            <a:avLst/>
          </a:prstGeom>
        </p:spPr>
        <p:txBody>
          <a:bodyPr lIns="0" tIns="0" rIns="0" bIns="0">
            <a:normAutofit/>
          </a:bodyPr>
          <a:lstStyle/>
          <a:p>
            <a:endParaRPr/>
          </a:p>
        </p:txBody>
      </p:sp>
      <p:sp>
        <p:nvSpPr>
          <p:cNvPr id="35" name="Shape 13"/>
          <p:cNvSpPr txBox="1">
            <a:spLocks noGrp="1"/>
          </p:cNvSpPr>
          <p:nvPr>
            <p:ph type="body" sz="quarter" idx="4294967295"/>
          </p:nvPr>
        </p:nvSpPr>
        <p:spPr>
          <a:xfrm>
            <a:off x="1371600" y="3886200"/>
            <a:ext cx="6400800" cy="1752600"/>
          </a:xfrm>
          <a:prstGeom prst="rect">
            <a:avLst/>
          </a:prstGeom>
        </p:spPr>
        <p:txBody>
          <a:bodyPr lIns="0" tIns="0" rIns="0" bIns="0">
            <a:normAutofit/>
          </a:bodyPr>
          <a:lstStyle/>
          <a:p>
            <a:pPr marL="0" indent="0" algn="ctr">
              <a:buSzTx/>
              <a:buNone/>
              <a:defRPr>
                <a:solidFill>
                  <a:srgbClr val="898989"/>
                </a:solidFill>
              </a:defRPr>
            </a:pPr>
            <a:endParaRPr/>
          </a:p>
        </p:txBody>
      </p:sp>
      <p:pic>
        <p:nvPicPr>
          <p:cNvPr id="36" name="sherrero4.jpeg" descr="sherrero4.jpeg"/>
          <p:cNvPicPr>
            <a:picLocks noChangeAspect="1"/>
          </p:cNvPicPr>
          <p:nvPr/>
        </p:nvPicPr>
        <p:blipFill>
          <a:blip r:embed="rId2"/>
          <a:stretch>
            <a:fillRect/>
          </a:stretch>
        </p:blipFill>
        <p:spPr>
          <a:xfrm>
            <a:off x="0" y="-1588"/>
            <a:ext cx="9144000" cy="6859589"/>
          </a:xfrm>
          <a:prstGeom prst="rect">
            <a:avLst/>
          </a:prstGeom>
          <a:ln w="50800">
            <a:solidFill>
              <a:srgbClr val="006600"/>
            </a:solidFill>
          </a:ln>
        </p:spPr>
      </p:pic>
      <p:sp>
        <p:nvSpPr>
          <p:cNvPr id="37" name="Shape 15"/>
          <p:cNvSpPr txBox="1"/>
          <p:nvPr/>
        </p:nvSpPr>
        <p:spPr>
          <a:xfrm>
            <a:off x="-12700" y="5924550"/>
            <a:ext cx="8178800" cy="4978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800">
                <a:solidFill>
                  <a:srgbClr val="FFFF00"/>
                </a:solidFill>
                <a:latin typeface="Calibri"/>
                <a:ea typeface="Calibri"/>
                <a:cs typeface="Calibri"/>
                <a:sym typeface="Calibri"/>
              </a:defRPr>
            </a:lvl1pPr>
          </a:lstStyle>
          <a:p>
            <a:r>
              <a:t>Physical Abilities &amp; Motor Skills</a:t>
            </a:r>
          </a:p>
        </p:txBody>
      </p:sp>
      <p:pic>
        <p:nvPicPr>
          <p:cNvPr id="38" name="logodefinitivo.png" descr="logodefinitivo.png"/>
          <p:cNvPicPr>
            <a:picLocks noChangeAspect="1"/>
          </p:cNvPicPr>
          <p:nvPr/>
        </p:nvPicPr>
        <p:blipFill>
          <a:blip r:embed="rId3"/>
          <a:stretch>
            <a:fillRect/>
          </a:stretch>
        </p:blipFill>
        <p:spPr>
          <a:xfrm>
            <a:off x="7956550" y="6099175"/>
            <a:ext cx="1187450" cy="758825"/>
          </a:xfrm>
          <a:prstGeom prst="rect">
            <a:avLst/>
          </a:prstGeom>
          <a:ln w="12700">
            <a:miter lim="400000"/>
          </a:ln>
        </p:spPr>
      </p:pic>
      <p:sp>
        <p:nvSpPr>
          <p:cNvPr id="39" name="Shape 17"/>
          <p:cNvSpPr txBox="1"/>
          <p:nvPr/>
        </p:nvSpPr>
        <p:spPr>
          <a:xfrm>
            <a:off x="-2" y="188912"/>
            <a:ext cx="9144004" cy="802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000"/>
              </a:spcBef>
              <a:defRPr>
                <a:solidFill>
                  <a:srgbClr val="FFFF00"/>
                </a:solidFill>
                <a:latin typeface="Papyrus"/>
                <a:ea typeface="Papyrus"/>
                <a:cs typeface="Papyrus"/>
                <a:sym typeface="Papyrus"/>
              </a:defRPr>
            </a:lvl1pPr>
          </a:lstStyle>
          <a:p>
            <a:r>
              <a:t>Fundamentals for Secondary School and Baccalaureate. Comprehensive and experiential learning</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19"/>
          <p:cNvSpPr txBox="1">
            <a:spLocks noGrp="1"/>
          </p:cNvSpPr>
          <p:nvPr>
            <p:ph type="title" idx="4294967295"/>
          </p:nvPr>
        </p:nvSpPr>
        <p:spPr>
          <a:xfrm>
            <a:off x="457200" y="274637"/>
            <a:ext cx="8229600" cy="1143001"/>
          </a:xfrm>
          <a:prstGeom prst="rect">
            <a:avLst/>
          </a:prstGeom>
        </p:spPr>
        <p:txBody>
          <a:bodyPr lIns="0" tIns="0" rIns="0" bIns="0">
            <a:normAutofit/>
          </a:bodyPr>
          <a:lstStyle/>
          <a:p>
            <a:r>
              <a:t>Contents</a:t>
            </a:r>
          </a:p>
        </p:txBody>
      </p:sp>
      <p:sp>
        <p:nvSpPr>
          <p:cNvPr id="42" name="Shape 20"/>
          <p:cNvSpPr txBox="1">
            <a:spLocks noGrp="1"/>
          </p:cNvSpPr>
          <p:nvPr>
            <p:ph type="body" idx="4294967295"/>
          </p:nvPr>
        </p:nvSpPr>
        <p:spPr>
          <a:xfrm>
            <a:off x="457200" y="1600200"/>
            <a:ext cx="8229600" cy="4525963"/>
          </a:xfrm>
          <a:prstGeom prst="rect">
            <a:avLst/>
          </a:prstGeom>
        </p:spPr>
        <p:txBody>
          <a:bodyPr lIns="0" tIns="0" rIns="0" bIns="0">
            <a:normAutofit/>
          </a:bodyPr>
          <a:lstStyle/>
          <a:p>
            <a:pPr marL="228600" indent="-228600" defTabSz="457200">
              <a:lnSpc>
                <a:spcPct val="150000"/>
              </a:lnSpc>
              <a:spcBef>
                <a:spcPts val="0"/>
              </a:spcBef>
              <a:buFontTx/>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Helvetica Neue"/>
                <a:ea typeface="Helvetica Neue"/>
                <a:cs typeface="Helvetica Neue"/>
                <a:sym typeface="Helvetica Neue"/>
              </a:defRPr>
            </a:pPr>
            <a:r>
              <a:t>Objectives</a:t>
            </a:r>
          </a:p>
          <a:p>
            <a:pPr marL="228600" indent="-228600" defTabSz="457200">
              <a:lnSpc>
                <a:spcPct val="150000"/>
              </a:lnSpc>
              <a:spcBef>
                <a:spcPts val="0"/>
              </a:spcBef>
              <a:buFontTx/>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Helvetica Neue"/>
                <a:ea typeface="Helvetica Neue"/>
                <a:cs typeface="Helvetica Neue"/>
                <a:sym typeface="Helvetica Neue"/>
              </a:defRPr>
            </a:pPr>
            <a:r>
              <a:t>Concept and Classes </a:t>
            </a:r>
          </a:p>
          <a:p>
            <a:pPr marL="228600" indent="-228600" defTabSz="457200">
              <a:lnSpc>
                <a:spcPct val="150000"/>
              </a:lnSpc>
              <a:spcBef>
                <a:spcPts val="0"/>
              </a:spcBef>
              <a:buFontTx/>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Helvetica Neue"/>
                <a:ea typeface="Helvetica Neue"/>
                <a:cs typeface="Helvetica Neue"/>
                <a:sym typeface="Helvetica Neue"/>
              </a:defRPr>
            </a:pPr>
            <a:r>
              <a:t>Physical Abilities </a:t>
            </a:r>
          </a:p>
          <a:p>
            <a:pPr marL="368968" indent="-140368" defTabSz="457200">
              <a:lnSpc>
                <a:spcPct val="150000"/>
              </a:lnSpc>
              <a:spcBef>
                <a:spcPts val="0"/>
              </a:spcBef>
              <a:buClr>
                <a:srgbClr val="000000"/>
              </a:buClr>
              <a:buFontTx/>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Helvetica Neue"/>
                <a:ea typeface="Helvetica Neue"/>
                <a:cs typeface="Helvetica Neue"/>
                <a:sym typeface="Helvetica Neue"/>
              </a:defRPr>
            </a:pPr>
            <a:r>
              <a:t>Strength</a:t>
            </a:r>
          </a:p>
          <a:p>
            <a:pPr marL="368968" indent="-140368" defTabSz="457200">
              <a:lnSpc>
                <a:spcPct val="150000"/>
              </a:lnSpc>
              <a:spcBef>
                <a:spcPts val="0"/>
              </a:spcBef>
              <a:buClr>
                <a:srgbClr val="000000"/>
              </a:buClr>
              <a:buFontTx/>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Helvetica Neue"/>
                <a:ea typeface="Helvetica Neue"/>
                <a:cs typeface="Helvetica Neue"/>
                <a:sym typeface="Helvetica Neue"/>
              </a:defRPr>
            </a:pPr>
            <a:r>
              <a:t>Endurance </a:t>
            </a:r>
          </a:p>
          <a:p>
            <a:pPr marL="368968" indent="-140368" defTabSz="457200">
              <a:lnSpc>
                <a:spcPct val="150000"/>
              </a:lnSpc>
              <a:spcBef>
                <a:spcPts val="0"/>
              </a:spcBef>
              <a:buClr>
                <a:srgbClr val="000000"/>
              </a:buClr>
              <a:buFontTx/>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Helvetica Neue"/>
                <a:ea typeface="Helvetica Neue"/>
                <a:cs typeface="Helvetica Neue"/>
                <a:sym typeface="Helvetica Neue"/>
              </a:defRPr>
            </a:pPr>
            <a:r>
              <a:t>Speed </a:t>
            </a:r>
          </a:p>
          <a:p>
            <a:pPr marL="368968" indent="-140368" defTabSz="457200">
              <a:lnSpc>
                <a:spcPct val="150000"/>
              </a:lnSpc>
              <a:spcBef>
                <a:spcPts val="0"/>
              </a:spcBef>
              <a:buClr>
                <a:srgbClr val="000000"/>
              </a:buClr>
              <a:buFontTx/>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Helvetica Neue"/>
                <a:ea typeface="Helvetica Neue"/>
                <a:cs typeface="Helvetica Neue"/>
                <a:sym typeface="Helvetica Neue"/>
              </a:defRPr>
            </a:pPr>
            <a:r>
              <a:t>Flexibility </a:t>
            </a:r>
          </a:p>
          <a:p>
            <a:pPr marL="228600" indent="-228600" defTabSz="457200">
              <a:lnSpc>
                <a:spcPct val="150000"/>
              </a:lnSpc>
              <a:spcBef>
                <a:spcPts val="0"/>
              </a:spcBef>
              <a:buFontTx/>
              <a:buAutoNum type="arabicPeriod" startAt="4"/>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Helvetica Neue"/>
                <a:ea typeface="Helvetica Neue"/>
                <a:cs typeface="Helvetica Neue"/>
                <a:sym typeface="Helvetica Neue"/>
              </a:defRPr>
            </a:pPr>
            <a:r>
              <a:t>Motor Skills: Balance and Co-ordination</a:t>
            </a:r>
          </a:p>
          <a:p>
            <a:pPr marL="228600" indent="-228600" defTabSz="457200">
              <a:lnSpc>
                <a:spcPct val="150000"/>
              </a:lnSpc>
              <a:spcBef>
                <a:spcPts val="0"/>
              </a:spcBef>
              <a:buFontTx/>
              <a:buAutoNum type="arabicPeriod" startAt="4"/>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Helvetica Neue"/>
                <a:ea typeface="Helvetica Neue"/>
                <a:cs typeface="Helvetica Neue"/>
                <a:sym typeface="Helvetica Neue"/>
              </a:defRPr>
            </a:pPr>
            <a:r>
              <a:t>Conditioning Factors: Extrinsic and Intrinsic </a:t>
            </a:r>
          </a:p>
          <a:p>
            <a:pPr marL="228600" indent="-228600" defTabSz="457200">
              <a:lnSpc>
                <a:spcPct val="150000"/>
              </a:lnSpc>
              <a:spcBef>
                <a:spcPts val="0"/>
              </a:spcBef>
              <a:buFontTx/>
              <a:buAutoNum type="arabicPeriod" startAt="4"/>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Helvetica Neue"/>
                <a:ea typeface="Helvetica Neue"/>
                <a:cs typeface="Helvetica Neue"/>
                <a:sym typeface="Helvetica Neue"/>
              </a:defRPr>
            </a:pPr>
            <a:r>
              <a:t>Development of Physical Abilities and Motor Skills </a:t>
            </a:r>
          </a:p>
          <a:p>
            <a:pPr marL="0" indent="0" defTabSz="457200">
              <a:lnSpc>
                <a:spcPct val="15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Helvetica Neue"/>
                <a:ea typeface="Helvetica Neue"/>
                <a:cs typeface="Helvetica Neue"/>
                <a:sym typeface="Helvetica Neue"/>
              </a:defRPr>
            </a:pPr>
            <a:r>
              <a:t>In Relation to Age and Fitness: Evolution</a:t>
            </a:r>
          </a:p>
        </p:txBody>
      </p:sp>
      <p:pic>
        <p:nvPicPr>
          <p:cNvPr id="43" name="cf 3.jpg" descr="cf 3.jpg"/>
          <p:cNvPicPr>
            <a:picLocks noChangeAspect="1"/>
          </p:cNvPicPr>
          <p:nvPr/>
        </p:nvPicPr>
        <p:blipFill>
          <a:blip r:embed="rId2"/>
          <a:stretch>
            <a:fillRect/>
          </a:stretch>
        </p:blipFill>
        <p:spPr>
          <a:xfrm>
            <a:off x="5469482" y="1435418"/>
            <a:ext cx="2724564" cy="398716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23"/>
          <p:cNvSpPr txBox="1">
            <a:spLocks noGrp="1"/>
          </p:cNvSpPr>
          <p:nvPr>
            <p:ph type="title" idx="4294967295"/>
          </p:nvPr>
        </p:nvSpPr>
        <p:spPr>
          <a:xfrm>
            <a:off x="457200" y="274637"/>
            <a:ext cx="8229600" cy="1143001"/>
          </a:xfrm>
          <a:prstGeom prst="rect">
            <a:avLst/>
          </a:prstGeom>
        </p:spPr>
        <p:txBody>
          <a:bodyPr lIns="0" tIns="0" rIns="0" bIns="0">
            <a:normAutofit/>
          </a:bodyPr>
          <a:lstStyle/>
          <a:p>
            <a:r>
              <a:t>OBJECTIVES</a:t>
            </a:r>
          </a:p>
        </p:txBody>
      </p:sp>
      <p:sp>
        <p:nvSpPr>
          <p:cNvPr id="46" name="Shape 24"/>
          <p:cNvSpPr txBox="1">
            <a:spLocks noGrp="1"/>
          </p:cNvSpPr>
          <p:nvPr>
            <p:ph type="body" sz="half" idx="4294967295"/>
          </p:nvPr>
        </p:nvSpPr>
        <p:spPr>
          <a:xfrm>
            <a:off x="457200" y="2428875"/>
            <a:ext cx="4972050" cy="3697288"/>
          </a:xfrm>
          <a:prstGeom prst="rect">
            <a:avLst/>
          </a:prstGeom>
        </p:spPr>
        <p:txBody>
          <a:bodyPr lIns="0" tIns="0" rIns="0" bIns="0">
            <a:normAutofit/>
          </a:bodyPr>
          <a:lstStyle/>
          <a:p>
            <a:pPr marL="165100" indent="-165100" algn="just" defTabSz="457200">
              <a:lnSpc>
                <a:spcPct val="15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a:t>
            </a:r>
            <a:r>
              <a:rPr sz="1600"/>
              <a:t> To learn the different physical abilities and motor skills, distinguishing the peculiarities of each of them when it comes to implementing them.</a:t>
            </a:r>
          </a:p>
          <a:p>
            <a:pPr marL="165100" indent="-165100" algn="just" defTabSz="457200">
              <a:lnSpc>
                <a:spcPct val="13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mj-lt"/>
                <a:ea typeface="+mj-ea"/>
                <a:cs typeface="+mj-cs"/>
                <a:sym typeface="Helvetica"/>
              </a:defRPr>
            </a:pPr>
            <a:r>
              <a:t>- To understand the benefits of healthy exercise conducted in an organised fashion to improve our physical condition. </a:t>
            </a:r>
          </a:p>
        </p:txBody>
      </p:sp>
      <p:pic>
        <p:nvPicPr>
          <p:cNvPr id="47" name="c.física -13 copia.jpg" descr="c.física -13 copia.jpg"/>
          <p:cNvPicPr>
            <a:picLocks noChangeAspect="1"/>
          </p:cNvPicPr>
          <p:nvPr/>
        </p:nvPicPr>
        <p:blipFill>
          <a:blip r:embed="rId2"/>
          <a:stretch>
            <a:fillRect/>
          </a:stretch>
        </p:blipFill>
        <p:spPr>
          <a:xfrm>
            <a:off x="6002435" y="1969317"/>
            <a:ext cx="2481462" cy="291936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27"/>
          <p:cNvSpPr txBox="1"/>
          <p:nvPr/>
        </p:nvSpPr>
        <p:spPr>
          <a:xfrm>
            <a:off x="468311" y="854868"/>
            <a:ext cx="4248153" cy="2933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algn="just">
              <a:tabLst>
                <a:tab pos="228600" algn="l"/>
              </a:tabLst>
              <a:defRPr>
                <a:solidFill>
                  <a:srgbClr val="003300"/>
                </a:solidFill>
                <a:latin typeface="Calibri"/>
                <a:ea typeface="Calibri"/>
                <a:cs typeface="Calibri"/>
                <a:sym typeface="Calibri"/>
              </a:defRPr>
            </a:pPr>
            <a:r>
              <a:t>Motor skills and physical abilities also known by others as co-ordinating capacities and conditional capacities. They are those physical characteristics reached by training, its highest level of development, reliant on the possibility of implementing any physical and sporting activities. Moreover, together they determine the physical condition of an individual, which is also called </a:t>
            </a:r>
            <a:r>
              <a:rPr b="1"/>
              <a:t>fitness</a:t>
            </a:r>
            <a:r>
              <a:t>.</a:t>
            </a:r>
          </a:p>
        </p:txBody>
      </p:sp>
      <p:sp>
        <p:nvSpPr>
          <p:cNvPr id="50" name="Shape 28"/>
          <p:cNvSpPr txBox="1"/>
          <p:nvPr/>
        </p:nvSpPr>
        <p:spPr>
          <a:xfrm>
            <a:off x="611187" y="260350"/>
            <a:ext cx="3960813" cy="358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b="1">
                <a:solidFill>
                  <a:srgbClr val="003300"/>
                </a:solidFill>
                <a:latin typeface="Calibri"/>
                <a:ea typeface="Calibri"/>
                <a:cs typeface="Calibri"/>
                <a:sym typeface="Calibri"/>
              </a:defRPr>
            </a:lvl1pPr>
          </a:lstStyle>
          <a:p>
            <a:r>
              <a:t>FITNESS.</a:t>
            </a:r>
          </a:p>
        </p:txBody>
      </p:sp>
      <p:pic>
        <p:nvPicPr>
          <p:cNvPr id="51" name="c.fisica bici lento.jpg" descr="c.fisica bici lento.jpg"/>
          <p:cNvPicPr>
            <a:picLocks noChangeAspect="1"/>
          </p:cNvPicPr>
          <p:nvPr/>
        </p:nvPicPr>
        <p:blipFill>
          <a:blip r:embed="rId2"/>
          <a:stretch>
            <a:fillRect/>
          </a:stretch>
        </p:blipFill>
        <p:spPr>
          <a:xfrm>
            <a:off x="415613" y="3919394"/>
            <a:ext cx="3800341" cy="2695869"/>
          </a:xfrm>
          <a:prstGeom prst="rect">
            <a:avLst/>
          </a:prstGeom>
          <a:ln w="12700">
            <a:miter lim="400000"/>
          </a:ln>
        </p:spPr>
      </p:pic>
      <p:pic>
        <p:nvPicPr>
          <p:cNvPr id="52" name="c.fisica 18 copia.jpg" descr="c.fisica 18 copia.jpg"/>
          <p:cNvPicPr>
            <a:picLocks noChangeAspect="1"/>
          </p:cNvPicPr>
          <p:nvPr/>
        </p:nvPicPr>
        <p:blipFill>
          <a:blip r:embed="rId3"/>
          <a:stretch>
            <a:fillRect/>
          </a:stretch>
        </p:blipFill>
        <p:spPr>
          <a:xfrm>
            <a:off x="4927153" y="3829527"/>
            <a:ext cx="3960815" cy="2593097"/>
          </a:xfrm>
          <a:prstGeom prst="rect">
            <a:avLst/>
          </a:prstGeom>
          <a:ln w="12700">
            <a:miter lim="400000"/>
          </a:ln>
        </p:spPr>
      </p:pic>
      <p:pic>
        <p:nvPicPr>
          <p:cNvPr id="53" name="c. fisica 17 copia.jpg" descr="c. fisica 17 copia.jpg"/>
          <p:cNvPicPr>
            <a:picLocks noChangeAspect="1"/>
          </p:cNvPicPr>
          <p:nvPr/>
        </p:nvPicPr>
        <p:blipFill>
          <a:blip r:embed="rId4"/>
          <a:stretch>
            <a:fillRect/>
          </a:stretch>
        </p:blipFill>
        <p:spPr>
          <a:xfrm>
            <a:off x="5007388" y="436710"/>
            <a:ext cx="3800342" cy="265430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50"/>
                                        </p:tgtEl>
                                        <p:attrNameLst>
                                          <p:attrName>style.visibility</p:attrName>
                                        </p:attrNameLst>
                                      </p:cBhvr>
                                      <p:to>
                                        <p:strVal val="visible"/>
                                      </p:to>
                                    </p:set>
                                    <p:anim calcmode="lin" valueType="num">
                                      <p:cBhvr>
                                        <p:cTn id="7" dur="1230" fill="hold"/>
                                        <p:tgtEl>
                                          <p:spTgt spid="50"/>
                                        </p:tgtEl>
                                        <p:attrNameLst>
                                          <p:attrName>ppt_w</p:attrName>
                                        </p:attrNameLst>
                                      </p:cBhvr>
                                      <p:tavLst>
                                        <p:tav tm="0">
                                          <p:val>
                                            <p:fltVal val="0"/>
                                          </p:val>
                                        </p:tav>
                                        <p:tav tm="100000">
                                          <p:val>
                                            <p:strVal val="#ppt_w"/>
                                          </p:val>
                                        </p:tav>
                                      </p:tavLst>
                                    </p:anim>
                                    <p:anim calcmode="lin" valueType="num">
                                      <p:cBhvr>
                                        <p:cTn id="8" dur="1230" fill="hold"/>
                                        <p:tgtEl>
                                          <p:spTgt spid="5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9" fill="hold" grpId="0" nodeType="clickEffect">
                                  <p:stCondLst>
                                    <p:cond delay="0"/>
                                  </p:stCondLst>
                                  <p:iterate>
                                    <p:tmAbs val="0"/>
                                  </p:iterate>
                                  <p:childTnLst>
                                    <p:set>
                                      <p:cBhvr>
                                        <p:cTn id="12" fill="hold"/>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 calcmode="lin" valueType="num">
                                      <p:cBhvr>
                                        <p:cTn id="15" dur="500" fill="hold"/>
                                        <p:tgtEl>
                                          <p:spTgt spid="49"/>
                                        </p:tgtEl>
                                        <p:attrNameLst>
                                          <p:attrName>ppt_x</p:attrName>
                                        </p:attrNameLst>
                                      </p:cBhvr>
                                      <p:tavLst>
                                        <p:tav tm="0" fmla="#ppt_x+(cos(-2*pi*(1-$))*-#ppt_x-sin(-2*pi*(1-$))*(1-#ppt_y))*(1-$)">
                                          <p:val>
                                            <p:fltVal val="0"/>
                                          </p:val>
                                        </p:tav>
                                        <p:tav tm="100000">
                                          <p:val>
                                            <p:fltVal val="1"/>
                                          </p:val>
                                        </p:tav>
                                      </p:tavLst>
                                    </p:anim>
                                    <p:anim calcmode="lin" valueType="num">
                                      <p:cBhvr>
                                        <p:cTn id="16" dur="500" fill="hold"/>
                                        <p:tgtEl>
                                          <p:spTgt spid="4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advAuto="0"/>
      <p:bldP spid="50"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33"/>
          <p:cNvSpPr txBox="1"/>
          <p:nvPr/>
        </p:nvSpPr>
        <p:spPr>
          <a:xfrm>
            <a:off x="1331911" y="146526"/>
            <a:ext cx="6480178" cy="383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000"/>
              </a:spcBef>
              <a:defRPr sz="2000" b="1">
                <a:solidFill>
                  <a:srgbClr val="003300"/>
                </a:solidFill>
                <a:latin typeface="Calibri"/>
                <a:ea typeface="Calibri"/>
                <a:cs typeface="Calibri"/>
                <a:sym typeface="Calibri"/>
              </a:defRPr>
            </a:lvl1pPr>
          </a:lstStyle>
          <a:p>
            <a:r>
              <a:t>PHYSICAL ABILITIES </a:t>
            </a:r>
          </a:p>
        </p:txBody>
      </p:sp>
      <p:sp>
        <p:nvSpPr>
          <p:cNvPr id="56" name="Shape 34"/>
          <p:cNvSpPr txBox="1"/>
          <p:nvPr/>
        </p:nvSpPr>
        <p:spPr>
          <a:xfrm>
            <a:off x="539750" y="742156"/>
            <a:ext cx="993962" cy="266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just">
              <a:tabLst>
                <a:tab pos="355600" algn="l"/>
              </a:tabLst>
              <a:defRPr b="1">
                <a:solidFill>
                  <a:srgbClr val="003300"/>
                </a:solidFill>
                <a:latin typeface="Calibri"/>
                <a:ea typeface="Calibri"/>
                <a:cs typeface="Calibri"/>
                <a:sym typeface="Calibri"/>
              </a:defRPr>
            </a:lvl1pPr>
          </a:lstStyle>
          <a:p>
            <a:r>
              <a:t>Strength </a:t>
            </a:r>
          </a:p>
        </p:txBody>
      </p:sp>
      <p:sp>
        <p:nvSpPr>
          <p:cNvPr id="57" name="Shape 35"/>
          <p:cNvSpPr txBox="1"/>
          <p:nvPr/>
        </p:nvSpPr>
        <p:spPr>
          <a:xfrm>
            <a:off x="143108" y="1796492"/>
            <a:ext cx="2232027" cy="1600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just">
              <a:defRPr>
                <a:solidFill>
                  <a:srgbClr val="003300"/>
                </a:solidFill>
                <a:latin typeface="Calibri"/>
                <a:ea typeface="Calibri"/>
                <a:cs typeface="Calibri"/>
                <a:sym typeface="Calibri"/>
              </a:defRPr>
            </a:lvl1pPr>
          </a:lstStyle>
          <a:p>
            <a:r>
              <a:rPr dirty="0"/>
              <a:t>The ability to overcome, move or maintain external resistance through muscular contraction.</a:t>
            </a:r>
          </a:p>
        </p:txBody>
      </p:sp>
      <p:sp>
        <p:nvSpPr>
          <p:cNvPr id="58" name="Shape 36"/>
          <p:cNvSpPr txBox="1"/>
          <p:nvPr/>
        </p:nvSpPr>
        <p:spPr>
          <a:xfrm>
            <a:off x="2523207" y="1031081"/>
            <a:ext cx="2297361" cy="266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just">
              <a:tabLst>
                <a:tab pos="342900" algn="l"/>
              </a:tabLst>
              <a:defRPr b="1">
                <a:solidFill>
                  <a:srgbClr val="003300"/>
                </a:solidFill>
                <a:latin typeface="Calibri"/>
                <a:ea typeface="Calibri"/>
                <a:cs typeface="Calibri"/>
                <a:sym typeface="Calibri"/>
              </a:defRPr>
            </a:lvl1pPr>
          </a:lstStyle>
          <a:p>
            <a:r>
              <a:t>Endurance (Stamina) </a:t>
            </a:r>
          </a:p>
        </p:txBody>
      </p:sp>
      <p:sp>
        <p:nvSpPr>
          <p:cNvPr id="59" name="Shape 37"/>
          <p:cNvSpPr txBox="1"/>
          <p:nvPr/>
        </p:nvSpPr>
        <p:spPr>
          <a:xfrm>
            <a:off x="2674976" y="2180351"/>
            <a:ext cx="1943102" cy="1600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just">
              <a:defRPr>
                <a:solidFill>
                  <a:srgbClr val="003300"/>
                </a:solidFill>
                <a:latin typeface="Calibri"/>
                <a:ea typeface="Calibri"/>
                <a:cs typeface="Calibri"/>
                <a:sym typeface="Calibri"/>
              </a:defRPr>
            </a:lvl1pPr>
          </a:lstStyle>
          <a:p>
            <a:r>
              <a:t>Capacity that entails making a determined effort as long as possible and quickly recovering from it. </a:t>
            </a:r>
          </a:p>
        </p:txBody>
      </p:sp>
      <p:sp>
        <p:nvSpPr>
          <p:cNvPr id="60" name="Shape 38"/>
          <p:cNvSpPr txBox="1"/>
          <p:nvPr/>
        </p:nvSpPr>
        <p:spPr>
          <a:xfrm>
            <a:off x="5389562" y="1092993"/>
            <a:ext cx="658205" cy="266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just">
              <a:tabLst>
                <a:tab pos="342900" algn="l"/>
              </a:tabLst>
              <a:defRPr b="1">
                <a:solidFill>
                  <a:srgbClr val="003300"/>
                </a:solidFill>
                <a:latin typeface="Calibri"/>
                <a:ea typeface="Calibri"/>
                <a:cs typeface="Calibri"/>
                <a:sym typeface="Calibri"/>
              </a:defRPr>
            </a:lvl1pPr>
          </a:lstStyle>
          <a:p>
            <a:r>
              <a:t>Speed</a:t>
            </a:r>
          </a:p>
        </p:txBody>
      </p:sp>
      <p:sp>
        <p:nvSpPr>
          <p:cNvPr id="61" name="Shape 39"/>
          <p:cNvSpPr txBox="1"/>
          <p:nvPr/>
        </p:nvSpPr>
        <p:spPr>
          <a:xfrm>
            <a:off x="4881640" y="2032997"/>
            <a:ext cx="1800226" cy="1333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just">
              <a:tabLst>
                <a:tab pos="228600" algn="l"/>
                <a:tab pos="342900" algn="l"/>
              </a:tabLst>
              <a:defRPr>
                <a:solidFill>
                  <a:srgbClr val="003300"/>
                </a:solidFill>
                <a:latin typeface="Calibri"/>
                <a:ea typeface="Calibri"/>
                <a:cs typeface="Calibri"/>
                <a:sym typeface="Calibri"/>
              </a:defRPr>
            </a:lvl1pPr>
          </a:lstStyle>
          <a:p>
            <a:r>
              <a:t>The ability to develop a motor response in the shortest possible time. </a:t>
            </a:r>
          </a:p>
        </p:txBody>
      </p:sp>
      <p:sp>
        <p:nvSpPr>
          <p:cNvPr id="62" name="Shape 40"/>
          <p:cNvSpPr txBox="1"/>
          <p:nvPr/>
        </p:nvSpPr>
        <p:spPr>
          <a:xfrm>
            <a:off x="7385050" y="670718"/>
            <a:ext cx="1157598" cy="266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just">
              <a:tabLst>
                <a:tab pos="228600" algn="l"/>
                <a:tab pos="2476500" algn="l"/>
                <a:tab pos="2857500" algn="l"/>
              </a:tabLst>
              <a:defRPr b="1">
                <a:solidFill>
                  <a:srgbClr val="003300"/>
                </a:solidFill>
                <a:latin typeface="Calibri"/>
                <a:ea typeface="Calibri"/>
                <a:cs typeface="Calibri"/>
                <a:sym typeface="Calibri"/>
              </a:defRPr>
            </a:lvl1pPr>
          </a:lstStyle>
          <a:p>
            <a:r>
              <a:t>Flexibility </a:t>
            </a:r>
          </a:p>
        </p:txBody>
      </p:sp>
      <p:sp>
        <p:nvSpPr>
          <p:cNvPr id="63" name="Shape 41"/>
          <p:cNvSpPr txBox="1"/>
          <p:nvPr/>
        </p:nvSpPr>
        <p:spPr>
          <a:xfrm>
            <a:off x="7028017" y="1249996"/>
            <a:ext cx="1871664" cy="3200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algn="just">
              <a:defRPr>
                <a:solidFill>
                  <a:srgbClr val="003300"/>
                </a:solidFill>
                <a:latin typeface="Calibri"/>
                <a:ea typeface="Calibri"/>
                <a:cs typeface="Calibri"/>
                <a:sym typeface="Calibri"/>
              </a:defRPr>
            </a:pPr>
            <a:r>
              <a:rPr sz="1700"/>
              <a:t>T</a:t>
            </a:r>
            <a:r>
              <a:t>he ability through which movement reaches its maximum degree of extension. For example, sitting on the floor, legs extended and together, hands reach maximum distance.</a:t>
            </a:r>
          </a:p>
        </p:txBody>
      </p:sp>
      <p:pic>
        <p:nvPicPr>
          <p:cNvPr id="64" name="c.fisica 6.jpg" descr="c.fisica 6.jpg"/>
          <p:cNvPicPr>
            <a:picLocks noChangeAspect="1"/>
          </p:cNvPicPr>
          <p:nvPr/>
        </p:nvPicPr>
        <p:blipFill>
          <a:blip r:embed="rId2"/>
          <a:stretch>
            <a:fillRect/>
          </a:stretch>
        </p:blipFill>
        <p:spPr>
          <a:xfrm>
            <a:off x="2241784" y="4663121"/>
            <a:ext cx="2232027" cy="1565907"/>
          </a:xfrm>
          <a:prstGeom prst="rect">
            <a:avLst/>
          </a:prstGeom>
          <a:ln w="12700">
            <a:miter lim="400000"/>
          </a:ln>
        </p:spPr>
      </p:pic>
      <p:pic>
        <p:nvPicPr>
          <p:cNvPr id="65" name="c.fisica 4.jpg" descr="c.fisica 4.jpg"/>
          <p:cNvPicPr>
            <a:picLocks noChangeAspect="1"/>
          </p:cNvPicPr>
          <p:nvPr/>
        </p:nvPicPr>
        <p:blipFill>
          <a:blip r:embed="rId3"/>
          <a:stretch>
            <a:fillRect/>
          </a:stretch>
        </p:blipFill>
        <p:spPr>
          <a:xfrm>
            <a:off x="4656254" y="4039801"/>
            <a:ext cx="1871665" cy="2545039"/>
          </a:xfrm>
          <a:prstGeom prst="rect">
            <a:avLst/>
          </a:prstGeom>
          <a:ln w="12700">
            <a:miter lim="400000"/>
          </a:ln>
        </p:spPr>
      </p:pic>
      <p:pic>
        <p:nvPicPr>
          <p:cNvPr id="66" name="c.fisica12.jpg" descr="c.fisica12.jpg"/>
          <p:cNvPicPr>
            <a:picLocks noChangeAspect="1"/>
          </p:cNvPicPr>
          <p:nvPr/>
        </p:nvPicPr>
        <p:blipFill>
          <a:blip r:embed="rId4"/>
          <a:stretch>
            <a:fillRect/>
          </a:stretch>
        </p:blipFill>
        <p:spPr>
          <a:xfrm>
            <a:off x="6616934" y="5195727"/>
            <a:ext cx="2452309" cy="1502041"/>
          </a:xfrm>
          <a:prstGeom prst="rect">
            <a:avLst/>
          </a:prstGeom>
          <a:ln w="12700">
            <a:miter lim="400000"/>
          </a:ln>
        </p:spPr>
      </p:pic>
      <p:pic>
        <p:nvPicPr>
          <p:cNvPr id="67" name="c.física -13 copia.jpg" descr="c.física -13 copia.jpg"/>
          <p:cNvPicPr>
            <a:picLocks noChangeAspect="1"/>
          </p:cNvPicPr>
          <p:nvPr/>
        </p:nvPicPr>
        <p:blipFill>
          <a:blip r:embed="rId5"/>
          <a:stretch>
            <a:fillRect/>
          </a:stretch>
        </p:blipFill>
        <p:spPr>
          <a:xfrm>
            <a:off x="143108" y="4169319"/>
            <a:ext cx="1943102" cy="228600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55"/>
                                        </p:tgtEl>
                                        <p:attrNameLst>
                                          <p:attrName>style.visibility</p:attrName>
                                        </p:attrNameLst>
                                      </p:cBhvr>
                                      <p:to>
                                        <p:strVal val="visible"/>
                                      </p:to>
                                    </p:set>
                                    <p:anim calcmode="lin" valueType="num">
                                      <p:cBhvr>
                                        <p:cTn id="7" dur="1230" fill="hold"/>
                                        <p:tgtEl>
                                          <p:spTgt spid="55"/>
                                        </p:tgtEl>
                                        <p:attrNameLst>
                                          <p:attrName>ppt_w</p:attrName>
                                        </p:attrNameLst>
                                      </p:cBhvr>
                                      <p:tavLst>
                                        <p:tav tm="0">
                                          <p:val>
                                            <p:fltVal val="0"/>
                                          </p:val>
                                        </p:tav>
                                        <p:tav tm="100000">
                                          <p:val>
                                            <p:strVal val="#ppt_w"/>
                                          </p:val>
                                        </p:tav>
                                      </p:tavLst>
                                    </p:anim>
                                    <p:anim calcmode="lin" valueType="num">
                                      <p:cBhvr>
                                        <p:cTn id="8" dur="1230" fill="hold"/>
                                        <p:tgtEl>
                                          <p:spTgt spid="5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iterate>
                                    <p:tmAbs val="0"/>
                                  </p:iterate>
                                  <p:childTnLst>
                                    <p:set>
                                      <p:cBhvr>
                                        <p:cTn id="12" fill="hold"/>
                                        <p:tgtEl>
                                          <p:spTgt spid="56"/>
                                        </p:tgtEl>
                                        <p:attrNameLst>
                                          <p:attrName>style.visibility</p:attrName>
                                        </p:attrNameLst>
                                      </p:cBhvr>
                                      <p:to>
                                        <p:strVal val="visible"/>
                                      </p:to>
                                    </p:set>
                                    <p:anim calcmode="lin" valueType="num">
                                      <p:cBhvr>
                                        <p:cTn id="13" dur="1230" fill="hold"/>
                                        <p:tgtEl>
                                          <p:spTgt spid="56"/>
                                        </p:tgtEl>
                                        <p:attrNameLst>
                                          <p:attrName>ppt_w</p:attrName>
                                        </p:attrNameLst>
                                      </p:cBhvr>
                                      <p:tavLst>
                                        <p:tav tm="0">
                                          <p:val>
                                            <p:fltVal val="0"/>
                                          </p:val>
                                        </p:tav>
                                        <p:tav tm="100000">
                                          <p:val>
                                            <p:strVal val="#ppt_w"/>
                                          </p:val>
                                        </p:tav>
                                      </p:tavLst>
                                    </p:anim>
                                    <p:anim calcmode="lin" valueType="num">
                                      <p:cBhvr>
                                        <p:cTn id="14" dur="1230" fill="hold"/>
                                        <p:tgtEl>
                                          <p:spTgt spid="5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5" presetClass="entr" presetSubtype="9" fill="hold" grpId="0" nodeType="clickEffect">
                                  <p:stCondLst>
                                    <p:cond delay="0"/>
                                  </p:stCondLst>
                                  <p:iterate>
                                    <p:tmAbs val="0"/>
                                  </p:iterate>
                                  <p:childTnLst>
                                    <p:set>
                                      <p:cBhvr>
                                        <p:cTn id="18" fill="hold"/>
                                        <p:tgtEl>
                                          <p:spTgt spid="57"/>
                                        </p:tgtEl>
                                        <p:attrNameLst>
                                          <p:attrName>style.visibility</p:attrName>
                                        </p:attrNameLst>
                                      </p:cBhvr>
                                      <p:to>
                                        <p:strVal val="visible"/>
                                      </p:to>
                                    </p:set>
                                    <p:anim calcmode="lin" valueType="num">
                                      <p:cBhvr>
                                        <p:cTn id="19" dur="500" fill="hold"/>
                                        <p:tgtEl>
                                          <p:spTgt spid="57"/>
                                        </p:tgtEl>
                                        <p:attrNameLst>
                                          <p:attrName>ppt_w</p:attrName>
                                        </p:attrNameLst>
                                      </p:cBhvr>
                                      <p:tavLst>
                                        <p:tav tm="0">
                                          <p:val>
                                            <p:fltVal val="0"/>
                                          </p:val>
                                        </p:tav>
                                        <p:tav tm="100000">
                                          <p:val>
                                            <p:strVal val="#ppt_w"/>
                                          </p:val>
                                        </p:tav>
                                      </p:tavLst>
                                    </p:anim>
                                    <p:anim calcmode="lin" valueType="num">
                                      <p:cBhvr>
                                        <p:cTn id="20" dur="500" fill="hold"/>
                                        <p:tgtEl>
                                          <p:spTgt spid="57"/>
                                        </p:tgtEl>
                                        <p:attrNameLst>
                                          <p:attrName>ppt_h</p:attrName>
                                        </p:attrNameLst>
                                      </p:cBhvr>
                                      <p:tavLst>
                                        <p:tav tm="0">
                                          <p:val>
                                            <p:fltVal val="0"/>
                                          </p:val>
                                        </p:tav>
                                        <p:tav tm="100000">
                                          <p:val>
                                            <p:strVal val="#ppt_h"/>
                                          </p:val>
                                        </p:tav>
                                      </p:tavLst>
                                    </p:anim>
                                    <p:anim calcmode="lin" valueType="num">
                                      <p:cBhvr>
                                        <p:cTn id="21" dur="500" fill="hold"/>
                                        <p:tgtEl>
                                          <p:spTgt spid="57"/>
                                        </p:tgtEl>
                                        <p:attrNameLst>
                                          <p:attrName>ppt_x</p:attrName>
                                        </p:attrNameLst>
                                      </p:cBhvr>
                                      <p:tavLst>
                                        <p:tav tm="0" fmla="#ppt_x+(cos(-2*pi*(1-$))*-#ppt_x-sin(-2*pi*(1-$))*(1-#ppt_y))*(1-$)">
                                          <p:val>
                                            <p:fltVal val="0"/>
                                          </p:val>
                                        </p:tav>
                                        <p:tav tm="100000">
                                          <p:val>
                                            <p:fltVal val="1"/>
                                          </p:val>
                                        </p:tav>
                                      </p:tavLst>
                                    </p:anim>
                                    <p:anim calcmode="lin" valueType="num">
                                      <p:cBhvr>
                                        <p:cTn id="22" dur="500" fill="hold"/>
                                        <p:tgtEl>
                                          <p:spTgt spid="5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iterate>
                                    <p:tmAbs val="0"/>
                                  </p:iterate>
                                  <p:childTnLst>
                                    <p:set>
                                      <p:cBhvr>
                                        <p:cTn id="26" fill="hold"/>
                                        <p:tgtEl>
                                          <p:spTgt spid="58"/>
                                        </p:tgtEl>
                                        <p:attrNameLst>
                                          <p:attrName>style.visibility</p:attrName>
                                        </p:attrNameLst>
                                      </p:cBhvr>
                                      <p:to>
                                        <p:strVal val="visible"/>
                                      </p:to>
                                    </p:set>
                                    <p:anim calcmode="lin" valueType="num">
                                      <p:cBhvr>
                                        <p:cTn id="27" dur="1230" fill="hold"/>
                                        <p:tgtEl>
                                          <p:spTgt spid="58"/>
                                        </p:tgtEl>
                                        <p:attrNameLst>
                                          <p:attrName>ppt_w</p:attrName>
                                        </p:attrNameLst>
                                      </p:cBhvr>
                                      <p:tavLst>
                                        <p:tav tm="0">
                                          <p:val>
                                            <p:fltVal val="0"/>
                                          </p:val>
                                        </p:tav>
                                        <p:tav tm="100000">
                                          <p:val>
                                            <p:strVal val="#ppt_w"/>
                                          </p:val>
                                        </p:tav>
                                      </p:tavLst>
                                    </p:anim>
                                    <p:anim calcmode="lin" valueType="num">
                                      <p:cBhvr>
                                        <p:cTn id="28" dur="1230" fill="hold"/>
                                        <p:tgtEl>
                                          <p:spTgt spid="58"/>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5" presetClass="entr" presetSubtype="9" fill="hold" grpId="0" nodeType="clickEffect">
                                  <p:stCondLst>
                                    <p:cond delay="0"/>
                                  </p:stCondLst>
                                  <p:iterate>
                                    <p:tmAbs val="0"/>
                                  </p:iterate>
                                  <p:childTnLst>
                                    <p:set>
                                      <p:cBhvr>
                                        <p:cTn id="32" fill="hold"/>
                                        <p:tgtEl>
                                          <p:spTgt spid="59"/>
                                        </p:tgtEl>
                                        <p:attrNameLst>
                                          <p:attrName>style.visibility</p:attrName>
                                        </p:attrNameLst>
                                      </p:cBhvr>
                                      <p:to>
                                        <p:strVal val="visible"/>
                                      </p:to>
                                    </p:set>
                                    <p:anim calcmode="lin" valueType="num">
                                      <p:cBhvr>
                                        <p:cTn id="33" dur="500" fill="hold"/>
                                        <p:tgtEl>
                                          <p:spTgt spid="59"/>
                                        </p:tgtEl>
                                        <p:attrNameLst>
                                          <p:attrName>ppt_w</p:attrName>
                                        </p:attrNameLst>
                                      </p:cBhvr>
                                      <p:tavLst>
                                        <p:tav tm="0">
                                          <p:val>
                                            <p:fltVal val="0"/>
                                          </p:val>
                                        </p:tav>
                                        <p:tav tm="100000">
                                          <p:val>
                                            <p:strVal val="#ppt_w"/>
                                          </p:val>
                                        </p:tav>
                                      </p:tavLst>
                                    </p:anim>
                                    <p:anim calcmode="lin" valueType="num">
                                      <p:cBhvr>
                                        <p:cTn id="34" dur="500" fill="hold"/>
                                        <p:tgtEl>
                                          <p:spTgt spid="59"/>
                                        </p:tgtEl>
                                        <p:attrNameLst>
                                          <p:attrName>ppt_h</p:attrName>
                                        </p:attrNameLst>
                                      </p:cBhvr>
                                      <p:tavLst>
                                        <p:tav tm="0">
                                          <p:val>
                                            <p:fltVal val="0"/>
                                          </p:val>
                                        </p:tav>
                                        <p:tav tm="100000">
                                          <p:val>
                                            <p:strVal val="#ppt_h"/>
                                          </p:val>
                                        </p:tav>
                                      </p:tavLst>
                                    </p:anim>
                                    <p:anim calcmode="lin" valueType="num">
                                      <p:cBhvr>
                                        <p:cTn id="35" dur="500" fill="hold"/>
                                        <p:tgtEl>
                                          <p:spTgt spid="59"/>
                                        </p:tgtEl>
                                        <p:attrNameLst>
                                          <p:attrName>ppt_x</p:attrName>
                                        </p:attrNameLst>
                                      </p:cBhvr>
                                      <p:tavLst>
                                        <p:tav tm="0" fmla="#ppt_x+(cos(-2*pi*(1-$))*-#ppt_x-sin(-2*pi*(1-$))*(1-#ppt_y))*(1-$)">
                                          <p:val>
                                            <p:fltVal val="0"/>
                                          </p:val>
                                        </p:tav>
                                        <p:tav tm="100000">
                                          <p:val>
                                            <p:fltVal val="1"/>
                                          </p:val>
                                        </p:tav>
                                      </p:tavLst>
                                    </p:anim>
                                    <p:anim calcmode="lin" valueType="num">
                                      <p:cBhvr>
                                        <p:cTn id="36" dur="500" fill="hold"/>
                                        <p:tgtEl>
                                          <p:spTgt spid="5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iterate>
                                    <p:tmAbs val="0"/>
                                  </p:iterate>
                                  <p:childTnLst>
                                    <p:set>
                                      <p:cBhvr>
                                        <p:cTn id="40" fill="hold"/>
                                        <p:tgtEl>
                                          <p:spTgt spid="60"/>
                                        </p:tgtEl>
                                        <p:attrNameLst>
                                          <p:attrName>style.visibility</p:attrName>
                                        </p:attrNameLst>
                                      </p:cBhvr>
                                      <p:to>
                                        <p:strVal val="visible"/>
                                      </p:to>
                                    </p:set>
                                    <p:anim calcmode="lin" valueType="num">
                                      <p:cBhvr>
                                        <p:cTn id="41" dur="1230" fill="hold"/>
                                        <p:tgtEl>
                                          <p:spTgt spid="60"/>
                                        </p:tgtEl>
                                        <p:attrNameLst>
                                          <p:attrName>ppt_w</p:attrName>
                                        </p:attrNameLst>
                                      </p:cBhvr>
                                      <p:tavLst>
                                        <p:tav tm="0">
                                          <p:val>
                                            <p:fltVal val="0"/>
                                          </p:val>
                                        </p:tav>
                                        <p:tav tm="100000">
                                          <p:val>
                                            <p:strVal val="#ppt_w"/>
                                          </p:val>
                                        </p:tav>
                                      </p:tavLst>
                                    </p:anim>
                                    <p:anim calcmode="lin" valueType="num">
                                      <p:cBhvr>
                                        <p:cTn id="42" dur="1230" fill="hold"/>
                                        <p:tgtEl>
                                          <p:spTgt spid="60"/>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9" fill="hold" grpId="0" nodeType="clickEffect">
                                  <p:stCondLst>
                                    <p:cond delay="0"/>
                                  </p:stCondLst>
                                  <p:iterate>
                                    <p:tmAbs val="0"/>
                                  </p:iterate>
                                  <p:childTnLst>
                                    <p:set>
                                      <p:cBhvr>
                                        <p:cTn id="46" fill="hold"/>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 calcmode="lin" valueType="num">
                                      <p:cBhvr>
                                        <p:cTn id="49" dur="500" fill="hold"/>
                                        <p:tgtEl>
                                          <p:spTgt spid="61"/>
                                        </p:tgtEl>
                                        <p:attrNameLst>
                                          <p:attrName>ppt_x</p:attrName>
                                        </p:attrNameLst>
                                      </p:cBhvr>
                                      <p:tavLst>
                                        <p:tav tm="0" fmla="#ppt_x+(cos(-2*pi*(1-$))*-#ppt_x-sin(-2*pi*(1-$))*(1-#ppt_y))*(1-$)">
                                          <p:val>
                                            <p:fltVal val="0"/>
                                          </p:val>
                                        </p:tav>
                                        <p:tav tm="100000">
                                          <p:val>
                                            <p:fltVal val="1"/>
                                          </p:val>
                                        </p:tav>
                                      </p:tavLst>
                                    </p:anim>
                                    <p:anim calcmode="lin" valueType="num">
                                      <p:cBhvr>
                                        <p:cTn id="50" dur="500" fill="hold"/>
                                        <p:tgtEl>
                                          <p:spTgt spid="6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iterate>
                                    <p:tmAbs val="0"/>
                                  </p:iterate>
                                  <p:childTnLst>
                                    <p:set>
                                      <p:cBhvr>
                                        <p:cTn id="54" fill="hold"/>
                                        <p:tgtEl>
                                          <p:spTgt spid="62"/>
                                        </p:tgtEl>
                                        <p:attrNameLst>
                                          <p:attrName>style.visibility</p:attrName>
                                        </p:attrNameLst>
                                      </p:cBhvr>
                                      <p:to>
                                        <p:strVal val="visible"/>
                                      </p:to>
                                    </p:set>
                                    <p:anim calcmode="lin" valueType="num">
                                      <p:cBhvr>
                                        <p:cTn id="55" dur="1230" fill="hold"/>
                                        <p:tgtEl>
                                          <p:spTgt spid="62"/>
                                        </p:tgtEl>
                                        <p:attrNameLst>
                                          <p:attrName>ppt_w</p:attrName>
                                        </p:attrNameLst>
                                      </p:cBhvr>
                                      <p:tavLst>
                                        <p:tav tm="0">
                                          <p:val>
                                            <p:fltVal val="0"/>
                                          </p:val>
                                        </p:tav>
                                        <p:tav tm="100000">
                                          <p:val>
                                            <p:strVal val="#ppt_w"/>
                                          </p:val>
                                        </p:tav>
                                      </p:tavLst>
                                    </p:anim>
                                    <p:anim calcmode="lin" valueType="num">
                                      <p:cBhvr>
                                        <p:cTn id="56" dur="1230" fill="hold"/>
                                        <p:tgtEl>
                                          <p:spTgt spid="62"/>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5" presetClass="entr" presetSubtype="9" fill="hold" grpId="0" nodeType="clickEffect">
                                  <p:stCondLst>
                                    <p:cond delay="0"/>
                                  </p:stCondLst>
                                  <p:iterate>
                                    <p:tmAbs val="0"/>
                                  </p:iterate>
                                  <p:childTnLst>
                                    <p:set>
                                      <p:cBhvr>
                                        <p:cTn id="60" fill="hold"/>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 calcmode="lin" valueType="num">
                                      <p:cBhvr>
                                        <p:cTn id="63" dur="500" fill="hold"/>
                                        <p:tgtEl>
                                          <p:spTgt spid="63"/>
                                        </p:tgtEl>
                                        <p:attrNameLst>
                                          <p:attrName>ppt_x</p:attrName>
                                        </p:attrNameLst>
                                      </p:cBhvr>
                                      <p:tavLst>
                                        <p:tav tm="0" fmla="#ppt_x+(cos(-2*pi*(1-$))*-#ppt_x-sin(-2*pi*(1-$))*(1-#ppt_y))*(1-$)">
                                          <p:val>
                                            <p:fltVal val="0"/>
                                          </p:val>
                                        </p:tav>
                                        <p:tav tm="100000">
                                          <p:val>
                                            <p:fltVal val="1"/>
                                          </p:val>
                                        </p:tav>
                                      </p:tavLst>
                                    </p:anim>
                                    <p:anim calcmode="lin" valueType="num">
                                      <p:cBhvr>
                                        <p:cTn id="64" dur="500" fill="hold"/>
                                        <p:tgtEl>
                                          <p:spTgt spid="6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advAuto="0"/>
      <p:bldP spid="56" grpId="0" animBg="1" advAuto="0"/>
      <p:bldP spid="57" grpId="0" animBg="1" advAuto="0"/>
      <p:bldP spid="58" grpId="0" animBg="1" advAuto="0"/>
      <p:bldP spid="59" grpId="0" animBg="1" advAuto="0"/>
      <p:bldP spid="60" grpId="0" animBg="1" advAuto="0"/>
      <p:bldP spid="61" grpId="0" animBg="1" advAuto="0"/>
      <p:bldP spid="62" grpId="0" animBg="1" advAuto="0"/>
      <p:bldP spid="63"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47"/>
          <p:cNvSpPr txBox="1"/>
          <p:nvPr/>
        </p:nvSpPr>
        <p:spPr>
          <a:xfrm>
            <a:off x="3475036" y="396875"/>
            <a:ext cx="3600452" cy="434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sz="2300" b="1">
                <a:latin typeface="Calibri"/>
                <a:ea typeface="Calibri"/>
                <a:cs typeface="Calibri"/>
                <a:sym typeface="Calibri"/>
              </a:defRPr>
            </a:lvl1pPr>
          </a:lstStyle>
          <a:p>
            <a:r>
              <a:t>MOTOR SKILLS</a:t>
            </a:r>
          </a:p>
        </p:txBody>
      </p:sp>
      <p:sp>
        <p:nvSpPr>
          <p:cNvPr id="70" name="Shape 48"/>
          <p:cNvSpPr txBox="1"/>
          <p:nvPr/>
        </p:nvSpPr>
        <p:spPr>
          <a:xfrm>
            <a:off x="773111" y="886618"/>
            <a:ext cx="911921" cy="266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p>
            <a:pPr>
              <a:defRPr b="1">
                <a:latin typeface="Calibri"/>
                <a:ea typeface="Calibri"/>
                <a:cs typeface="Calibri"/>
                <a:sym typeface="Calibri"/>
              </a:defRPr>
            </a:pPr>
            <a:r>
              <a:t>Balance</a:t>
            </a:r>
            <a:r>
              <a:rPr b="0"/>
              <a:t> </a:t>
            </a:r>
          </a:p>
        </p:txBody>
      </p:sp>
      <p:sp>
        <p:nvSpPr>
          <p:cNvPr id="71" name="Shape 49"/>
          <p:cNvSpPr txBox="1"/>
          <p:nvPr/>
        </p:nvSpPr>
        <p:spPr>
          <a:xfrm>
            <a:off x="6443662" y="886618"/>
            <a:ext cx="1473709" cy="266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tabLst>
                <a:tab pos="228600" algn="l"/>
                <a:tab pos="2311400" algn="l"/>
                <a:tab pos="2679700" algn="l"/>
              </a:tabLst>
              <a:defRPr b="1">
                <a:latin typeface="Calibri"/>
                <a:ea typeface="Calibri"/>
                <a:cs typeface="Calibri"/>
                <a:sym typeface="Calibri"/>
              </a:defRPr>
            </a:lvl1pPr>
          </a:lstStyle>
          <a:p>
            <a:r>
              <a:t>Co-ordination</a:t>
            </a:r>
          </a:p>
        </p:txBody>
      </p:sp>
      <p:sp>
        <p:nvSpPr>
          <p:cNvPr id="72" name="Shape 50"/>
          <p:cNvSpPr txBox="1"/>
          <p:nvPr/>
        </p:nvSpPr>
        <p:spPr>
          <a:xfrm>
            <a:off x="323850" y="1472564"/>
            <a:ext cx="2447925" cy="1620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lvl1pPr>
          </a:lstStyle>
          <a:p>
            <a:r>
              <a:t>The ability to withstand, i.e., retain without variation a certain posture, the force of gravity. </a:t>
            </a:r>
          </a:p>
        </p:txBody>
      </p:sp>
      <p:sp>
        <p:nvSpPr>
          <p:cNvPr id="73" name="Shape 51"/>
          <p:cNvSpPr txBox="1"/>
          <p:nvPr/>
        </p:nvSpPr>
        <p:spPr>
          <a:xfrm>
            <a:off x="6516686" y="1538494"/>
            <a:ext cx="1847852" cy="13568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Helvetica Neue"/>
                <a:ea typeface="Helvetica Neue"/>
                <a:cs typeface="Helvetica Neue"/>
                <a:sym typeface="Helvetica Neue"/>
              </a:defRPr>
            </a:lvl1pPr>
          </a:lstStyle>
          <a:p>
            <a:r>
              <a:t>There is optimal neuromuscular control of motor action.</a:t>
            </a:r>
          </a:p>
        </p:txBody>
      </p:sp>
      <p:pic>
        <p:nvPicPr>
          <p:cNvPr id="74" name="cf 5.jpg" descr="cf 5.jpg"/>
          <p:cNvPicPr>
            <a:picLocks noChangeAspect="1"/>
          </p:cNvPicPr>
          <p:nvPr/>
        </p:nvPicPr>
        <p:blipFill>
          <a:blip r:embed="rId2"/>
          <a:stretch>
            <a:fillRect/>
          </a:stretch>
        </p:blipFill>
        <p:spPr>
          <a:xfrm>
            <a:off x="3487142" y="1424730"/>
            <a:ext cx="1729791" cy="2040049"/>
          </a:xfrm>
          <a:prstGeom prst="rect">
            <a:avLst/>
          </a:prstGeom>
          <a:ln w="12700">
            <a:miter lim="400000"/>
          </a:ln>
        </p:spPr>
      </p:pic>
      <p:pic>
        <p:nvPicPr>
          <p:cNvPr id="75" name="cf -a.jpg" descr="cf -a.jpg"/>
          <p:cNvPicPr>
            <a:picLocks noChangeAspect="1"/>
          </p:cNvPicPr>
          <p:nvPr/>
        </p:nvPicPr>
        <p:blipFill>
          <a:blip r:embed="rId3"/>
          <a:stretch>
            <a:fillRect/>
          </a:stretch>
        </p:blipFill>
        <p:spPr>
          <a:xfrm>
            <a:off x="623887" y="3674962"/>
            <a:ext cx="1847851" cy="2585914"/>
          </a:xfrm>
          <a:prstGeom prst="rect">
            <a:avLst/>
          </a:prstGeom>
          <a:ln w="12700">
            <a:miter lim="400000"/>
          </a:ln>
        </p:spPr>
      </p:pic>
      <p:pic>
        <p:nvPicPr>
          <p:cNvPr id="76" name="c.física b.jpg" descr="c.física b.jpg"/>
          <p:cNvPicPr>
            <a:picLocks noChangeAspect="1"/>
          </p:cNvPicPr>
          <p:nvPr/>
        </p:nvPicPr>
        <p:blipFill>
          <a:blip r:embed="rId4"/>
          <a:stretch>
            <a:fillRect/>
          </a:stretch>
        </p:blipFill>
        <p:spPr>
          <a:xfrm>
            <a:off x="5635326" y="3954543"/>
            <a:ext cx="2744710" cy="224439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69"/>
                                        </p:tgtEl>
                                        <p:attrNameLst>
                                          <p:attrName>style.visibility</p:attrName>
                                        </p:attrNameLst>
                                      </p:cBhvr>
                                      <p:to>
                                        <p:strVal val="visible"/>
                                      </p:to>
                                    </p:set>
                                    <p:anim calcmode="lin" valueType="num">
                                      <p:cBhvr>
                                        <p:cTn id="7" dur="1230" fill="hold"/>
                                        <p:tgtEl>
                                          <p:spTgt spid="69"/>
                                        </p:tgtEl>
                                        <p:attrNameLst>
                                          <p:attrName>ppt_w</p:attrName>
                                        </p:attrNameLst>
                                      </p:cBhvr>
                                      <p:tavLst>
                                        <p:tav tm="0">
                                          <p:val>
                                            <p:fltVal val="0"/>
                                          </p:val>
                                        </p:tav>
                                        <p:tav tm="100000">
                                          <p:val>
                                            <p:strVal val="#ppt_w"/>
                                          </p:val>
                                        </p:tav>
                                      </p:tavLst>
                                    </p:anim>
                                    <p:anim calcmode="lin" valueType="num">
                                      <p:cBhvr>
                                        <p:cTn id="8" dur="1230" fill="hold"/>
                                        <p:tgtEl>
                                          <p:spTgt spid="6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iterate>
                                    <p:tmAbs val="0"/>
                                  </p:iterate>
                                  <p:childTnLst>
                                    <p:set>
                                      <p:cBhvr>
                                        <p:cTn id="12" fill="hold"/>
                                        <p:tgtEl>
                                          <p:spTgt spid="70"/>
                                        </p:tgtEl>
                                        <p:attrNameLst>
                                          <p:attrName>style.visibility</p:attrName>
                                        </p:attrNameLst>
                                      </p:cBhvr>
                                      <p:to>
                                        <p:strVal val="visible"/>
                                      </p:to>
                                    </p:set>
                                    <p:anim calcmode="lin" valueType="num">
                                      <p:cBhvr>
                                        <p:cTn id="13" dur="1230" fill="hold"/>
                                        <p:tgtEl>
                                          <p:spTgt spid="70"/>
                                        </p:tgtEl>
                                        <p:attrNameLst>
                                          <p:attrName>ppt_w</p:attrName>
                                        </p:attrNameLst>
                                      </p:cBhvr>
                                      <p:tavLst>
                                        <p:tav tm="0">
                                          <p:val>
                                            <p:fltVal val="0"/>
                                          </p:val>
                                        </p:tav>
                                        <p:tav tm="100000">
                                          <p:val>
                                            <p:strVal val="#ppt_w"/>
                                          </p:val>
                                        </p:tav>
                                      </p:tavLst>
                                    </p:anim>
                                    <p:anim calcmode="lin" valueType="num">
                                      <p:cBhvr>
                                        <p:cTn id="14" dur="1230" fill="hold"/>
                                        <p:tgtEl>
                                          <p:spTgt spid="7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5" presetClass="entr" presetSubtype="9" fill="hold" grpId="0" nodeType="clickEffect">
                                  <p:stCondLst>
                                    <p:cond delay="0"/>
                                  </p:stCondLst>
                                  <p:iterate>
                                    <p:tmAbs val="0"/>
                                  </p:iterate>
                                  <p:childTnLst>
                                    <p:set>
                                      <p:cBhvr>
                                        <p:cTn id="18" fill="hold"/>
                                        <p:tgtEl>
                                          <p:spTgt spid="72"/>
                                        </p:tgtEl>
                                        <p:attrNameLst>
                                          <p:attrName>style.visibility</p:attrName>
                                        </p:attrNameLst>
                                      </p:cBhvr>
                                      <p:to>
                                        <p:strVal val="visible"/>
                                      </p:to>
                                    </p:set>
                                    <p:anim calcmode="lin" valueType="num">
                                      <p:cBhvr>
                                        <p:cTn id="19" dur="500" fill="hold"/>
                                        <p:tgtEl>
                                          <p:spTgt spid="72"/>
                                        </p:tgtEl>
                                        <p:attrNameLst>
                                          <p:attrName>ppt_w</p:attrName>
                                        </p:attrNameLst>
                                      </p:cBhvr>
                                      <p:tavLst>
                                        <p:tav tm="0">
                                          <p:val>
                                            <p:fltVal val="0"/>
                                          </p:val>
                                        </p:tav>
                                        <p:tav tm="100000">
                                          <p:val>
                                            <p:strVal val="#ppt_w"/>
                                          </p:val>
                                        </p:tav>
                                      </p:tavLst>
                                    </p:anim>
                                    <p:anim calcmode="lin" valueType="num">
                                      <p:cBhvr>
                                        <p:cTn id="20" dur="500" fill="hold"/>
                                        <p:tgtEl>
                                          <p:spTgt spid="72"/>
                                        </p:tgtEl>
                                        <p:attrNameLst>
                                          <p:attrName>ppt_h</p:attrName>
                                        </p:attrNameLst>
                                      </p:cBhvr>
                                      <p:tavLst>
                                        <p:tav tm="0">
                                          <p:val>
                                            <p:fltVal val="0"/>
                                          </p:val>
                                        </p:tav>
                                        <p:tav tm="100000">
                                          <p:val>
                                            <p:strVal val="#ppt_h"/>
                                          </p:val>
                                        </p:tav>
                                      </p:tavLst>
                                    </p:anim>
                                    <p:anim calcmode="lin" valueType="num">
                                      <p:cBhvr>
                                        <p:cTn id="21" dur="500" fill="hold"/>
                                        <p:tgtEl>
                                          <p:spTgt spid="72"/>
                                        </p:tgtEl>
                                        <p:attrNameLst>
                                          <p:attrName>ppt_x</p:attrName>
                                        </p:attrNameLst>
                                      </p:cBhvr>
                                      <p:tavLst>
                                        <p:tav tm="0" fmla="#ppt_x+(cos(-2*pi*(1-$))*-#ppt_x-sin(-2*pi*(1-$))*(1-#ppt_y))*(1-$)">
                                          <p:val>
                                            <p:fltVal val="0"/>
                                          </p:val>
                                        </p:tav>
                                        <p:tav tm="100000">
                                          <p:val>
                                            <p:fltVal val="1"/>
                                          </p:val>
                                        </p:tav>
                                      </p:tavLst>
                                    </p:anim>
                                    <p:anim calcmode="lin" valueType="num">
                                      <p:cBhvr>
                                        <p:cTn id="22" dur="500" fill="hold"/>
                                        <p:tgtEl>
                                          <p:spTgt spid="7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iterate>
                                    <p:tmAbs val="0"/>
                                  </p:iterate>
                                  <p:childTnLst>
                                    <p:set>
                                      <p:cBhvr>
                                        <p:cTn id="26" fill="hold"/>
                                        <p:tgtEl>
                                          <p:spTgt spid="71"/>
                                        </p:tgtEl>
                                        <p:attrNameLst>
                                          <p:attrName>style.visibility</p:attrName>
                                        </p:attrNameLst>
                                      </p:cBhvr>
                                      <p:to>
                                        <p:strVal val="visible"/>
                                      </p:to>
                                    </p:set>
                                    <p:anim calcmode="lin" valueType="num">
                                      <p:cBhvr>
                                        <p:cTn id="27" dur="1230" fill="hold"/>
                                        <p:tgtEl>
                                          <p:spTgt spid="71"/>
                                        </p:tgtEl>
                                        <p:attrNameLst>
                                          <p:attrName>ppt_w</p:attrName>
                                        </p:attrNameLst>
                                      </p:cBhvr>
                                      <p:tavLst>
                                        <p:tav tm="0">
                                          <p:val>
                                            <p:fltVal val="0"/>
                                          </p:val>
                                        </p:tav>
                                        <p:tav tm="100000">
                                          <p:val>
                                            <p:strVal val="#ppt_w"/>
                                          </p:val>
                                        </p:tav>
                                      </p:tavLst>
                                    </p:anim>
                                    <p:anim calcmode="lin" valueType="num">
                                      <p:cBhvr>
                                        <p:cTn id="28" dur="1230" fill="hold"/>
                                        <p:tgtEl>
                                          <p:spTgt spid="71"/>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5" presetClass="entr" presetSubtype="9" fill="hold" grpId="0" nodeType="clickEffect">
                                  <p:stCondLst>
                                    <p:cond delay="0"/>
                                  </p:stCondLst>
                                  <p:iterate>
                                    <p:tmAbs val="0"/>
                                  </p:iterate>
                                  <p:childTnLst>
                                    <p:set>
                                      <p:cBhvr>
                                        <p:cTn id="32" fill="hold"/>
                                        <p:tgtEl>
                                          <p:spTgt spid="73"/>
                                        </p:tgtEl>
                                        <p:attrNameLst>
                                          <p:attrName>style.visibility</p:attrName>
                                        </p:attrNameLst>
                                      </p:cBhvr>
                                      <p:to>
                                        <p:strVal val="visible"/>
                                      </p:to>
                                    </p:set>
                                    <p:anim calcmode="lin" valueType="num">
                                      <p:cBhvr>
                                        <p:cTn id="33" dur="500" fill="hold"/>
                                        <p:tgtEl>
                                          <p:spTgt spid="73"/>
                                        </p:tgtEl>
                                        <p:attrNameLst>
                                          <p:attrName>ppt_w</p:attrName>
                                        </p:attrNameLst>
                                      </p:cBhvr>
                                      <p:tavLst>
                                        <p:tav tm="0">
                                          <p:val>
                                            <p:fltVal val="0"/>
                                          </p:val>
                                        </p:tav>
                                        <p:tav tm="100000">
                                          <p:val>
                                            <p:strVal val="#ppt_w"/>
                                          </p:val>
                                        </p:tav>
                                      </p:tavLst>
                                    </p:anim>
                                    <p:anim calcmode="lin" valueType="num">
                                      <p:cBhvr>
                                        <p:cTn id="34" dur="500" fill="hold"/>
                                        <p:tgtEl>
                                          <p:spTgt spid="73"/>
                                        </p:tgtEl>
                                        <p:attrNameLst>
                                          <p:attrName>ppt_h</p:attrName>
                                        </p:attrNameLst>
                                      </p:cBhvr>
                                      <p:tavLst>
                                        <p:tav tm="0">
                                          <p:val>
                                            <p:fltVal val="0"/>
                                          </p:val>
                                        </p:tav>
                                        <p:tav tm="100000">
                                          <p:val>
                                            <p:strVal val="#ppt_h"/>
                                          </p:val>
                                        </p:tav>
                                      </p:tavLst>
                                    </p:anim>
                                    <p:anim calcmode="lin" valueType="num">
                                      <p:cBhvr>
                                        <p:cTn id="35" dur="500" fill="hold"/>
                                        <p:tgtEl>
                                          <p:spTgt spid="73"/>
                                        </p:tgtEl>
                                        <p:attrNameLst>
                                          <p:attrName>ppt_x</p:attrName>
                                        </p:attrNameLst>
                                      </p:cBhvr>
                                      <p:tavLst>
                                        <p:tav tm="0" fmla="#ppt_x+(cos(-2*pi*(1-$))*-#ppt_x-sin(-2*pi*(1-$))*(1-#ppt_y))*(1-$)">
                                          <p:val>
                                            <p:fltVal val="0"/>
                                          </p:val>
                                        </p:tav>
                                        <p:tav tm="100000">
                                          <p:val>
                                            <p:fltVal val="1"/>
                                          </p:val>
                                        </p:tav>
                                      </p:tavLst>
                                    </p:anim>
                                    <p:anim calcmode="lin" valueType="num">
                                      <p:cBhvr>
                                        <p:cTn id="36" dur="500" fill="hold"/>
                                        <p:tgtEl>
                                          <p:spTgt spid="7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advAuto="0"/>
      <p:bldP spid="70" grpId="0" animBg="1" advAuto="0"/>
      <p:bldP spid="71" grpId="0" animBg="1" advAuto="0"/>
      <p:bldP spid="72" grpId="0" animBg="1" advAuto="0"/>
      <p:bldP spid="73"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110"/>
          <p:cNvSpPr txBox="1"/>
          <p:nvPr/>
        </p:nvSpPr>
        <p:spPr>
          <a:xfrm>
            <a:off x="2780341" y="238918"/>
            <a:ext cx="2649526" cy="266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p>
            <a:pPr>
              <a:tabLst>
                <a:tab pos="228600" algn="l"/>
              </a:tabLst>
              <a:defRPr b="1">
                <a:solidFill>
                  <a:srgbClr val="003300"/>
                </a:solidFill>
                <a:latin typeface="Calibri"/>
                <a:ea typeface="Calibri"/>
                <a:cs typeface="Calibri"/>
                <a:sym typeface="Calibri"/>
              </a:defRPr>
            </a:pPr>
            <a:r>
              <a:t>CONDITIONING FACTORS</a:t>
            </a:r>
            <a:r>
              <a:rPr b="0">
                <a:solidFill>
                  <a:srgbClr val="000000"/>
                </a:solidFill>
              </a:rPr>
              <a:t> </a:t>
            </a:r>
          </a:p>
        </p:txBody>
      </p:sp>
      <p:pic>
        <p:nvPicPr>
          <p:cNvPr id="79" name="c.fisica 10.jpg" descr="c.fisica 10.jpg"/>
          <p:cNvPicPr>
            <a:picLocks noChangeAspect="1"/>
          </p:cNvPicPr>
          <p:nvPr/>
        </p:nvPicPr>
        <p:blipFill>
          <a:blip r:embed="rId2"/>
          <a:stretch>
            <a:fillRect/>
          </a:stretch>
        </p:blipFill>
        <p:spPr>
          <a:xfrm>
            <a:off x="5776240" y="746868"/>
            <a:ext cx="3119439" cy="2222601"/>
          </a:xfrm>
          <a:prstGeom prst="rect">
            <a:avLst/>
          </a:prstGeom>
          <a:ln w="12700">
            <a:miter lim="400000"/>
          </a:ln>
        </p:spPr>
      </p:pic>
      <p:pic>
        <p:nvPicPr>
          <p:cNvPr id="80" name="cf 3.jpg" descr="cf 3.jpg"/>
          <p:cNvPicPr>
            <a:picLocks noChangeAspect="1"/>
          </p:cNvPicPr>
          <p:nvPr/>
        </p:nvPicPr>
        <p:blipFill>
          <a:blip r:embed="rId3"/>
          <a:stretch>
            <a:fillRect/>
          </a:stretch>
        </p:blipFill>
        <p:spPr>
          <a:xfrm>
            <a:off x="161401" y="204588"/>
            <a:ext cx="2027712" cy="2967383"/>
          </a:xfrm>
          <a:prstGeom prst="rect">
            <a:avLst/>
          </a:prstGeom>
          <a:ln w="12700">
            <a:miter lim="400000"/>
          </a:ln>
        </p:spPr>
      </p:pic>
      <p:pic>
        <p:nvPicPr>
          <p:cNvPr id="81" name="cf 4 copia.jpg" descr="cf 4 copia.jpg"/>
          <p:cNvPicPr>
            <a:picLocks noChangeAspect="1"/>
          </p:cNvPicPr>
          <p:nvPr/>
        </p:nvPicPr>
        <p:blipFill>
          <a:blip r:embed="rId4"/>
          <a:stretch>
            <a:fillRect/>
          </a:stretch>
        </p:blipFill>
        <p:spPr>
          <a:xfrm>
            <a:off x="2641152" y="1256647"/>
            <a:ext cx="2927903" cy="1624072"/>
          </a:xfrm>
          <a:prstGeom prst="rect">
            <a:avLst/>
          </a:prstGeom>
          <a:ln w="12700">
            <a:miter lim="400000"/>
          </a:ln>
        </p:spPr>
      </p:pic>
      <p:graphicFrame>
        <p:nvGraphicFramePr>
          <p:cNvPr id="82" name="Table"/>
          <p:cNvGraphicFramePr/>
          <p:nvPr/>
        </p:nvGraphicFramePr>
        <p:xfrm>
          <a:off x="203517" y="3448050"/>
          <a:ext cx="8736964" cy="3447288"/>
        </p:xfrm>
        <a:graphic>
          <a:graphicData uri="http://schemas.openxmlformats.org/drawingml/2006/table">
            <a:tbl>
              <a:tblPr bandRow="1">
                <a:tableStyleId>{4C3C2611-4C71-4FC5-86AE-919BDF0F9419}</a:tableStyleId>
              </a:tblPr>
              <a:tblGrid>
                <a:gridCol w="1282382">
                  <a:extLst>
                    <a:ext uri="{9D8B030D-6E8A-4147-A177-3AD203B41FA5}">
                      <a16:colId xmlns:a16="http://schemas.microsoft.com/office/drawing/2014/main" xmlns="" val="20000"/>
                    </a:ext>
                  </a:extLst>
                </a:gridCol>
                <a:gridCol w="4686300">
                  <a:extLst>
                    <a:ext uri="{9D8B030D-6E8A-4147-A177-3AD203B41FA5}">
                      <a16:colId xmlns:a16="http://schemas.microsoft.com/office/drawing/2014/main" xmlns="" val="20001"/>
                    </a:ext>
                  </a:extLst>
                </a:gridCol>
                <a:gridCol w="2768282">
                  <a:extLst>
                    <a:ext uri="{9D8B030D-6E8A-4147-A177-3AD203B41FA5}">
                      <a16:colId xmlns:a16="http://schemas.microsoft.com/office/drawing/2014/main" xmlns="" val="20002"/>
                    </a:ext>
                  </a:extLst>
                </a:gridCol>
              </a:tblGrid>
              <a:tr h="215900">
                <a:tc rowSpan="5">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j-lt"/>
                          <a:ea typeface="+mj-ea"/>
                          <a:cs typeface="+mj-cs"/>
                          <a:sym typeface="Helvetica"/>
                        </a:rPr>
                        <a:t>INTRINSIC</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w="12700">
                      <a:solidFill>
                        <a:srgbClr val="AAAAAA">
                          <a:alpha val="85000"/>
                        </a:srgbClr>
                      </a:solidFill>
                      <a:miter lim="400000"/>
                    </a:lnT>
                    <a:lnB>
                      <a:solidFill>
                        <a:srgbClr val="AAAAAA">
                          <a:alpha val="85000"/>
                        </a:srgbClr>
                      </a:solidFill>
                      <a:miter lim="400000"/>
                    </a:lnB>
                    <a:solidFill>
                      <a:srgbClr val="009051">
                        <a:alpha val="15000"/>
                      </a:srgbClr>
                    </a:solidFill>
                  </a:tcPr>
                </a:tc>
                <a:tc rowSpan="5">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j-lt"/>
                          <a:ea typeface="+mj-ea"/>
                          <a:cs typeface="+mj-cs"/>
                          <a:sym typeface="Helvetica"/>
                        </a:rPr>
                        <a:t>Factors that come from within and may have a positive or negative effect on our physical fitness</a:t>
                      </a:r>
                    </a:p>
                  </a:txBody>
                  <a:tcPr marL="63500" marR="63500" marT="63500" marB="63500" anchor="ctr" horzOverflow="overflow">
                    <a:lnL>
                      <a:solidFill>
                        <a:srgbClr val="AAAAAA">
                          <a:alpha val="85000"/>
                        </a:srgbClr>
                      </a:solidFill>
                      <a:miter lim="400000"/>
                    </a:lnL>
                    <a:lnR>
                      <a:solidFill>
                        <a:srgbClr val="AAAAAA">
                          <a:alpha val="85000"/>
                        </a:srgbClr>
                      </a:solidFill>
                      <a:miter lim="400000"/>
                    </a:lnR>
                    <a:lnT w="12700">
                      <a:solidFill>
                        <a:srgbClr val="AAAAAA">
                          <a:alpha val="85000"/>
                        </a:srgbClr>
                      </a:solidFill>
                      <a:miter lim="400000"/>
                    </a:lnT>
                    <a:lnB>
                      <a:solidFill>
                        <a:srgbClr val="AAAAAA">
                          <a:alpha val="85000"/>
                        </a:srgbClr>
                      </a:solidFill>
                      <a:miter lim="400000"/>
                    </a:lnB>
                    <a:solidFill>
                      <a:srgbClr val="FFD479">
                        <a:alpha val="54000"/>
                      </a:srgbClr>
                    </a:solidFill>
                  </a:tcPr>
                </a:tc>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j-lt"/>
                          <a:ea typeface="+mj-ea"/>
                          <a:cs typeface="+mj-cs"/>
                          <a:sym typeface="Helvetica"/>
                        </a:rPr>
                        <a:t>Respiratory system</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w="12700">
                      <a:solidFill>
                        <a:srgbClr val="AAAAAA">
                          <a:alpha val="85000"/>
                        </a:srgbClr>
                      </a:solidFill>
                      <a:miter lim="400000"/>
                    </a:lnT>
                    <a:lnB>
                      <a:solidFill>
                        <a:srgbClr val="AAAAAA">
                          <a:alpha val="85000"/>
                        </a:srgbClr>
                      </a:solidFill>
                      <a:miter lim="400000"/>
                    </a:lnB>
                    <a:solidFill>
                      <a:srgbClr val="FFD479">
                        <a:alpha val="33000"/>
                      </a:srgbClr>
                    </a:solidFill>
                  </a:tcPr>
                </a:tc>
                <a:extLst>
                  <a:ext uri="{0D108BD9-81ED-4DB2-BD59-A6C34878D82A}">
                    <a16:rowId xmlns:a16="http://schemas.microsoft.com/office/drawing/2014/main" xmlns="" val="10000"/>
                  </a:ext>
                </a:extLst>
              </a:tr>
              <a:tr h="215900">
                <a:tc vMerge="1">
                  <a:txBody>
                    <a:bodyPr/>
                    <a:lstStyle/>
                    <a:p>
                      <a:endParaRPr lang="es-ES"/>
                    </a:p>
                  </a:txBody>
                  <a:tcPr/>
                </a:tc>
                <a:tc vMerge="1">
                  <a:txBody>
                    <a:bodyPr/>
                    <a:lstStyle/>
                    <a:p>
                      <a:endParaRPr lang="es-ES"/>
                    </a:p>
                  </a:txBody>
                  <a:tcPr/>
                </a:tc>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j-lt"/>
                          <a:ea typeface="+mj-ea"/>
                          <a:cs typeface="+mj-cs"/>
                          <a:sym typeface="Helvetica"/>
                        </a:rPr>
                        <a:t>Nervous system</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3000"/>
                      </a:srgbClr>
                    </a:solidFill>
                  </a:tcPr>
                </a:tc>
                <a:extLst>
                  <a:ext uri="{0D108BD9-81ED-4DB2-BD59-A6C34878D82A}">
                    <a16:rowId xmlns:a16="http://schemas.microsoft.com/office/drawing/2014/main" xmlns="" val="10001"/>
                  </a:ext>
                </a:extLst>
              </a:tr>
              <a:tr h="215900">
                <a:tc vMerge="1">
                  <a:txBody>
                    <a:bodyPr/>
                    <a:lstStyle/>
                    <a:p>
                      <a:endParaRPr lang="es-ES"/>
                    </a:p>
                  </a:txBody>
                  <a:tcPr/>
                </a:tc>
                <a:tc vMerge="1">
                  <a:txBody>
                    <a:bodyPr/>
                    <a:lstStyle/>
                    <a:p>
                      <a:endParaRPr lang="es-ES"/>
                    </a:p>
                  </a:txBody>
                  <a:tcPr/>
                </a:tc>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j-lt"/>
                          <a:ea typeface="+mj-ea"/>
                          <a:cs typeface="+mj-cs"/>
                          <a:sym typeface="Helvetica"/>
                        </a:rPr>
                        <a:t>Cardiovascular system</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3000"/>
                      </a:srgbClr>
                    </a:solidFill>
                  </a:tcPr>
                </a:tc>
                <a:extLst>
                  <a:ext uri="{0D108BD9-81ED-4DB2-BD59-A6C34878D82A}">
                    <a16:rowId xmlns:a16="http://schemas.microsoft.com/office/drawing/2014/main" xmlns="" val="10002"/>
                  </a:ext>
                </a:extLst>
              </a:tr>
              <a:tr h="215900">
                <a:tc vMerge="1">
                  <a:txBody>
                    <a:bodyPr/>
                    <a:lstStyle/>
                    <a:p>
                      <a:endParaRPr lang="es-ES"/>
                    </a:p>
                  </a:txBody>
                  <a:tcPr/>
                </a:tc>
                <a:tc vMerge="1">
                  <a:txBody>
                    <a:bodyPr/>
                    <a:lstStyle/>
                    <a:p>
                      <a:endParaRPr lang="es-ES"/>
                    </a:p>
                  </a:txBody>
                  <a:tcPr/>
                </a:tc>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j-lt"/>
                          <a:ea typeface="+mj-ea"/>
                          <a:cs typeface="+mj-cs"/>
                          <a:sym typeface="Helvetica"/>
                        </a:rPr>
                        <a:t>Muscular system</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3000"/>
                      </a:srgbClr>
                    </a:solidFill>
                  </a:tcPr>
                </a:tc>
                <a:extLst>
                  <a:ext uri="{0D108BD9-81ED-4DB2-BD59-A6C34878D82A}">
                    <a16:rowId xmlns:a16="http://schemas.microsoft.com/office/drawing/2014/main" xmlns="" val="10003"/>
                  </a:ext>
                </a:extLst>
              </a:tr>
              <a:tr h="215900">
                <a:tc vMerge="1">
                  <a:txBody>
                    <a:bodyPr/>
                    <a:lstStyle/>
                    <a:p>
                      <a:endParaRPr lang="es-ES"/>
                    </a:p>
                  </a:txBody>
                  <a:tcPr/>
                </a:tc>
                <a:tc vMerge="1">
                  <a:txBody>
                    <a:bodyPr/>
                    <a:lstStyle/>
                    <a:p>
                      <a:endParaRPr lang="es-ES"/>
                    </a:p>
                  </a:txBody>
                  <a:tcPr/>
                </a:tc>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j-lt"/>
                          <a:ea typeface="+mj-ea"/>
                          <a:cs typeface="+mj-cs"/>
                          <a:sym typeface="Helvetica"/>
                        </a:rPr>
                        <a:t>Skeletal system</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3000"/>
                      </a:srgbClr>
                    </a:solidFill>
                  </a:tcPr>
                </a:tc>
                <a:extLst>
                  <a:ext uri="{0D108BD9-81ED-4DB2-BD59-A6C34878D82A}">
                    <a16:rowId xmlns:a16="http://schemas.microsoft.com/office/drawing/2014/main" xmlns="" val="10004"/>
                  </a:ext>
                </a:extLst>
              </a:tr>
              <a:tr h="215900">
                <a:tc rowSpan="4">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j-lt"/>
                          <a:ea typeface="+mj-ea"/>
                          <a:cs typeface="+mj-cs"/>
                          <a:sym typeface="Helvetica"/>
                        </a:rPr>
                        <a:t>EXTRINSIC</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solidFill>
                      <a:srgbClr val="009051">
                        <a:alpha val="15000"/>
                      </a:srgbClr>
                    </a:solidFill>
                  </a:tcPr>
                </a:tc>
                <a:tc rowSpan="4">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j-lt"/>
                          <a:ea typeface="+mj-ea"/>
                          <a:cs typeface="+mj-cs"/>
                          <a:sym typeface="Helvetica"/>
                        </a:rPr>
                        <a:t>Factors that come to us from the outside and can also alter our physical condition</a:t>
                      </a:r>
                    </a:p>
                  </a:txBody>
                  <a:tcPr marL="63500" marR="63500" marT="63500" marB="635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solidFill>
                      <a:srgbClr val="FFD479">
                        <a:alpha val="54000"/>
                      </a:srgbClr>
                    </a:solidFill>
                  </a:tcPr>
                </a:tc>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j-lt"/>
                          <a:ea typeface="+mj-ea"/>
                          <a:cs typeface="+mj-cs"/>
                          <a:sym typeface="Helvetica"/>
                        </a:rPr>
                        <a:t>Socio-cultural environment</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FFD479">
                        <a:alpha val="33000"/>
                      </a:srgbClr>
                    </a:solidFill>
                  </a:tcPr>
                </a:tc>
                <a:extLst>
                  <a:ext uri="{0D108BD9-81ED-4DB2-BD59-A6C34878D82A}">
                    <a16:rowId xmlns:a16="http://schemas.microsoft.com/office/drawing/2014/main" xmlns="" val="10005"/>
                  </a:ext>
                </a:extLst>
              </a:tr>
              <a:tr h="215900">
                <a:tc vMerge="1">
                  <a:txBody>
                    <a:bodyPr/>
                    <a:lstStyle/>
                    <a:p>
                      <a:endParaRPr lang="es-ES"/>
                    </a:p>
                  </a:txBody>
                  <a:tcPr/>
                </a:tc>
                <a:tc vMerge="1">
                  <a:txBody>
                    <a:bodyPr/>
                    <a:lstStyle/>
                    <a:p>
                      <a:endParaRPr lang="es-ES"/>
                    </a:p>
                  </a:txBody>
                  <a:tcPr/>
                </a:tc>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j-lt"/>
                          <a:ea typeface="+mj-ea"/>
                          <a:cs typeface="+mj-cs"/>
                          <a:sym typeface="Helvetica"/>
                        </a:rPr>
                        <a:t>Food</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w="12700">
                      <a:solidFill>
                        <a:srgbClr val="AAAAAA">
                          <a:alpha val="85000"/>
                        </a:srgbClr>
                      </a:solidFill>
                      <a:miter lim="400000"/>
                    </a:lnT>
                    <a:lnB w="12700">
                      <a:solidFill>
                        <a:srgbClr val="AAAAAA">
                          <a:alpha val="85000"/>
                        </a:srgbClr>
                      </a:solidFill>
                      <a:miter lim="400000"/>
                    </a:lnB>
                    <a:solidFill>
                      <a:srgbClr val="FFD479">
                        <a:alpha val="33000"/>
                      </a:srgbClr>
                    </a:solidFill>
                  </a:tcPr>
                </a:tc>
                <a:extLst>
                  <a:ext uri="{0D108BD9-81ED-4DB2-BD59-A6C34878D82A}">
                    <a16:rowId xmlns:a16="http://schemas.microsoft.com/office/drawing/2014/main" xmlns="" val="10006"/>
                  </a:ext>
                </a:extLst>
              </a:tr>
              <a:tr h="215900">
                <a:tc vMerge="1">
                  <a:txBody>
                    <a:bodyPr/>
                    <a:lstStyle/>
                    <a:p>
                      <a:endParaRPr lang="es-ES"/>
                    </a:p>
                  </a:txBody>
                  <a:tcPr/>
                </a:tc>
                <a:tc vMerge="1">
                  <a:txBody>
                    <a:bodyPr/>
                    <a:lstStyle/>
                    <a:p>
                      <a:endParaRPr lang="es-ES"/>
                    </a:p>
                  </a:txBody>
                  <a:tcPr/>
                </a:tc>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j-lt"/>
                          <a:ea typeface="+mj-ea"/>
                          <a:cs typeface="+mj-cs"/>
                          <a:sym typeface="Helvetica"/>
                        </a:rPr>
                        <a:t>The weather...</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w="12700">
                      <a:solidFill>
                        <a:srgbClr val="AAAAAA">
                          <a:alpha val="85000"/>
                        </a:srgbClr>
                      </a:solidFill>
                      <a:miter lim="400000"/>
                    </a:lnT>
                    <a:lnB w="12700">
                      <a:solidFill>
                        <a:srgbClr val="AAAAAA">
                          <a:alpha val="85000"/>
                        </a:srgbClr>
                      </a:solidFill>
                      <a:miter lim="400000"/>
                    </a:lnB>
                    <a:solidFill>
                      <a:srgbClr val="FFD479">
                        <a:alpha val="33000"/>
                      </a:srgbClr>
                    </a:solidFill>
                  </a:tcPr>
                </a:tc>
                <a:extLst>
                  <a:ext uri="{0D108BD9-81ED-4DB2-BD59-A6C34878D82A}">
                    <a16:rowId xmlns:a16="http://schemas.microsoft.com/office/drawing/2014/main" xmlns="" val="10007"/>
                  </a:ext>
                </a:extLst>
              </a:tr>
              <a:tr h="215900">
                <a:tc vMerge="1">
                  <a:txBody>
                    <a:bodyPr/>
                    <a:lstStyle/>
                    <a:p>
                      <a:endParaRPr lang="es-ES"/>
                    </a:p>
                  </a:txBody>
                  <a:tcPr/>
                </a:tc>
                <a:tc vMerge="1">
                  <a:txBody>
                    <a:bodyPr/>
                    <a:lstStyle/>
                    <a:p>
                      <a:endParaRPr lang="es-ES"/>
                    </a:p>
                  </a:txBody>
                  <a:tcPr/>
                </a:tc>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j-lt"/>
                          <a:ea typeface="+mj-ea"/>
                          <a:cs typeface="+mj-cs"/>
                          <a:sym typeface="Helvetica"/>
                        </a:rPr>
                        <a:t>Type of job. etc.</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w="12700">
                      <a:solidFill>
                        <a:srgbClr val="AAAAAA">
                          <a:alpha val="85000"/>
                        </a:srgbClr>
                      </a:solidFill>
                      <a:miter lim="400000"/>
                    </a:lnT>
                    <a:lnB w="12700">
                      <a:solidFill>
                        <a:srgbClr val="AAAAAA">
                          <a:alpha val="85000"/>
                        </a:srgbClr>
                      </a:solidFill>
                      <a:miter lim="400000"/>
                    </a:lnB>
                    <a:solidFill>
                      <a:srgbClr val="FFD479">
                        <a:alpha val="33000"/>
                      </a:srgbClr>
                    </a:solidFill>
                  </a:tcPr>
                </a:tc>
                <a:extLst>
                  <a:ext uri="{0D108BD9-81ED-4DB2-BD59-A6C34878D82A}">
                    <a16:rowId xmlns:a16="http://schemas.microsoft.com/office/drawing/2014/main" xmlns=""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78"/>
                                        </p:tgtEl>
                                        <p:attrNameLst>
                                          <p:attrName>style.visibility</p:attrName>
                                        </p:attrNameLst>
                                      </p:cBhvr>
                                      <p:to>
                                        <p:strVal val="visible"/>
                                      </p:to>
                                    </p:set>
                                    <p:anim calcmode="lin" valueType="num">
                                      <p:cBhvr>
                                        <p:cTn id="7" dur="1230" fill="hold"/>
                                        <p:tgtEl>
                                          <p:spTgt spid="78"/>
                                        </p:tgtEl>
                                        <p:attrNameLst>
                                          <p:attrName>ppt_w</p:attrName>
                                        </p:attrNameLst>
                                      </p:cBhvr>
                                      <p:tavLst>
                                        <p:tav tm="0">
                                          <p:val>
                                            <p:fltVal val="0"/>
                                          </p:val>
                                        </p:tav>
                                        <p:tav tm="100000">
                                          <p:val>
                                            <p:strVal val="#ppt_w"/>
                                          </p:val>
                                        </p:tav>
                                      </p:tavLst>
                                    </p:anim>
                                    <p:anim calcmode="lin" valueType="num">
                                      <p:cBhvr>
                                        <p:cTn id="8" dur="1230" fill="hold"/>
                                        <p:tgtEl>
                                          <p:spTgt spid="7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115"/>
          <p:cNvSpPr txBox="1">
            <a:spLocks noGrp="1"/>
          </p:cNvSpPr>
          <p:nvPr>
            <p:ph type="title" idx="4294967295"/>
          </p:nvPr>
        </p:nvSpPr>
        <p:spPr>
          <a:xfrm>
            <a:off x="457200" y="274636"/>
            <a:ext cx="8229600" cy="511178"/>
          </a:xfrm>
          <a:prstGeom prst="rect">
            <a:avLst/>
          </a:prstGeom>
        </p:spPr>
        <p:txBody>
          <a:bodyPr lIns="0" tIns="0" rIns="0" bIns="0">
            <a:normAutofit/>
          </a:bodyPr>
          <a:lstStyle>
            <a:lvl1pPr defTabSz="640079">
              <a:defRPr sz="1750">
                <a:solidFill>
                  <a:srgbClr val="FF0000"/>
                </a:solidFill>
              </a:defRPr>
            </a:lvl1pPr>
          </a:lstStyle>
          <a:p>
            <a:r>
              <a:t>Look at this questions carefully and take a few moments to think before you start to answer.</a:t>
            </a:r>
          </a:p>
        </p:txBody>
      </p:sp>
      <p:sp>
        <p:nvSpPr>
          <p:cNvPr id="85" name="Shape 116"/>
          <p:cNvSpPr txBox="1">
            <a:spLocks noGrp="1"/>
          </p:cNvSpPr>
          <p:nvPr>
            <p:ph type="body" sz="half" idx="4294967295"/>
          </p:nvPr>
        </p:nvSpPr>
        <p:spPr>
          <a:xfrm>
            <a:off x="428624" y="857250"/>
            <a:ext cx="8329615" cy="2214564"/>
          </a:xfrm>
          <a:prstGeom prst="rect">
            <a:avLst/>
          </a:prstGeom>
        </p:spPr>
        <p:txBody>
          <a:bodyPr lIns="0" tIns="0" rIns="0" bIns="0">
            <a:normAutofit/>
          </a:bodyPr>
          <a:lstStyle/>
          <a:p>
            <a:pPr marL="0" indent="0" defTabSz="384047">
              <a:lnSpc>
                <a:spcPct val="170000"/>
              </a:lnSpc>
              <a:spcBef>
                <a:spcPts val="0"/>
              </a:spcBef>
              <a:buSzTx/>
              <a:buFontTx/>
              <a:buNone/>
              <a:tabLst>
                <a:tab pos="292100" algn="l"/>
                <a:tab pos="596900" algn="l"/>
                <a:tab pos="889000" algn="l"/>
                <a:tab pos="1193800" algn="l"/>
                <a:tab pos="1485900" algn="l"/>
                <a:tab pos="1790700" algn="l"/>
                <a:tab pos="2082800" algn="l"/>
                <a:tab pos="2387600" algn="l"/>
                <a:tab pos="2679700" algn="l"/>
                <a:tab pos="2984500" algn="l"/>
                <a:tab pos="3276600" algn="l"/>
                <a:tab pos="3581400" algn="l"/>
              </a:tabLst>
              <a:defRPr sz="1512">
                <a:latin typeface="+mj-lt"/>
                <a:ea typeface="+mj-ea"/>
                <a:cs typeface="+mj-cs"/>
                <a:sym typeface="Helvetica"/>
              </a:defRPr>
            </a:pPr>
            <a:r>
              <a:t>1. Could you define </a:t>
            </a:r>
            <a:r>
              <a:rPr i="1"/>
              <a:t>motor</a:t>
            </a:r>
            <a:r>
              <a:t> </a:t>
            </a:r>
            <a:r>
              <a:rPr i="1"/>
              <a:t>skills</a:t>
            </a:r>
            <a:r>
              <a:t> and </a:t>
            </a:r>
            <a:r>
              <a:rPr i="1"/>
              <a:t>physical</a:t>
            </a:r>
            <a:r>
              <a:t> </a:t>
            </a:r>
            <a:r>
              <a:rPr i="1"/>
              <a:t>abilities</a:t>
            </a:r>
            <a:r>
              <a:t>?</a:t>
            </a:r>
            <a:br/>
            <a:r>
              <a:t>2. What do you understand by </a:t>
            </a:r>
            <a:r>
              <a:rPr i="1"/>
              <a:t>reaction</a:t>
            </a:r>
            <a:r>
              <a:t> </a:t>
            </a:r>
            <a:r>
              <a:rPr i="1"/>
              <a:t>rate</a:t>
            </a:r>
            <a:r>
              <a:t>?</a:t>
            </a:r>
            <a:br/>
            <a:r>
              <a:t>3. What, in your opinion, is </a:t>
            </a:r>
            <a:r>
              <a:rPr i="1"/>
              <a:t>flexibility</a:t>
            </a:r>
            <a:r>
              <a:t>?</a:t>
            </a:r>
            <a:br/>
            <a:r>
              <a:t>4. Check your pulse during mild and intense workout.</a:t>
            </a:r>
            <a:br/>
            <a:r>
              <a:t>5. Are there any differences in the developmental process of physical fitness? </a:t>
            </a:r>
          </a:p>
          <a:p>
            <a:pPr marL="0" indent="0" defTabSz="384047">
              <a:lnSpc>
                <a:spcPct val="170000"/>
              </a:lnSpc>
              <a:spcBef>
                <a:spcPts val="0"/>
              </a:spcBef>
              <a:buSzTx/>
              <a:buFontTx/>
              <a:buNone/>
              <a:tabLst>
                <a:tab pos="292100" algn="l"/>
                <a:tab pos="596900" algn="l"/>
                <a:tab pos="889000" algn="l"/>
                <a:tab pos="1193800" algn="l"/>
                <a:tab pos="1485900" algn="l"/>
                <a:tab pos="1790700" algn="l"/>
                <a:tab pos="2082800" algn="l"/>
                <a:tab pos="2387600" algn="l"/>
                <a:tab pos="2679700" algn="l"/>
                <a:tab pos="2984500" algn="l"/>
                <a:tab pos="3276600" algn="l"/>
                <a:tab pos="3581400" algn="l"/>
              </a:tabLst>
              <a:defRPr sz="1512">
                <a:latin typeface="+mj-lt"/>
                <a:ea typeface="+mj-ea"/>
                <a:cs typeface="+mj-cs"/>
                <a:sym typeface="Helvetica"/>
              </a:defRPr>
            </a:pPr>
            <a:r>
              <a:t>6.Write down in your notebook unknown vocabulary from this unit.</a:t>
            </a:r>
          </a:p>
        </p:txBody>
      </p:sp>
      <p:sp>
        <p:nvSpPr>
          <p:cNvPr id="86" name="Shape 117"/>
          <p:cNvSpPr txBox="1"/>
          <p:nvPr/>
        </p:nvSpPr>
        <p:spPr>
          <a:xfrm>
            <a:off x="2103020" y="3530123"/>
            <a:ext cx="6143628" cy="358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a:latin typeface="Calibri"/>
                <a:ea typeface="Calibri"/>
                <a:cs typeface="Calibri"/>
                <a:sym typeface="Calibri"/>
              </a:defRPr>
            </a:pPr>
            <a:r>
              <a:rPr dirty="0"/>
              <a:t>        </a:t>
            </a:r>
            <a:r>
              <a:rPr sz="1600" dirty="0"/>
              <a:t>Look at this picture, this exercise is from...</a:t>
            </a:r>
          </a:p>
        </p:txBody>
      </p:sp>
      <p:sp>
        <p:nvSpPr>
          <p:cNvPr id="87" name="Shape 118"/>
          <p:cNvSpPr txBox="1"/>
          <p:nvPr/>
        </p:nvSpPr>
        <p:spPr>
          <a:xfrm>
            <a:off x="1785936" y="4643437"/>
            <a:ext cx="5072064" cy="358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a:latin typeface="Calibri"/>
                <a:ea typeface="Calibri"/>
                <a:cs typeface="Calibri"/>
                <a:sym typeface="Calibri"/>
              </a:defRPr>
            </a:pPr>
            <a:r>
              <a:t>          </a:t>
            </a:r>
            <a:r>
              <a:rPr sz="1600"/>
              <a:t>Look at this picture, this exercise is from...  </a:t>
            </a:r>
          </a:p>
        </p:txBody>
      </p:sp>
      <p:sp>
        <p:nvSpPr>
          <p:cNvPr id="88" name="Shape 119"/>
          <p:cNvSpPr txBox="1"/>
          <p:nvPr/>
        </p:nvSpPr>
        <p:spPr>
          <a:xfrm>
            <a:off x="4439443" y="5756751"/>
            <a:ext cx="4714876" cy="332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600">
                <a:latin typeface="Calibri"/>
                <a:ea typeface="Calibri"/>
                <a:cs typeface="Calibri"/>
                <a:sym typeface="Calibri"/>
              </a:defRPr>
            </a:lvl1pPr>
          </a:lstStyle>
          <a:p>
            <a:r>
              <a:t>Look at this picture, this exercise is from...</a:t>
            </a:r>
          </a:p>
        </p:txBody>
      </p:sp>
      <p:pic>
        <p:nvPicPr>
          <p:cNvPr id="89" name="image.png" descr="image.png"/>
          <p:cNvPicPr>
            <a:picLocks noChangeAspect="1"/>
          </p:cNvPicPr>
          <p:nvPr/>
        </p:nvPicPr>
        <p:blipFill>
          <a:blip r:embed="rId2"/>
          <a:stretch>
            <a:fillRect/>
          </a:stretch>
        </p:blipFill>
        <p:spPr>
          <a:xfrm>
            <a:off x="3724275" y="5870575"/>
            <a:ext cx="719138" cy="115888"/>
          </a:xfrm>
          <a:prstGeom prst="rect">
            <a:avLst/>
          </a:prstGeom>
          <a:ln w="12700">
            <a:miter lim="400000"/>
          </a:ln>
        </p:spPr>
      </p:pic>
      <p:pic>
        <p:nvPicPr>
          <p:cNvPr id="90" name="image.png" descr="image.png"/>
          <p:cNvPicPr>
            <a:picLocks noChangeAspect="1"/>
          </p:cNvPicPr>
          <p:nvPr/>
        </p:nvPicPr>
        <p:blipFill>
          <a:blip r:embed="rId3"/>
          <a:stretch>
            <a:fillRect/>
          </a:stretch>
        </p:blipFill>
        <p:spPr>
          <a:xfrm>
            <a:off x="1725611" y="4797425"/>
            <a:ext cx="712789" cy="115888"/>
          </a:xfrm>
          <a:prstGeom prst="rect">
            <a:avLst/>
          </a:prstGeom>
          <a:ln w="12700">
            <a:miter lim="400000"/>
          </a:ln>
        </p:spPr>
      </p:pic>
      <p:pic>
        <p:nvPicPr>
          <p:cNvPr id="91" name="image.png" descr="image.png"/>
          <p:cNvPicPr>
            <a:picLocks noChangeAspect="1"/>
          </p:cNvPicPr>
          <p:nvPr/>
        </p:nvPicPr>
        <p:blipFill>
          <a:blip r:embed="rId4"/>
          <a:stretch>
            <a:fillRect/>
          </a:stretch>
        </p:blipFill>
        <p:spPr>
          <a:xfrm>
            <a:off x="6294437" y="3651250"/>
            <a:ext cx="573089" cy="115888"/>
          </a:xfrm>
          <a:prstGeom prst="rect">
            <a:avLst/>
          </a:prstGeom>
          <a:ln w="12700">
            <a:miter lim="400000"/>
          </a:ln>
        </p:spPr>
      </p:pic>
      <p:pic>
        <p:nvPicPr>
          <p:cNvPr id="92" name="image.png" descr="image.png"/>
          <p:cNvPicPr>
            <a:picLocks noChangeAspect="1"/>
          </p:cNvPicPr>
          <p:nvPr/>
        </p:nvPicPr>
        <p:blipFill>
          <a:blip r:embed="rId5"/>
          <a:stretch>
            <a:fillRect/>
          </a:stretch>
        </p:blipFill>
        <p:spPr>
          <a:xfrm>
            <a:off x="1795461" y="3651250"/>
            <a:ext cx="573089" cy="115888"/>
          </a:xfrm>
          <a:prstGeom prst="rect">
            <a:avLst/>
          </a:prstGeom>
          <a:ln w="12700">
            <a:miter lim="400000"/>
          </a:ln>
        </p:spPr>
      </p:pic>
      <p:pic>
        <p:nvPicPr>
          <p:cNvPr id="93" name="cf 4 copia.jpg" descr="cf 4 copia.jpg"/>
          <p:cNvPicPr>
            <a:picLocks noChangeAspect="1"/>
          </p:cNvPicPr>
          <p:nvPr/>
        </p:nvPicPr>
        <p:blipFill>
          <a:blip r:embed="rId6"/>
          <a:stretch>
            <a:fillRect/>
          </a:stretch>
        </p:blipFill>
        <p:spPr>
          <a:xfrm>
            <a:off x="-15301" y="3199974"/>
            <a:ext cx="1836061" cy="1018441"/>
          </a:xfrm>
          <a:prstGeom prst="rect">
            <a:avLst/>
          </a:prstGeom>
          <a:ln w="12700">
            <a:miter lim="400000"/>
          </a:ln>
        </p:spPr>
      </p:pic>
      <p:pic>
        <p:nvPicPr>
          <p:cNvPr id="94" name="c.fisica bici lento.jpg" descr="c.fisica bici lento.jpg"/>
          <p:cNvPicPr>
            <a:picLocks noChangeAspect="1"/>
          </p:cNvPicPr>
          <p:nvPr/>
        </p:nvPicPr>
        <p:blipFill>
          <a:blip r:embed="rId7"/>
          <a:stretch>
            <a:fillRect/>
          </a:stretch>
        </p:blipFill>
        <p:spPr>
          <a:xfrm>
            <a:off x="6854512" y="2945638"/>
            <a:ext cx="2152753" cy="1527111"/>
          </a:xfrm>
          <a:prstGeom prst="rect">
            <a:avLst/>
          </a:prstGeom>
          <a:ln w="12700">
            <a:miter lim="400000"/>
          </a:ln>
        </p:spPr>
      </p:pic>
      <p:pic>
        <p:nvPicPr>
          <p:cNvPr id="95" name="c.física b.jpg" descr="c.física b.jpg"/>
          <p:cNvPicPr>
            <a:picLocks noChangeAspect="1"/>
          </p:cNvPicPr>
          <p:nvPr/>
        </p:nvPicPr>
        <p:blipFill>
          <a:blip r:embed="rId8"/>
          <a:stretch>
            <a:fillRect/>
          </a:stretch>
        </p:blipFill>
        <p:spPr>
          <a:xfrm>
            <a:off x="1824036" y="5116319"/>
            <a:ext cx="1902251" cy="1555504"/>
          </a:xfrm>
          <a:prstGeom prst="rect">
            <a:avLst/>
          </a:prstGeom>
          <a:ln w="12700">
            <a:miter lim="400000"/>
          </a:ln>
        </p:spPr>
      </p:pic>
      <p:pic>
        <p:nvPicPr>
          <p:cNvPr id="96" name="c.fisica12.jpg" descr="c.fisica12.jpg"/>
          <p:cNvPicPr>
            <a:picLocks noChangeAspect="1"/>
          </p:cNvPicPr>
          <p:nvPr/>
        </p:nvPicPr>
        <p:blipFill>
          <a:blip r:embed="rId9"/>
          <a:stretch>
            <a:fillRect/>
          </a:stretch>
        </p:blipFill>
        <p:spPr>
          <a:xfrm>
            <a:off x="126552" y="4572360"/>
            <a:ext cx="1552355" cy="95081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396</Words>
  <Application>Microsoft Office PowerPoint</Application>
  <PresentationFormat>Presentación en pantalla (4:3)</PresentationFormat>
  <Paragraphs>53</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Default</vt:lpstr>
      <vt:lpstr>Presentación de PowerPoint</vt:lpstr>
      <vt:lpstr>Contents</vt:lpstr>
      <vt:lpstr>OBJECTIVES</vt:lpstr>
      <vt:lpstr>Presentación de PowerPoint</vt:lpstr>
      <vt:lpstr>Presentación de PowerPoint</vt:lpstr>
      <vt:lpstr>Presentación de PowerPoint</vt:lpstr>
      <vt:lpstr>Presentación de PowerPoint</vt:lpstr>
      <vt:lpstr>Look at this questions carefully and take a few moments to think before you start to answer.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zapepo</dc:creator>
  <cp:lastModifiedBy>zapepo</cp:lastModifiedBy>
  <cp:revision>1</cp:revision>
  <dcterms:modified xsi:type="dcterms:W3CDTF">2021-08-29T10:49:03Z</dcterms:modified>
</cp:coreProperties>
</file>