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70062497"/>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DDA80"/>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685800" y="2130425"/>
            <a:ext cx="7772400" cy="1470025"/>
          </a:xfrm>
          <a:prstGeom prst="rect">
            <a:avLst/>
          </a:prstGeom>
          <a:ln w="12700">
            <a:miter lim="400000"/>
          </a:ln>
        </p:spPr>
        <p:txBody>
          <a:bodyPr lIns="0" tIns="0" rIns="0" bIns="0" anchor="ctr">
            <a:normAutofit/>
          </a:bodyPr>
          <a:lstStyle/>
          <a:p>
            <a:pPr lvl="0"/>
            <a:endParaRPr/>
          </a:p>
        </p:txBody>
      </p:sp>
      <p:sp>
        <p:nvSpPr>
          <p:cNvPr id="9" name="Shape 9"/>
          <p:cNvSpPr>
            <a:spLocks noGrp="1"/>
          </p:cNvSpPr>
          <p:nvPr>
            <p:ph type="body" idx="4294967295"/>
          </p:nvPr>
        </p:nvSpPr>
        <p:spPr>
          <a:xfrm>
            <a:off x="1371600" y="3886200"/>
            <a:ext cx="6400800" cy="1752600"/>
          </a:xfrm>
          <a:prstGeom prst="rect">
            <a:avLst/>
          </a:prstGeom>
          <a:ln w="12700">
            <a:miter lim="400000"/>
          </a:ln>
        </p:spPr>
        <p:txBody>
          <a:bodyPr lIns="0" tIns="0" rIns="0" bIns="0">
            <a:normAutofit/>
          </a:bodyPr>
          <a:lstStyle/>
          <a:p>
            <a:pPr marL="0" lvl="0" indent="0" algn="ctr">
              <a:buSzTx/>
              <a:buNone/>
              <a:defRPr>
                <a:solidFill>
                  <a:srgbClr val="898989"/>
                </a:solidFill>
              </a:defRPr>
            </a:pPr>
            <a:endParaRPr/>
          </a:p>
        </p:txBody>
      </p:sp>
      <p:pic>
        <p:nvPicPr>
          <p:cNvPr id="10" name="sherrero4.jpeg" descr="sherrero4"/>
          <p:cNvPicPr/>
          <p:nvPr/>
        </p:nvPicPr>
        <p:blipFill>
          <a:blip r:embed="rId2">
            <a:extLst/>
          </a:blip>
          <a:stretch>
            <a:fillRect/>
          </a:stretch>
        </p:blipFill>
        <p:spPr>
          <a:xfrm>
            <a:off x="0" y="-1588"/>
            <a:ext cx="9144000" cy="6859588"/>
          </a:xfrm>
          <a:prstGeom prst="rect">
            <a:avLst/>
          </a:prstGeom>
          <a:ln w="50800">
            <a:solidFill>
              <a:srgbClr val="006600"/>
            </a:solidFill>
            <a:round/>
          </a:ln>
        </p:spPr>
      </p:pic>
      <p:sp>
        <p:nvSpPr>
          <p:cNvPr id="11" name="Shape 11"/>
          <p:cNvSpPr/>
          <p:nvPr/>
        </p:nvSpPr>
        <p:spPr>
          <a:xfrm>
            <a:off x="214312" y="5657850"/>
            <a:ext cx="7964488" cy="624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2100"/>
              </a:spcBef>
              <a:defRPr sz="3600"/>
            </a:lvl1pPr>
          </a:lstStyle>
          <a:p>
            <a:pPr lvl="0">
              <a:defRPr sz="1800"/>
            </a:pPr>
            <a:r>
              <a:rPr sz="3600"/>
              <a:t>Alumnado Competente</a:t>
            </a:r>
          </a:p>
        </p:txBody>
      </p:sp>
      <p:pic>
        <p:nvPicPr>
          <p:cNvPr id="12" name="logodefinitivo.png" descr="logodefinitivo"/>
          <p:cNvPicPr/>
          <p:nvPr/>
        </p:nvPicPr>
        <p:blipFill>
          <a:blip r:embed="rId3">
            <a:extLst/>
          </a:blip>
          <a:stretch>
            <a:fillRect/>
          </a:stretch>
        </p:blipFill>
        <p:spPr>
          <a:xfrm>
            <a:off x="8101012" y="6156325"/>
            <a:ext cx="863601" cy="552450"/>
          </a:xfrm>
          <a:prstGeom prst="rect">
            <a:avLst/>
          </a:prstGeom>
          <a:ln w="12700">
            <a:miter lim="400000"/>
          </a:ln>
        </p:spPr>
      </p:pic>
      <p:sp>
        <p:nvSpPr>
          <p:cNvPr id="13" name="Shape 13"/>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3"/>
                                        </p:tgtEl>
                                        <p:attrNameLst>
                                          <p:attrName>style.visibility</p:attrName>
                                        </p:attrNameLst>
                                      </p:cBhvr>
                                      <p:to>
                                        <p:strVal val="visible"/>
                                      </p:to>
                                    </p:set>
                                    <p:anim calcmode="lin" valueType="num">
                                      <p:cBhvr>
                                        <p:cTn id="12" dur="1230" fill="hold"/>
                                        <p:tgtEl>
                                          <p:spTgt spid="13"/>
                                        </p:tgtEl>
                                        <p:attrNameLst>
                                          <p:attrName>ppt_w</p:attrName>
                                        </p:attrNameLst>
                                      </p:cBhvr>
                                      <p:tavLst>
                                        <p:tav tm="0">
                                          <p:val>
                                            <p:strVal val="4*#ppt_w"/>
                                          </p:val>
                                        </p:tav>
                                        <p:tav tm="100000">
                                          <p:val>
                                            <p:strVal val="#ppt_w"/>
                                          </p:val>
                                        </p:tav>
                                      </p:tavLst>
                                    </p:anim>
                                    <p:anim calcmode="lin" valueType="num">
                                      <p:cBhvr>
                                        <p:cTn id="13" dur="123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3" nodeType="clickEffect">
                                  <p:stCondLst>
                                    <p:cond delay="0"/>
                                  </p:stCondLst>
                                  <p:iterate>
                                    <p:tmAbs val="0"/>
                                  </p:iterate>
                                  <p:childTnLst>
                                    <p:set>
                                      <p:cBhvr>
                                        <p:cTn id="17" fill="hold"/>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0-#ppt_w/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4" nodeType="clickEffect">
                                  <p:stCondLst>
                                    <p:cond delay="0"/>
                                  </p:stCondLst>
                                  <p:iterate>
                                    <p:tmAbs val="0"/>
                                  </p:iterate>
                                  <p:childTnLst>
                                    <p:set>
                                      <p:cBhvr>
                                        <p:cTn id="23" fill="hold"/>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0-#ppt_w/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advAuto="0"/>
      <p:bldP spid="11" grpId="4" animBg="1" advAuto="0"/>
      <p:bldP spid="12" grpId="3" animBg="1" advAuto="0"/>
      <p:bldP spid="13"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56" name="Shape 56"/>
          <p:cNvSpPr>
            <a:spLocks noGrp="1"/>
          </p:cNvSpPr>
          <p:nvPr>
            <p:ph type="title" idx="4294967295"/>
          </p:nvPr>
        </p:nvSpPr>
        <p:spPr>
          <a:xfrm>
            <a:off x="177800" y="312737"/>
            <a:ext cx="8788401" cy="7064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marL="277749" indent="-277749" algn="l" defTabSz="740663">
              <a:lnSpc>
                <a:spcPct val="50000"/>
              </a:lnSpc>
              <a:spcBef>
                <a:spcPts val="900"/>
              </a:spcBef>
              <a:buSzPct val="100000"/>
              <a:buAutoNum type="arabicPeriod" startAt="3"/>
              <a:defRPr sz="2916"/>
            </a:lvl1pPr>
          </a:lstStyle>
          <a:p>
            <a:pPr lvl="0">
              <a:defRPr sz="1800"/>
            </a:pPr>
            <a:r>
              <a:rPr sz="2916"/>
              <a:t>Competencia de conciencia y expresión culturales</a:t>
            </a:r>
          </a:p>
        </p:txBody>
      </p:sp>
      <p:sp>
        <p:nvSpPr>
          <p:cNvPr id="57" name="Shape 57"/>
          <p:cNvSpPr>
            <a:spLocks noGrp="1"/>
          </p:cNvSpPr>
          <p:nvPr>
            <p:ph type="body" idx="4294967295"/>
          </p:nvPr>
        </p:nvSpPr>
        <p:spPr>
          <a:xfrm>
            <a:off x="1691208" y="2878137"/>
            <a:ext cx="5761584" cy="27052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b="1">
                <a:solidFill>
                  <a:srgbClr val="444444"/>
                </a:solidFill>
                <a:latin typeface="+mj-lt"/>
                <a:ea typeface="+mj-ea"/>
                <a:cs typeface="+mj-cs"/>
                <a:sym typeface="Helvetica"/>
              </a:defRPr>
            </a:lvl1pPr>
          </a:lstStyle>
          <a:p>
            <a:pPr lvl="0">
              <a:defRPr sz="1800" b="0">
                <a:solidFill>
                  <a:srgbClr val="000000"/>
                </a:solidFill>
              </a:defRPr>
            </a:pPr>
            <a:r>
              <a:rPr sz="1700" b="1">
                <a:solidFill>
                  <a:srgbClr val="444444"/>
                </a:solidFill>
              </a:rPr>
              <a:t>Debes poner empeño en conocer y valorar tu herencia cultural y artística. Tienes que conseguir que las diferentes expresiones artísticas provoquen en ti emociones, impresiones y opiniones que entren a valorarlas siempre desde el respeto. La creatividad en este campo es esencial y una mirada abierta y crítica te lo facilitará</a:t>
            </a:r>
          </a:p>
        </p:txBody>
      </p:sp>
      <p:pic>
        <p:nvPicPr>
          <p:cNvPr id="58"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59" name="gimnasia ritmica.jpg"/>
          <p:cNvPicPr/>
          <p:nvPr/>
        </p:nvPicPr>
        <p:blipFill>
          <a:blip r:embed="rId3">
            <a:alphaModFix amt="25158"/>
            <a:extLst/>
          </a:blip>
          <a:stretch>
            <a:fillRect/>
          </a:stretch>
        </p:blipFill>
        <p:spPr>
          <a:xfrm>
            <a:off x="1375555" y="-257680"/>
            <a:ext cx="6138889" cy="709396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8"/>
                                        </p:tgtEl>
                                        <p:attrNameLst>
                                          <p:attrName>style.visibility</p:attrName>
                                        </p:attrNameLst>
                                      </p:cBhvr>
                                      <p:to>
                                        <p:strVal val="visible"/>
                                      </p:to>
                                    </p:set>
                                    <p:anim calcmode="lin" valueType="num">
                                      <p:cBhvr>
                                        <p:cTn id="7" dur="1000" fill="hold"/>
                                        <p:tgtEl>
                                          <p:spTgt spid="58"/>
                                        </p:tgtEl>
                                        <p:attrNameLst>
                                          <p:attrName>ppt_x</p:attrName>
                                        </p:attrNameLst>
                                      </p:cBhvr>
                                      <p:tavLst>
                                        <p:tav tm="0">
                                          <p:val>
                                            <p:strVal val="0-#ppt_w/2"/>
                                          </p:val>
                                        </p:tav>
                                        <p:tav tm="100000">
                                          <p:val>
                                            <p:strVal val="#ppt_x"/>
                                          </p:val>
                                        </p:tav>
                                      </p:tavLst>
                                    </p:anim>
                                    <p:anim calcmode="lin" valueType="num">
                                      <p:cBhvr>
                                        <p:cTn id="8" dur="1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61" name="Shape 6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marL="342900" indent="-342900" algn="l">
              <a:lnSpc>
                <a:spcPct val="50000"/>
              </a:lnSpc>
              <a:spcBef>
                <a:spcPts val="1200"/>
              </a:spcBef>
              <a:buSzPct val="100000"/>
              <a:buAutoNum type="arabicPeriod" startAt="4"/>
              <a:defRPr sz="3600"/>
            </a:lvl1pPr>
          </a:lstStyle>
          <a:p>
            <a:pPr lvl="0">
              <a:defRPr sz="1800"/>
            </a:pPr>
            <a:r>
              <a:rPr sz="3600"/>
              <a:t>Competencia de Aprender a aprender</a:t>
            </a:r>
          </a:p>
        </p:txBody>
      </p:sp>
      <p:sp>
        <p:nvSpPr>
          <p:cNvPr id="62" name="Shape 62"/>
          <p:cNvSpPr>
            <a:spLocks noGrp="1"/>
          </p:cNvSpPr>
          <p:nvPr>
            <p:ph type="body" idx="4294967295"/>
          </p:nvPr>
        </p:nvSpPr>
        <p:spPr>
          <a:xfrm>
            <a:off x="1401688" y="2717800"/>
            <a:ext cx="6340624" cy="28637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444444"/>
                </a:solidFill>
                <a:latin typeface="+mj-lt"/>
                <a:ea typeface="+mj-ea"/>
                <a:cs typeface="+mj-cs"/>
                <a:sym typeface="Helvetica"/>
              </a:defRPr>
            </a:lvl1pPr>
          </a:lstStyle>
          <a:p>
            <a:pPr lvl="0">
              <a:defRPr sz="1800">
                <a:solidFill>
                  <a:srgbClr val="000000"/>
                </a:solidFill>
              </a:defRPr>
            </a:pPr>
            <a:r>
              <a:rPr sz="1700">
                <a:solidFill>
                  <a:srgbClr val="444444"/>
                </a:solidFill>
              </a:rPr>
              <a:t>Te darás cuenta que cuanto más sabes, más te queda por saber, y esta premisa que parece muy simple, es la clave para aprender a aprender. Tienes que se autónomo en tus tareas y a la par trabajar en grupo. Tu confianza, tu seguridad y tu saber te llevarán de la mano en tu aprendizaje. Sé consciente de tus habilidades y de tus potenciales a la vez que de tus inseguridades te facilitará la solución de problemas.</a:t>
            </a:r>
          </a:p>
        </p:txBody>
      </p:sp>
      <p:pic>
        <p:nvPicPr>
          <p:cNvPr id="63"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64" name="delta.jpg"/>
          <p:cNvPicPr/>
          <p:nvPr/>
        </p:nvPicPr>
        <p:blipFill>
          <a:blip r:embed="rId3">
            <a:alphaModFix amt="15004"/>
            <a:extLst/>
          </a:blip>
          <a:stretch>
            <a:fillRect/>
          </a:stretch>
        </p:blipFill>
        <p:spPr>
          <a:xfrm>
            <a:off x="1320293" y="221848"/>
            <a:ext cx="6503414" cy="6983532"/>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3"/>
                                        </p:tgtEl>
                                        <p:attrNameLst>
                                          <p:attrName>style.visibility</p:attrName>
                                        </p:attrNameLst>
                                      </p:cBhvr>
                                      <p:to>
                                        <p:strVal val="visible"/>
                                      </p:to>
                                    </p:set>
                                    <p:anim calcmode="lin" valueType="num">
                                      <p:cBhvr>
                                        <p:cTn id="7" dur="1000" fill="hold"/>
                                        <p:tgtEl>
                                          <p:spTgt spid="63"/>
                                        </p:tgtEl>
                                        <p:attrNameLst>
                                          <p:attrName>ppt_x</p:attrName>
                                        </p:attrNameLst>
                                      </p:cBhvr>
                                      <p:tavLst>
                                        <p:tav tm="0">
                                          <p:val>
                                            <p:strVal val="0-#ppt_w/2"/>
                                          </p:val>
                                        </p:tav>
                                        <p:tav tm="100000">
                                          <p:val>
                                            <p:strVal val="#ppt_x"/>
                                          </p:val>
                                        </p:tav>
                                      </p:tavLst>
                                    </p:anim>
                                    <p:anim calcmode="lin" valueType="num">
                                      <p:cBhvr>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4266" y="274637"/>
            <a:ext cx="9152533"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a:lnSpc>
                <a:spcPct val="50000"/>
              </a:lnSpc>
              <a:spcBef>
                <a:spcPts val="1200"/>
              </a:spcBef>
              <a:defRPr sz="3400"/>
            </a:lvl1pPr>
          </a:lstStyle>
          <a:p>
            <a:pPr lvl="0">
              <a:defRPr sz="1800"/>
            </a:pPr>
            <a:r>
              <a:rPr sz="3400"/>
              <a:t>5. Competencia de Comunicación Lingüística</a:t>
            </a:r>
          </a:p>
        </p:txBody>
      </p:sp>
      <p:sp>
        <p:nvSpPr>
          <p:cNvPr id="67" name="Shape 67"/>
          <p:cNvSpPr>
            <a:spLocks noGrp="1"/>
          </p:cNvSpPr>
          <p:nvPr>
            <p:ph type="body" idx="4294967295"/>
          </p:nvPr>
        </p:nvSpPr>
        <p:spPr>
          <a:xfrm>
            <a:off x="1854423" y="2603500"/>
            <a:ext cx="5435154" cy="317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just">
              <a:buSzTx/>
              <a:buNone/>
              <a:defRPr sz="1700"/>
            </a:lvl1pPr>
          </a:lstStyle>
          <a:p>
            <a:pPr lvl="0">
              <a:defRPr sz="1800"/>
            </a:pPr>
            <a:r>
              <a:rPr sz="1700"/>
              <a:t>Debes adquirir herramientas para  manejar tu propia lengua correctamente y controlar las extranjeras hasta donde puedas hacerlo dada la necesidad social, humana y laboral del momento. El vocabulario, la expresión oral y escrita, la gramática, el reconocimiento y la percepción de los estilos y registros de nuestra lengua resulta fundamental y en la Educación Física se manejan términos específicos que debes controlar para intervenir, cuestionar, criticar o construir argumentos con criterio.</a:t>
            </a:r>
            <a:endParaRPr sz="2800"/>
          </a:p>
        </p:txBody>
      </p:sp>
      <p:pic>
        <p:nvPicPr>
          <p:cNvPr id="68"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69" name="leng.corp 11.jpg"/>
          <p:cNvPicPr/>
          <p:nvPr/>
        </p:nvPicPr>
        <p:blipFill>
          <a:blip r:embed="rId3">
            <a:alphaModFix amt="15523"/>
            <a:extLst/>
          </a:blip>
          <a:stretch>
            <a:fillRect/>
          </a:stretch>
        </p:blipFill>
        <p:spPr>
          <a:xfrm>
            <a:off x="1860550" y="308271"/>
            <a:ext cx="5678786" cy="6536733"/>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8"/>
                                        </p:tgtEl>
                                        <p:attrNameLst>
                                          <p:attrName>style.visibility</p:attrName>
                                        </p:attrNameLst>
                                      </p:cBhvr>
                                      <p:to>
                                        <p:strVal val="visible"/>
                                      </p:to>
                                    </p:set>
                                    <p:anim calcmode="lin" valueType="num">
                                      <p:cBhvr>
                                        <p:cTn id="7" dur="1000" fill="hold"/>
                                        <p:tgtEl>
                                          <p:spTgt spid="68"/>
                                        </p:tgtEl>
                                        <p:attrNameLst>
                                          <p:attrName>ppt_x</p:attrName>
                                        </p:attrNameLst>
                                      </p:cBhvr>
                                      <p:tavLst>
                                        <p:tav tm="0">
                                          <p:val>
                                            <p:strVal val="0-#ppt_w/2"/>
                                          </p:val>
                                        </p:tav>
                                        <p:tav tm="100000">
                                          <p:val>
                                            <p:strVal val="#ppt_x"/>
                                          </p:val>
                                        </p:tav>
                                      </p:tavLst>
                                    </p:anim>
                                    <p:anim calcmode="lin" valueType="num">
                                      <p:cBhvr>
                                        <p:cTn id="8" dur="10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a:lnSpc>
                <a:spcPct val="50000"/>
              </a:lnSpc>
              <a:spcBef>
                <a:spcPts val="1200"/>
              </a:spcBef>
              <a:defRPr sz="3600"/>
            </a:lvl1pPr>
          </a:lstStyle>
          <a:p>
            <a:pPr lvl="0">
              <a:defRPr sz="1800"/>
            </a:pPr>
            <a:r>
              <a:rPr sz="3600"/>
              <a:t>6. Competencia Digital</a:t>
            </a:r>
            <a:endParaRPr sz="2000"/>
          </a:p>
        </p:txBody>
      </p:sp>
      <p:sp>
        <p:nvSpPr>
          <p:cNvPr id="72" name="Shape 72"/>
          <p:cNvSpPr>
            <a:spLocks noGrp="1"/>
          </p:cNvSpPr>
          <p:nvPr>
            <p:ph type="body" idx="4294967295"/>
          </p:nvPr>
        </p:nvSpPr>
        <p:spPr>
          <a:xfrm>
            <a:off x="838200" y="1723231"/>
            <a:ext cx="6425308"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just" defTabSz="448055">
              <a:lnSpc>
                <a:spcPct val="110000"/>
              </a:lnSpc>
              <a:spcBef>
                <a:spcPts val="0"/>
              </a:spcBef>
              <a:buSzTx/>
              <a:buFont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1666">
                <a:solidFill>
                  <a:srgbClr val="444444"/>
                </a:solidFill>
                <a:latin typeface="+mj-lt"/>
                <a:ea typeface="+mj-ea"/>
                <a:cs typeface="+mj-cs"/>
                <a:sym typeface="Helvetica"/>
              </a:defRPr>
            </a:lvl1pPr>
          </a:lstStyle>
          <a:p>
            <a:pPr lvl="0">
              <a:defRPr sz="1800">
                <a:solidFill>
                  <a:srgbClr val="000000"/>
                </a:solidFill>
              </a:defRPr>
            </a:pPr>
            <a:r>
              <a:rPr sz="1666">
                <a:solidFill>
                  <a:srgbClr val="444444"/>
                </a:solidFill>
              </a:rPr>
              <a:t>Seremos competentes en este aspecto cuando aprendamos a utilizar las TIC de forma responsable y siendo críticos con las distintas aplicaciones. En Educación Física, como en todas las áreas, las tecnologías evolucionan vertiginosamente. La búsqueda de información es fácil con estos medios, sin embargo la facilidad con la que procedemos no debe ser obstáculo para ser más rigurosos y precisos en ella, lo real de lo virtual, lo actual con lo histórico no debemos confundirlo. Seremos competentes en este aspecto cuando aprendamos a utilizar las TIC de forma responsable y siendo críticos con las distintas aplicaciones. En Educación Física, como en todas las áreas, las tecnologías evolucionan vertiginosamente. La búsqueda de información es fácil con estos medios, sin embargo la facilidad con la que procedemos no debe ser obstáculo para ser más rigurosos y precisos en ella, lo real de lo virtual, lo actual con lo histórico no debemos confundirlo. </a:t>
            </a:r>
          </a:p>
        </p:txBody>
      </p:sp>
      <p:pic>
        <p:nvPicPr>
          <p:cNvPr id="73"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74" name="122.jpg"/>
          <p:cNvPicPr/>
          <p:nvPr/>
        </p:nvPicPr>
        <p:blipFill>
          <a:blip r:embed="rId3">
            <a:alphaModFix amt="22180"/>
            <a:extLst/>
          </a:blip>
          <a:stretch>
            <a:fillRect/>
          </a:stretch>
        </p:blipFill>
        <p:spPr>
          <a:xfrm>
            <a:off x="652115" y="92372"/>
            <a:ext cx="7505701" cy="664210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3"/>
                                        </p:tgtEl>
                                        <p:attrNameLst>
                                          <p:attrName>style.visibility</p:attrName>
                                        </p:attrNameLst>
                                      </p:cBhvr>
                                      <p:to>
                                        <p:strVal val="visible"/>
                                      </p:to>
                                    </p:set>
                                    <p:anim calcmode="lin" valueType="num">
                                      <p:cBhvr>
                                        <p:cTn id="7" dur="1000" fill="hold"/>
                                        <p:tgtEl>
                                          <p:spTgt spid="73"/>
                                        </p:tgtEl>
                                        <p:attrNameLst>
                                          <p:attrName>ppt_x</p:attrName>
                                        </p:attrNameLst>
                                      </p:cBhvr>
                                      <p:tavLst>
                                        <p:tav tm="0">
                                          <p:val>
                                            <p:strVal val="0-#ppt_w/2"/>
                                          </p:val>
                                        </p:tav>
                                        <p:tav tm="100000">
                                          <p:val>
                                            <p:strVal val="#ppt_x"/>
                                          </p:val>
                                        </p:tav>
                                      </p:tavLst>
                                    </p:anim>
                                    <p:anim calcmode="lin" valueType="num">
                                      <p:cBhvr>
                                        <p:cTn id="8"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CC"/>
        </a:solidFill>
        <a:effectLst/>
      </p:bgPr>
    </p:bg>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a:lnSpc>
                <a:spcPct val="50000"/>
              </a:lnSpc>
              <a:spcBef>
                <a:spcPts val="1200"/>
              </a:spcBef>
              <a:defRPr sz="1800"/>
            </a:pPr>
            <a:r>
              <a:rPr sz="2600"/>
              <a:t>7. Competencia matemática y </a:t>
            </a:r>
          </a:p>
          <a:p>
            <a:pPr lvl="0" algn="l">
              <a:lnSpc>
                <a:spcPct val="50000"/>
              </a:lnSpc>
              <a:spcBef>
                <a:spcPts val="1200"/>
              </a:spcBef>
              <a:defRPr sz="1800"/>
            </a:pPr>
            <a:r>
              <a:rPr sz="2600"/>
              <a:t>    Competencias básicas en ciencia y Tecnología</a:t>
            </a:r>
            <a:endParaRPr sz="2000"/>
          </a:p>
        </p:txBody>
      </p:sp>
      <p:sp>
        <p:nvSpPr>
          <p:cNvPr id="77" name="Shape 77"/>
          <p:cNvSpPr>
            <a:spLocks noGrp="1"/>
          </p:cNvSpPr>
          <p:nvPr>
            <p:ph type="body" idx="4294967295"/>
          </p:nvPr>
        </p:nvSpPr>
        <p:spPr>
          <a:xfrm>
            <a:off x="1625600" y="2032000"/>
            <a:ext cx="4845745" cy="38288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444444"/>
                </a:solidFill>
                <a:latin typeface="+mj-lt"/>
                <a:ea typeface="+mj-ea"/>
                <a:cs typeface="+mj-cs"/>
                <a:sym typeface="Helvetica"/>
              </a:defRPr>
            </a:lvl1pPr>
          </a:lstStyle>
          <a:p>
            <a:pPr lvl="0">
              <a:defRPr sz="1800">
                <a:solidFill>
                  <a:srgbClr val="000000"/>
                </a:solidFill>
              </a:defRPr>
            </a:pPr>
            <a:r>
              <a:rPr sz="1700">
                <a:solidFill>
                  <a:srgbClr val="444444"/>
                </a:solidFill>
              </a:rPr>
              <a:t>Debemos adquirir conocimientos y procedimientos para poder utilizar esta competencia en el quehacer diario al objeto de resolver las diferentes dificultades que nos puedan surgir en esta materia. Dimensiones de terrenos de juego, áreas, cálculo de distancias, ajuste y medidas de tiempo, estadísticas, interpretación de gráficas, operaciones matemáticas con aplicaciones de fórmulas determinadas son algunas de las cuestiones que se abordarán a lo largo de la secundaria y el bachillerato en esta asignatura.</a:t>
            </a:r>
          </a:p>
        </p:txBody>
      </p:sp>
      <p:pic>
        <p:nvPicPr>
          <p:cNvPr id="78"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79" name="Sin título-1 copia copia.png"/>
          <p:cNvPicPr/>
          <p:nvPr/>
        </p:nvPicPr>
        <p:blipFill>
          <a:blip r:embed="rId3">
            <a:alphaModFix amt="37098"/>
            <a:extLst/>
          </a:blip>
          <a:stretch>
            <a:fillRect/>
          </a:stretch>
        </p:blipFill>
        <p:spPr>
          <a:xfrm>
            <a:off x="-807691" y="856888"/>
            <a:ext cx="9144001" cy="5721776"/>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78"/>
                                        </p:tgtEl>
                                        <p:attrNameLst>
                                          <p:attrName>style.visibility</p:attrName>
                                        </p:attrNameLst>
                                      </p:cBhvr>
                                      <p:to>
                                        <p:strVal val="visible"/>
                                      </p:to>
                                    </p:set>
                                    <p:anim calcmode="lin" valueType="num">
                                      <p:cBhvr>
                                        <p:cTn id="7" dur="1000" fill="hold"/>
                                        <p:tgtEl>
                                          <p:spTgt spid="78"/>
                                        </p:tgtEl>
                                        <p:attrNameLst>
                                          <p:attrName>ppt_x</p:attrName>
                                        </p:attrNameLst>
                                      </p:cBhvr>
                                      <p:tavLst>
                                        <p:tav tm="0">
                                          <p:val>
                                            <p:strVal val="0-#ppt_w/2"/>
                                          </p:val>
                                        </p:tav>
                                        <p:tav tm="100000">
                                          <p:val>
                                            <p:strVal val="#ppt_x"/>
                                          </p:val>
                                        </p:tav>
                                      </p:tavLst>
                                    </p:anim>
                                    <p:anim calcmode="lin" valueType="num">
                                      <p:cBhvr>
                                        <p:cTn id="8"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p:nvPr/>
        </p:nvSpPr>
        <p:spPr>
          <a:xfrm>
            <a:off x="3810000" y="2031593"/>
            <a:ext cx="4968875" cy="3253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r>
              <a:rPr sz="1700"/>
              <a:t>Vamos a ver si os ha quedado claro cómo trabajamos las competencias en nuestra área o materia y como consecuencia, dentro del proyecto de tu Centro.</a:t>
            </a:r>
          </a:p>
          <a:p>
            <a:pPr lvl="0" algn="just"/>
            <a:endParaRPr sz="1700"/>
          </a:p>
          <a:p>
            <a:pPr lvl="0" algn="just"/>
            <a:r>
              <a:rPr sz="1700"/>
              <a:t>En función de lo que has tenido que conseguir para que tu evaluación de competencias sea positiva, analiza los siguientes retos obtenidos de la siguiente página desde dos puntos de vista.</a:t>
            </a:r>
            <a:endParaRPr sz="2000" b="1"/>
          </a:p>
          <a:p>
            <a:pPr lvl="0" algn="just"/>
            <a:endParaRPr sz="2000" b="1"/>
          </a:p>
          <a:p>
            <a:pPr lvl="0"/>
            <a:endParaRPr sz="2000" b="1"/>
          </a:p>
        </p:txBody>
      </p:sp>
      <p:pic>
        <p:nvPicPr>
          <p:cNvPr id="82"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83" name="velocidad 4.jpg"/>
          <p:cNvPicPr/>
          <p:nvPr/>
        </p:nvPicPr>
        <p:blipFill>
          <a:blip r:embed="rId3">
            <a:extLst/>
          </a:blip>
          <a:stretch>
            <a:fillRect/>
          </a:stretch>
        </p:blipFill>
        <p:spPr>
          <a:xfrm>
            <a:off x="432445" y="1963291"/>
            <a:ext cx="3044726" cy="2577546"/>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82"/>
                                        </p:tgtEl>
                                        <p:attrNameLst>
                                          <p:attrName>style.visibility</p:attrName>
                                        </p:attrNameLst>
                                      </p:cBhvr>
                                      <p:to>
                                        <p:strVal val="visible"/>
                                      </p:to>
                                    </p:set>
                                    <p:anim calcmode="lin" valueType="num">
                                      <p:cBhvr>
                                        <p:cTn id="7" dur="1000" fill="hold"/>
                                        <p:tgtEl>
                                          <p:spTgt spid="82"/>
                                        </p:tgtEl>
                                        <p:attrNameLst>
                                          <p:attrName>ppt_x</p:attrName>
                                        </p:attrNameLst>
                                      </p:cBhvr>
                                      <p:tavLst>
                                        <p:tav tm="0">
                                          <p:val>
                                            <p:strVal val="0-#ppt_w/2"/>
                                          </p:val>
                                        </p:tav>
                                        <p:tav tm="100000">
                                          <p:val>
                                            <p:strVal val="#ppt_x"/>
                                          </p:val>
                                        </p:tav>
                                      </p:tavLst>
                                    </p:anim>
                                    <p:anim calcmode="lin" valueType="num">
                                      <p:cBhvr>
                                        <p:cTn id="8" dur="10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344487" y="2009775"/>
            <a:ext cx="7920038" cy="46761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66700" lvl="0" indent="-266700">
              <a:buSzPct val="100000"/>
              <a:buChar char="•"/>
            </a:pPr>
            <a:r>
              <a:rPr sz="1600"/>
              <a:t>Expresarte mejor en público.</a:t>
            </a:r>
          </a:p>
          <a:p>
            <a:pPr marL="266700" lvl="0" indent="-266700">
              <a:buSzPct val="100000"/>
              <a:buChar char="•"/>
            </a:pPr>
            <a:r>
              <a:rPr sz="1600"/>
              <a:t>Conocer algo más sobre alguien de otra cultura distinta a la tuya.</a:t>
            </a:r>
          </a:p>
          <a:p>
            <a:pPr marL="266700" lvl="0" indent="-266700">
              <a:buSzPct val="100000"/>
              <a:buChar char="•"/>
            </a:pPr>
            <a:r>
              <a:rPr sz="1600"/>
              <a:t>Razonar matemáticamente ante la medición de un test.</a:t>
            </a:r>
          </a:p>
          <a:p>
            <a:pPr marL="266700" lvl="0" indent="-266700">
              <a:buSzPct val="100000"/>
              <a:buChar char="•"/>
            </a:pPr>
            <a:r>
              <a:rPr sz="1600"/>
              <a:t>Darte cuenta de los riesgos para el medio ambiente de determinadas actividades humanas…</a:t>
            </a:r>
          </a:p>
          <a:p>
            <a:pPr marL="266700" lvl="0" indent="-266700">
              <a:buSzPct val="100000"/>
              <a:buChar char="•"/>
            </a:pPr>
            <a:r>
              <a:rPr sz="1600"/>
              <a:t>Obtener más y mejor información.</a:t>
            </a:r>
          </a:p>
          <a:p>
            <a:pPr marL="266700" lvl="0" indent="-266700">
              <a:buSzPct val="100000"/>
              <a:buChar char="•"/>
            </a:pPr>
            <a:r>
              <a:rPr sz="1600"/>
              <a:t>Averiguar cómo aprendes mejor. </a:t>
            </a:r>
          </a:p>
          <a:p>
            <a:pPr marL="266700" lvl="0" indent="-266700">
              <a:buSzPct val="100000"/>
              <a:buChar char="•"/>
            </a:pPr>
            <a:r>
              <a:rPr sz="1600"/>
              <a:t>Aplicar fuera del colegio o instituto lo que has aprendido.</a:t>
            </a:r>
          </a:p>
          <a:p>
            <a:pPr marL="266700" lvl="0" indent="-266700">
              <a:buSzPct val="100000"/>
              <a:buChar char="•"/>
            </a:pPr>
            <a:r>
              <a:rPr sz="1600"/>
              <a:t>Respetar más a los demás.</a:t>
            </a:r>
          </a:p>
          <a:p>
            <a:pPr marL="266700" lvl="0" indent="-266700">
              <a:buSzPct val="100000"/>
              <a:buChar char="•"/>
            </a:pPr>
            <a:r>
              <a:rPr sz="1600"/>
              <a:t>Conocer tus puntos fuertes y tus puntos débiles en esta área.</a:t>
            </a:r>
          </a:p>
          <a:p>
            <a:pPr marL="266700" lvl="0" indent="-266700">
              <a:buSzPct val="100000"/>
              <a:buChar char="•"/>
            </a:pPr>
            <a:r>
              <a:rPr sz="1600"/>
              <a:t>Apreciar y disfrutar de las obras de arte…</a:t>
            </a:r>
          </a:p>
          <a:p>
            <a:pPr marL="266700" lvl="0" indent="-266700">
              <a:buSzPct val="100000"/>
              <a:buChar char="•"/>
            </a:pPr>
            <a:r>
              <a:rPr sz="1600"/>
              <a:t>Realizar con rigurosidad un trabajo de equipo.</a:t>
            </a:r>
          </a:p>
          <a:p>
            <a:pPr marL="266700" lvl="0" indent="-266700">
              <a:buSzPct val="100000"/>
              <a:buChar char="•"/>
            </a:pPr>
            <a:r>
              <a:rPr sz="1600"/>
              <a:t>Escribir y conversar básicamente en una lengua distinta a la tuya.</a:t>
            </a:r>
          </a:p>
          <a:p>
            <a:pPr marL="266700" lvl="0" indent="-266700">
              <a:buSzPct val="100000"/>
              <a:buChar char="•"/>
            </a:pPr>
            <a:r>
              <a:rPr sz="1600"/>
              <a:t>Presentar con corrección los exámenes y trabajos.</a:t>
            </a:r>
          </a:p>
          <a:p>
            <a:pPr marL="266700" lvl="0" indent="-266700">
              <a:buSzPct val="100000"/>
              <a:buChar char="•"/>
            </a:pPr>
            <a:r>
              <a:rPr sz="1600"/>
              <a:t>Conocer los sistemas para mejorar mi condición física.</a:t>
            </a:r>
          </a:p>
          <a:p>
            <a:pPr marL="266700" lvl="0" indent="-266700">
              <a:buSzPct val="100000"/>
              <a:buChar char="•"/>
            </a:pPr>
            <a:r>
              <a:rPr sz="1600"/>
              <a:t>Ser responsable en la alimentación teniendo en cuenta la salud.</a:t>
            </a:r>
          </a:p>
          <a:p>
            <a:pPr marL="266700" lvl="0" indent="-266700">
              <a:buSzPct val="100000"/>
              <a:buChar char="•"/>
            </a:pPr>
            <a:r>
              <a:rPr sz="1600"/>
              <a:t>Divertirse con los amigos.</a:t>
            </a:r>
          </a:p>
          <a:p>
            <a:pPr marL="266700" lvl="0" indent="-266700">
              <a:buSzPct val="100000"/>
              <a:buChar char="•"/>
            </a:pPr>
            <a:r>
              <a:rPr sz="1600"/>
              <a:t>Provocar inquietud y curiosidad por conocer más cosas.</a:t>
            </a:r>
          </a:p>
        </p:txBody>
      </p:sp>
      <p:pic>
        <p:nvPicPr>
          <p:cNvPr id="86"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87" name="leng.corp 1.jpg"/>
          <p:cNvPicPr/>
          <p:nvPr/>
        </p:nvPicPr>
        <p:blipFill>
          <a:blip r:embed="rId3">
            <a:alphaModFix amt="14797"/>
            <a:extLst/>
          </a:blip>
          <a:srcRect r="2576"/>
          <a:stretch>
            <a:fillRect/>
          </a:stretch>
        </p:blipFill>
        <p:spPr>
          <a:xfrm>
            <a:off x="414585" y="381000"/>
            <a:ext cx="5283201" cy="6096000"/>
          </a:xfrm>
          <a:prstGeom prst="rect">
            <a:avLst/>
          </a:prstGeom>
          <a:ln w="12700">
            <a:miter lim="400000"/>
          </a:ln>
        </p:spPr>
      </p:pic>
      <p:sp>
        <p:nvSpPr>
          <p:cNvPr id="88" name="Shape 88"/>
          <p:cNvSpPr/>
          <p:nvPr/>
        </p:nvSpPr>
        <p:spPr>
          <a:xfrm>
            <a:off x="1300814" y="379730"/>
            <a:ext cx="6870191" cy="1424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t> 1. ¿Qué competencia has trabajado?  </a:t>
            </a:r>
          </a:p>
          <a:p>
            <a:pPr lvl="0"/>
            <a:endParaRPr/>
          </a:p>
          <a:p>
            <a:pPr lvl="0"/>
            <a:r>
              <a:t> 2. ¿Qué tareas has realizado en este curso o en anteriores? </a:t>
            </a:r>
          </a:p>
          <a:p>
            <a:pPr lvl="0"/>
            <a:endParaRPr/>
          </a:p>
          <a:p>
            <a:pPr lvl="0"/>
            <a:r>
              <a:t>      para alcanzar:</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86"/>
                                        </p:tgtEl>
                                        <p:attrNameLst>
                                          <p:attrName>style.visibility</p:attrName>
                                        </p:attrNameLst>
                                      </p:cBhvr>
                                      <p:to>
                                        <p:strVal val="visible"/>
                                      </p:to>
                                    </p:set>
                                    <p:anim calcmode="lin" valueType="num">
                                      <p:cBhvr>
                                        <p:cTn id="7" dur="1000" fill="hold"/>
                                        <p:tgtEl>
                                          <p:spTgt spid="86"/>
                                        </p:tgtEl>
                                        <p:attrNameLst>
                                          <p:attrName>ppt_x</p:attrName>
                                        </p:attrNameLst>
                                      </p:cBhvr>
                                      <p:tavLst>
                                        <p:tav tm="0">
                                          <p:val>
                                            <p:strVal val="0-#ppt_w/2"/>
                                          </p:val>
                                        </p:tav>
                                        <p:tav tm="100000">
                                          <p:val>
                                            <p:strVal val="#ppt_x"/>
                                          </p:val>
                                        </p:tav>
                                      </p:tavLst>
                                    </p:anim>
                                    <p:anim calcmode="lin" valueType="num">
                                      <p:cBhvr>
                                        <p:cTn id="8"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4413250" y="1120774"/>
            <a:ext cx="3949700" cy="49552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a:r>
              <a:rPr dirty="0"/>
              <a:t>La LOGSE, LODE, </a:t>
            </a:r>
            <a:r>
              <a:rPr dirty="0" smtClean="0"/>
              <a:t>LOE</a:t>
            </a:r>
            <a:r>
              <a:rPr lang="es-ES" dirty="0" smtClean="0"/>
              <a:t>, LOMCE</a:t>
            </a:r>
            <a:r>
              <a:rPr dirty="0" smtClean="0"/>
              <a:t> </a:t>
            </a:r>
            <a:r>
              <a:rPr dirty="0"/>
              <a:t>o la </a:t>
            </a:r>
            <a:r>
              <a:rPr dirty="0" smtClean="0"/>
              <a:t>LOM</a:t>
            </a:r>
            <a:r>
              <a:rPr lang="es-ES" dirty="0" smtClean="0"/>
              <a:t>LOE</a:t>
            </a:r>
            <a:r>
              <a:rPr dirty="0" smtClean="0"/>
              <a:t> </a:t>
            </a:r>
            <a:r>
              <a:rPr dirty="0"/>
              <a:t>actual </a:t>
            </a:r>
            <a:r>
              <a:rPr dirty="0" err="1"/>
              <a:t>han</a:t>
            </a:r>
            <a:r>
              <a:rPr dirty="0"/>
              <a:t> </a:t>
            </a:r>
            <a:r>
              <a:rPr dirty="0" err="1"/>
              <a:t>sido</a:t>
            </a:r>
            <a:r>
              <a:rPr dirty="0"/>
              <a:t> y son </a:t>
            </a:r>
            <a:r>
              <a:rPr dirty="0" err="1"/>
              <a:t>leyes</a:t>
            </a:r>
            <a:r>
              <a:rPr dirty="0"/>
              <a:t> que de </a:t>
            </a:r>
            <a:r>
              <a:rPr dirty="0" err="1"/>
              <a:t>una</a:t>
            </a:r>
            <a:r>
              <a:rPr dirty="0"/>
              <a:t> forma u </a:t>
            </a:r>
            <a:r>
              <a:rPr dirty="0" err="1"/>
              <a:t>otra</a:t>
            </a:r>
            <a:r>
              <a:rPr dirty="0"/>
              <a:t> </a:t>
            </a:r>
            <a:r>
              <a:rPr dirty="0" err="1"/>
              <a:t>rigen</a:t>
            </a:r>
            <a:r>
              <a:rPr dirty="0"/>
              <a:t> </a:t>
            </a:r>
            <a:r>
              <a:rPr dirty="0" err="1"/>
              <a:t>todo</a:t>
            </a:r>
            <a:r>
              <a:rPr dirty="0"/>
              <a:t> lo que </a:t>
            </a:r>
            <a:r>
              <a:rPr dirty="0" err="1"/>
              <a:t>tú</a:t>
            </a:r>
            <a:r>
              <a:rPr dirty="0"/>
              <a:t> </a:t>
            </a:r>
            <a:r>
              <a:rPr dirty="0" err="1"/>
              <a:t>aprendas</a:t>
            </a:r>
            <a:r>
              <a:rPr dirty="0"/>
              <a:t>, el </a:t>
            </a:r>
            <a:r>
              <a:rPr dirty="0" err="1"/>
              <a:t>cómo</a:t>
            </a:r>
            <a:r>
              <a:rPr dirty="0"/>
              <a:t> y el </a:t>
            </a:r>
            <a:r>
              <a:rPr dirty="0" err="1"/>
              <a:t>cuándo</a:t>
            </a:r>
            <a:r>
              <a:rPr dirty="0"/>
              <a:t> lo </a:t>
            </a:r>
            <a:r>
              <a:rPr dirty="0" err="1"/>
              <a:t>estás</a:t>
            </a:r>
            <a:r>
              <a:rPr dirty="0"/>
              <a:t> </a:t>
            </a:r>
            <a:r>
              <a:rPr dirty="0" err="1"/>
              <a:t>haciendo</a:t>
            </a:r>
            <a:r>
              <a:rPr dirty="0"/>
              <a:t>.</a:t>
            </a:r>
          </a:p>
          <a:p>
            <a:pPr lvl="0" algn="just"/>
            <a:r>
              <a:rPr dirty="0"/>
              <a:t> </a:t>
            </a:r>
          </a:p>
          <a:p>
            <a:pPr lvl="0" algn="just"/>
            <a:r>
              <a:rPr dirty="0" err="1"/>
              <a:t>En</a:t>
            </a:r>
            <a:r>
              <a:rPr dirty="0"/>
              <a:t> </a:t>
            </a:r>
            <a:r>
              <a:rPr dirty="0" err="1"/>
              <a:t>ellas</a:t>
            </a:r>
            <a:r>
              <a:rPr dirty="0"/>
              <a:t> y </a:t>
            </a:r>
            <a:r>
              <a:rPr dirty="0" err="1"/>
              <a:t>desde</a:t>
            </a:r>
            <a:r>
              <a:rPr dirty="0"/>
              <a:t> </a:t>
            </a:r>
            <a:r>
              <a:rPr dirty="0" err="1"/>
              <a:t>hace</a:t>
            </a:r>
            <a:r>
              <a:rPr dirty="0"/>
              <a:t> </a:t>
            </a:r>
            <a:r>
              <a:rPr dirty="0" err="1"/>
              <a:t>algunos</a:t>
            </a:r>
            <a:r>
              <a:rPr dirty="0"/>
              <a:t> </a:t>
            </a:r>
            <a:r>
              <a:rPr dirty="0" err="1"/>
              <a:t>años</a:t>
            </a:r>
            <a:r>
              <a:rPr dirty="0"/>
              <a:t>, se </a:t>
            </a:r>
            <a:r>
              <a:rPr dirty="0" err="1"/>
              <a:t>han</a:t>
            </a:r>
            <a:r>
              <a:rPr dirty="0"/>
              <a:t> </a:t>
            </a:r>
            <a:r>
              <a:rPr dirty="0" err="1"/>
              <a:t>añadido</a:t>
            </a:r>
            <a:r>
              <a:rPr dirty="0"/>
              <a:t> </a:t>
            </a:r>
            <a:r>
              <a:rPr dirty="0" err="1"/>
              <a:t>aspectos</a:t>
            </a:r>
            <a:r>
              <a:rPr dirty="0"/>
              <a:t> que para </a:t>
            </a:r>
            <a:r>
              <a:rPr dirty="0" err="1"/>
              <a:t>algunos</a:t>
            </a:r>
            <a:r>
              <a:rPr dirty="0"/>
              <a:t> </a:t>
            </a:r>
            <a:r>
              <a:rPr dirty="0" err="1"/>
              <a:t>han</a:t>
            </a:r>
            <a:r>
              <a:rPr dirty="0"/>
              <a:t> </a:t>
            </a:r>
            <a:r>
              <a:rPr dirty="0" err="1"/>
              <a:t>sido</a:t>
            </a:r>
            <a:r>
              <a:rPr dirty="0"/>
              <a:t> </a:t>
            </a:r>
            <a:r>
              <a:rPr dirty="0" err="1"/>
              <a:t>novedosos</a:t>
            </a:r>
            <a:r>
              <a:rPr dirty="0"/>
              <a:t> </a:t>
            </a:r>
            <a:r>
              <a:rPr dirty="0" err="1"/>
              <a:t>aunque</a:t>
            </a:r>
            <a:r>
              <a:rPr dirty="0"/>
              <a:t> no lo son mucho, </a:t>
            </a:r>
            <a:r>
              <a:rPr dirty="0" err="1"/>
              <a:t>ya</a:t>
            </a:r>
            <a:r>
              <a:rPr dirty="0"/>
              <a:t> que </a:t>
            </a:r>
            <a:r>
              <a:rPr dirty="0" err="1"/>
              <a:t>desde</a:t>
            </a:r>
            <a:r>
              <a:rPr dirty="0"/>
              <a:t> 1980 se </a:t>
            </a:r>
            <a:r>
              <a:rPr dirty="0" err="1"/>
              <a:t>vienen</a:t>
            </a:r>
            <a:r>
              <a:rPr dirty="0"/>
              <a:t> </a:t>
            </a:r>
            <a:r>
              <a:rPr dirty="0" err="1"/>
              <a:t>aplicando</a:t>
            </a:r>
            <a:r>
              <a:rPr dirty="0"/>
              <a:t> </a:t>
            </a:r>
            <a:r>
              <a:rPr dirty="0" err="1"/>
              <a:t>desde</a:t>
            </a:r>
            <a:r>
              <a:rPr dirty="0"/>
              <a:t> </a:t>
            </a:r>
            <a:r>
              <a:rPr dirty="0" err="1"/>
              <a:t>distintos</a:t>
            </a:r>
            <a:r>
              <a:rPr dirty="0"/>
              <a:t> </a:t>
            </a:r>
            <a:r>
              <a:rPr dirty="0" err="1"/>
              <a:t>Organismos</a:t>
            </a:r>
            <a:r>
              <a:rPr dirty="0"/>
              <a:t> </a:t>
            </a:r>
            <a:r>
              <a:rPr dirty="0" err="1"/>
              <a:t>Educativos</a:t>
            </a:r>
            <a:r>
              <a:rPr dirty="0"/>
              <a:t> </a:t>
            </a:r>
            <a:r>
              <a:rPr dirty="0" err="1"/>
              <a:t>Europeos</a:t>
            </a:r>
            <a:r>
              <a:rPr dirty="0"/>
              <a:t>. </a:t>
            </a:r>
          </a:p>
          <a:p>
            <a:pPr lvl="0" algn="just"/>
            <a:endParaRPr dirty="0"/>
          </a:p>
          <a:p>
            <a:pPr lvl="0" algn="just"/>
            <a:r>
              <a:rPr dirty="0" err="1"/>
              <a:t>Estos</a:t>
            </a:r>
            <a:r>
              <a:rPr dirty="0"/>
              <a:t> </a:t>
            </a:r>
            <a:r>
              <a:rPr dirty="0" err="1"/>
              <a:t>aspectos</a:t>
            </a:r>
            <a:r>
              <a:rPr dirty="0"/>
              <a:t>, </a:t>
            </a:r>
            <a:r>
              <a:rPr dirty="0" err="1"/>
              <a:t>debes</a:t>
            </a:r>
            <a:r>
              <a:rPr dirty="0"/>
              <a:t> </a:t>
            </a:r>
            <a:r>
              <a:rPr b="1" dirty="0" err="1"/>
              <a:t>conocerlos</a:t>
            </a:r>
            <a:r>
              <a:rPr dirty="0"/>
              <a:t>, y </a:t>
            </a:r>
            <a:r>
              <a:rPr dirty="0" err="1"/>
              <a:t>también</a:t>
            </a:r>
            <a:r>
              <a:rPr dirty="0"/>
              <a:t> </a:t>
            </a:r>
            <a:r>
              <a:rPr b="1" dirty="0" err="1"/>
              <a:t>adquirirlos</a:t>
            </a:r>
            <a:r>
              <a:rPr b="1" dirty="0"/>
              <a:t> </a:t>
            </a:r>
            <a:r>
              <a:rPr dirty="0"/>
              <a:t> y </a:t>
            </a:r>
            <a:r>
              <a:rPr b="1" dirty="0" err="1"/>
              <a:t>aprobarlos</a:t>
            </a:r>
            <a:r>
              <a:rPr dirty="0"/>
              <a:t> a lo largo de </a:t>
            </a:r>
            <a:r>
              <a:rPr dirty="0" err="1"/>
              <a:t>los</a:t>
            </a:r>
            <a:r>
              <a:rPr dirty="0"/>
              <a:t> </a:t>
            </a:r>
            <a:r>
              <a:rPr dirty="0" err="1"/>
              <a:t>cuatro</a:t>
            </a:r>
            <a:r>
              <a:rPr dirty="0"/>
              <a:t> </a:t>
            </a:r>
            <a:r>
              <a:rPr dirty="0" err="1"/>
              <a:t>años</a:t>
            </a:r>
            <a:r>
              <a:rPr dirty="0"/>
              <a:t> de la </a:t>
            </a:r>
            <a:r>
              <a:rPr dirty="0" err="1"/>
              <a:t>Enseñanza</a:t>
            </a:r>
            <a:r>
              <a:rPr dirty="0"/>
              <a:t> </a:t>
            </a:r>
            <a:r>
              <a:rPr dirty="0" err="1"/>
              <a:t>Secundaria</a:t>
            </a:r>
            <a:r>
              <a:rPr dirty="0"/>
              <a:t> </a:t>
            </a:r>
            <a:r>
              <a:rPr dirty="0" err="1"/>
              <a:t>en</a:t>
            </a:r>
            <a:r>
              <a:rPr dirty="0"/>
              <a:t> la que </a:t>
            </a:r>
            <a:r>
              <a:rPr dirty="0" err="1"/>
              <a:t>te</a:t>
            </a:r>
            <a:r>
              <a:rPr dirty="0"/>
              <a:t> </a:t>
            </a:r>
            <a:r>
              <a:rPr dirty="0" err="1"/>
              <a:t>encuentras</a:t>
            </a:r>
            <a:r>
              <a:rPr dirty="0"/>
              <a:t>.</a:t>
            </a:r>
            <a:endParaRPr sz="2800" dirty="0"/>
          </a:p>
        </p:txBody>
      </p:sp>
      <p:sp>
        <p:nvSpPr>
          <p:cNvPr id="16" name="Shape 16"/>
          <p:cNvSpPr/>
          <p:nvPr/>
        </p:nvSpPr>
        <p:spPr>
          <a:xfrm>
            <a:off x="4299743" y="214312"/>
            <a:ext cx="4176714" cy="624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2100"/>
              </a:spcBef>
              <a:defRPr sz="3600"/>
            </a:lvl1pPr>
          </a:lstStyle>
          <a:p>
            <a:pPr lvl="0">
              <a:defRPr sz="1800"/>
            </a:pPr>
            <a:r>
              <a:rPr sz="3600"/>
              <a:t>Marco Legal</a:t>
            </a:r>
          </a:p>
        </p:txBody>
      </p:sp>
      <p:pic>
        <p:nvPicPr>
          <p:cNvPr id="17"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18" name="graduado.jpg"/>
          <p:cNvPicPr/>
          <p:nvPr/>
        </p:nvPicPr>
        <p:blipFill>
          <a:blip r:embed="rId3">
            <a:extLst/>
          </a:blip>
          <a:stretch>
            <a:fillRect/>
          </a:stretch>
        </p:blipFill>
        <p:spPr>
          <a:xfrm>
            <a:off x="271561" y="381000"/>
            <a:ext cx="3949701" cy="609600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0-#ppt_w/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nvSpPr>
        <p:spPr>
          <a:xfrm>
            <a:off x="900112" y="581025"/>
            <a:ext cx="7561263" cy="5831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82562" lvl="0" indent="-182562"/>
            <a:r>
              <a:rPr sz="2400"/>
              <a:t>Se llaman COMPETENCIAS CLAVE y son siete que luego las verás. </a:t>
            </a:r>
          </a:p>
          <a:p>
            <a:pPr marL="182562" lvl="0" indent="-182562"/>
            <a:endParaRPr sz="2400"/>
          </a:p>
          <a:p>
            <a:pPr marL="182562" lvl="0" indent="-182562"/>
            <a:r>
              <a:rPr sz="2400" b="1"/>
              <a:t>Durante los 4 años de la ESO tendrás que:</a:t>
            </a:r>
          </a:p>
          <a:p>
            <a:pPr marL="182562" lvl="0" indent="-182562"/>
            <a:endParaRPr sz="2000" b="1"/>
          </a:p>
          <a:p>
            <a:pPr marL="202847" lvl="0" indent="-202847">
              <a:buSzPct val="100000"/>
              <a:buChar char="-"/>
            </a:pPr>
            <a:r>
              <a:rPr sz="2000"/>
              <a:t>Solucionar los problemas que se te demanden o presenten</a:t>
            </a:r>
          </a:p>
          <a:p>
            <a:pPr marL="182562" lvl="0" indent="-182562">
              <a:buSzPct val="100000"/>
              <a:buChar char="-"/>
            </a:pPr>
            <a:endParaRPr sz="2000"/>
          </a:p>
          <a:p>
            <a:pPr marL="202847" lvl="0" indent="-202847">
              <a:buSzPct val="100000"/>
              <a:buChar char="-"/>
            </a:pPr>
            <a:r>
              <a:rPr sz="2000"/>
              <a:t>Utilizar adecuadamente los recursos que vayas adquiriendo</a:t>
            </a:r>
          </a:p>
          <a:p>
            <a:pPr marL="182562" lvl="0" indent="-182562">
              <a:buSzPct val="100000"/>
              <a:buChar char="-"/>
            </a:pPr>
            <a:endParaRPr sz="2000"/>
          </a:p>
          <a:p>
            <a:pPr marL="182562" lvl="0" indent="-182562"/>
            <a:r>
              <a:rPr sz="2000"/>
              <a:t>- Realizar las tareas cada vez con más complejas y autónomas.</a:t>
            </a:r>
          </a:p>
          <a:p>
            <a:pPr marL="182562" lvl="0" indent="-182562"/>
            <a:endParaRPr sz="2000"/>
          </a:p>
          <a:p>
            <a:pPr marL="182562" lvl="0" indent="-182562"/>
            <a:r>
              <a:rPr sz="2400" b="1"/>
              <a:t>Para:</a:t>
            </a:r>
          </a:p>
          <a:p>
            <a:pPr marL="182562" lvl="0" indent="-182562">
              <a:spcBef>
                <a:spcPts val="1200"/>
              </a:spcBef>
            </a:pPr>
            <a:r>
              <a:rPr sz="2000"/>
              <a:t>- Ser capaz de desarrollar un aprendizaje permanente a lo largo de la vida e incorporarte a la vida adulta satisfactoriamente </a:t>
            </a:r>
          </a:p>
          <a:p>
            <a:pPr marL="182562" lvl="0" indent="-182562">
              <a:spcBef>
                <a:spcPts val="1200"/>
              </a:spcBef>
            </a:pPr>
            <a:r>
              <a:rPr sz="2000"/>
              <a:t>- Lograr tu realización personal</a:t>
            </a:r>
          </a:p>
          <a:p>
            <a:pPr marL="182562" lvl="0" indent="-182562">
              <a:spcBef>
                <a:spcPts val="1200"/>
              </a:spcBef>
            </a:pPr>
            <a:r>
              <a:rPr sz="2000"/>
              <a:t>- Ejercer la ciudadanía activa</a:t>
            </a:r>
          </a:p>
        </p:txBody>
      </p:sp>
      <p:pic>
        <p:nvPicPr>
          <p:cNvPr id="21"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22" name="explicacion.jpg"/>
          <p:cNvPicPr/>
          <p:nvPr/>
        </p:nvPicPr>
        <p:blipFill>
          <a:blip r:embed="rId3">
            <a:alphaModFix amt="26737"/>
            <a:extLst/>
          </a:blip>
          <a:stretch>
            <a:fillRect/>
          </a:stretch>
        </p:blipFill>
        <p:spPr>
          <a:xfrm>
            <a:off x="1022361" y="301476"/>
            <a:ext cx="7099278" cy="5679422"/>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0-#ppt_w/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p:cNvSpPr>
          <p:nvPr>
            <p:ph type="body" idx="4294967295"/>
          </p:nvPr>
        </p:nvSpPr>
        <p:spPr>
          <a:xfrm>
            <a:off x="468312" y="404812"/>
            <a:ext cx="8229601" cy="1612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gn="ctr">
              <a:buSzTx/>
              <a:buNone/>
            </a:lvl1pPr>
          </a:lstStyle>
          <a:p>
            <a:pPr lvl="0">
              <a:defRPr sz="1800"/>
            </a:pPr>
            <a:r>
              <a:rPr sz="3200"/>
              <a:t>¿Qué es para vosotros y vosotras un ingeniero, una abogada, una profesora o un herrero competentes?</a:t>
            </a:r>
          </a:p>
        </p:txBody>
      </p:sp>
      <p:sp>
        <p:nvSpPr>
          <p:cNvPr id="25" name="Shape 25"/>
          <p:cNvSpPr/>
          <p:nvPr/>
        </p:nvSpPr>
        <p:spPr>
          <a:xfrm>
            <a:off x="827087" y="2349500"/>
            <a:ext cx="7561263" cy="412597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400"/>
              </a:spcBef>
              <a:buSzPct val="100000"/>
              <a:buFont typeface="Arial"/>
              <a:buChar char="•"/>
            </a:pPr>
            <a:r>
              <a:rPr sz="2000"/>
              <a:t> “lo que hacen siempre suele ser lo conveniente”, son eficientes  </a:t>
            </a:r>
          </a:p>
          <a:p>
            <a:pPr lvl="0">
              <a:spcBef>
                <a:spcPts val="400"/>
              </a:spcBef>
              <a:buSzPct val="100000"/>
              <a:buFont typeface="Arial"/>
              <a:buChar char="•"/>
            </a:pPr>
            <a:r>
              <a:rPr sz="2000"/>
              <a:t> “son rigurosos, exigentes con el trabajo”,</a:t>
            </a:r>
          </a:p>
          <a:p>
            <a:pPr lvl="0">
              <a:spcBef>
                <a:spcPts val="400"/>
              </a:spcBef>
              <a:buSzPct val="100000"/>
              <a:buFont typeface="Arial"/>
              <a:buChar char="•"/>
            </a:pPr>
            <a:r>
              <a:rPr sz="2000"/>
              <a:t> “son capaces de llegar a acuerdos siendo justos”</a:t>
            </a:r>
          </a:p>
          <a:p>
            <a:pPr lvl="0">
              <a:spcBef>
                <a:spcPts val="400"/>
              </a:spcBef>
              <a:buSzPct val="100000"/>
              <a:buFont typeface="Arial"/>
              <a:buChar char="•"/>
            </a:pPr>
            <a:r>
              <a:rPr sz="2000"/>
              <a:t> “están al tanto de las últimas tecnologías y/o novedades”, </a:t>
            </a:r>
          </a:p>
          <a:p>
            <a:pPr lvl="0">
              <a:spcBef>
                <a:spcPts val="400"/>
              </a:spcBef>
              <a:buSzPct val="100000"/>
              <a:buFont typeface="Arial"/>
              <a:buChar char="•"/>
            </a:pPr>
            <a:r>
              <a:rPr sz="2000"/>
              <a:t> “utilizan perfectamente sus recursos y  medios, son eficaces</a:t>
            </a:r>
          </a:p>
          <a:p>
            <a:pPr lvl="0">
              <a:spcBef>
                <a:spcPts val="400"/>
              </a:spcBef>
              <a:buSzPct val="100000"/>
              <a:buFont typeface="Arial"/>
              <a:buChar char="•"/>
            </a:pPr>
            <a:r>
              <a:rPr sz="2000"/>
              <a:t> Conocen algún idioma</a:t>
            </a:r>
          </a:p>
          <a:p>
            <a:pPr lvl="0">
              <a:spcBef>
                <a:spcPts val="400"/>
              </a:spcBef>
              <a:buSzPct val="100000"/>
              <a:buFont typeface="Arial"/>
              <a:buChar char="•"/>
            </a:pPr>
            <a:r>
              <a:rPr sz="2000"/>
              <a:t> Usan las tecnologías de comunicación, etc</a:t>
            </a:r>
          </a:p>
          <a:p>
            <a:pPr lvl="0">
              <a:spcBef>
                <a:spcPts val="400"/>
              </a:spcBef>
            </a:pPr>
            <a:endParaRPr sz="2000"/>
          </a:p>
          <a:p>
            <a:pPr lvl="0">
              <a:spcBef>
                <a:spcPts val="500"/>
              </a:spcBef>
            </a:pPr>
            <a:r>
              <a:rPr sz="2400"/>
              <a:t> pero…, te has preguntado alguna vez ¿qué es una </a:t>
            </a:r>
            <a:r>
              <a:rPr sz="2400" i="1"/>
              <a:t>alumna o un alumno competente</a:t>
            </a:r>
            <a:r>
              <a:rPr sz="2400"/>
              <a:t>?.</a:t>
            </a:r>
          </a:p>
        </p:txBody>
      </p:sp>
      <p:pic>
        <p:nvPicPr>
          <p:cNvPr id="26" name="image.pdf"/>
          <p:cNvPicPr/>
          <p:nvPr/>
        </p:nvPicPr>
        <p:blipFill>
          <a:blip r:embed="rId2">
            <a:extLst/>
          </a:blip>
          <a:stretch>
            <a:fillRect/>
          </a:stretch>
        </p:blipFill>
        <p:spPr>
          <a:xfrm>
            <a:off x="1524000" y="1390650"/>
            <a:ext cx="6096000" cy="4076700"/>
          </a:xfrm>
          <a:prstGeom prst="rect">
            <a:avLst/>
          </a:prstGeom>
          <a:ln w="12700">
            <a:miter lim="400000"/>
          </a:ln>
        </p:spPr>
      </p:pic>
      <p:pic>
        <p:nvPicPr>
          <p:cNvPr id="27" name="logodefinitivo.png" descr="logodefinitivo"/>
          <p:cNvPicPr/>
          <p:nvPr/>
        </p:nvPicPr>
        <p:blipFill>
          <a:blip r:embed="rId3">
            <a:extLst/>
          </a:blip>
          <a:stretch>
            <a:fillRect/>
          </a:stretch>
        </p:blipFill>
        <p:spPr>
          <a:xfrm>
            <a:off x="8101012" y="6156325"/>
            <a:ext cx="863601" cy="552450"/>
          </a:xfrm>
          <a:prstGeom prst="rect">
            <a:avLst/>
          </a:prstGeom>
          <a:ln w="12700">
            <a:miter lim="400000"/>
          </a:ln>
        </p:spPr>
      </p:pic>
      <p:pic>
        <p:nvPicPr>
          <p:cNvPr id="28" name="chico montaña.jpg"/>
          <p:cNvPicPr/>
          <p:nvPr/>
        </p:nvPicPr>
        <p:blipFill>
          <a:blip r:embed="rId4">
            <a:alphaModFix amt="24614"/>
            <a:extLst/>
          </a:blip>
          <a:stretch>
            <a:fillRect/>
          </a:stretch>
        </p:blipFill>
        <p:spPr>
          <a:xfrm>
            <a:off x="508000" y="245268"/>
            <a:ext cx="8128000" cy="585470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0-#ppt_w/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468312" y="1773237"/>
            <a:ext cx="4248151" cy="45034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spcBef>
                <a:spcPts val="1000"/>
              </a:spcBef>
            </a:pPr>
            <a:r>
              <a:t>- Debes responder ante planteamientos de cierta dificultad y resolverlos con los recursos aprendidos. </a:t>
            </a:r>
          </a:p>
          <a:p>
            <a:pPr lvl="0">
              <a:spcBef>
                <a:spcPts val="1000"/>
              </a:spcBef>
            </a:pPr>
            <a:r>
              <a:t>- Debes adquirir y combinar estrategias, recursos, respuestas y conocimientos (idiomas, nuevas tecnologías, ideas, etc.) para realizar adecuadamente las tareas.</a:t>
            </a:r>
          </a:p>
          <a:p>
            <a:pPr lvl="0">
              <a:spcBef>
                <a:spcPts val="1000"/>
              </a:spcBef>
            </a:pPr>
            <a:r>
              <a:t>- Debes obtener fortaleza en las emociones para dar las respuestas y soluciones más adecuadas, con espíritu crítico, identificando con fluidez los fallos para poner las medidas más pertinentes y corregirlos.</a:t>
            </a:r>
          </a:p>
          <a:p>
            <a:pPr lvl="0">
              <a:spcBef>
                <a:spcPts val="1000"/>
              </a:spcBef>
            </a:pPr>
            <a:r>
              <a:t>- Todo se aprende,  Así:.</a:t>
            </a:r>
          </a:p>
        </p:txBody>
      </p:sp>
      <p:sp>
        <p:nvSpPr>
          <p:cNvPr id="31" name="Shape 31"/>
          <p:cNvSpPr/>
          <p:nvPr/>
        </p:nvSpPr>
        <p:spPr>
          <a:xfrm>
            <a:off x="611187" y="404812"/>
            <a:ext cx="7777163" cy="891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000"/>
              </a:spcBef>
            </a:lvl1pPr>
          </a:lstStyle>
          <a:p>
            <a:pPr lvl="0"/>
            <a:r>
              <a:t>Pues bien, durante la ESO debes ir adquiriendo conocimientos, destrezas y actitudes para alcanzar a su término, en 4º, un nivel suficiente de competencia, y para a ser un alumno o alumna competente:</a:t>
            </a:r>
          </a:p>
        </p:txBody>
      </p:sp>
      <p:pic>
        <p:nvPicPr>
          <p:cNvPr id="32"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33" name="baailando.jpg"/>
          <p:cNvPicPr/>
          <p:nvPr/>
        </p:nvPicPr>
        <p:blipFill>
          <a:blip r:embed="rId3">
            <a:extLst/>
          </a:blip>
          <a:stretch>
            <a:fillRect/>
          </a:stretch>
        </p:blipFill>
        <p:spPr>
          <a:xfrm>
            <a:off x="5293965" y="2483494"/>
            <a:ext cx="3142279" cy="267428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2"/>
                                        </p:tgtEl>
                                        <p:attrNameLst>
                                          <p:attrName>style.visibility</p:attrName>
                                        </p:attrNameLst>
                                      </p:cBhvr>
                                      <p:to>
                                        <p:strVal val="visible"/>
                                      </p:to>
                                    </p:set>
                                    <p:anim calcmode="lin" valueType="num">
                                      <p:cBhvr>
                                        <p:cTn id="7" dur="1000" fill="hold"/>
                                        <p:tgtEl>
                                          <p:spTgt spid="32"/>
                                        </p:tgtEl>
                                        <p:attrNameLst>
                                          <p:attrName>ppt_x</p:attrName>
                                        </p:attrNameLst>
                                      </p:cBhvr>
                                      <p:tavLst>
                                        <p:tav tm="0">
                                          <p:val>
                                            <p:strVal val="0-#ppt_w/2"/>
                                          </p:val>
                                        </p:tav>
                                        <p:tav tm="100000">
                                          <p:val>
                                            <p:strVal val="#ppt_x"/>
                                          </p:val>
                                        </p:tav>
                                      </p:tavLst>
                                    </p:anim>
                                    <p:anim calcmode="lin" valueType="num">
                                      <p:cBhvr>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4294967295"/>
          </p:nvPr>
        </p:nvSpPr>
        <p:spPr>
          <a:xfrm>
            <a:off x="457200" y="790575"/>
            <a:ext cx="7866013" cy="53355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804672">
              <a:lnSpc>
                <a:spcPct val="90000"/>
              </a:lnSpc>
              <a:spcBef>
                <a:spcPts val="500"/>
              </a:spcBef>
              <a:buSzTx/>
              <a:buNone/>
              <a:defRPr sz="1800"/>
            </a:pPr>
            <a:r>
              <a:rPr sz="2464"/>
              <a:t>Cuando en clase te planteen alguna tarea, algún aprendizaje, cualquier reto, debes:</a:t>
            </a:r>
          </a:p>
          <a:p>
            <a:pPr marL="0" lvl="0" indent="0" defTabSz="804672">
              <a:lnSpc>
                <a:spcPct val="90000"/>
              </a:lnSpc>
              <a:spcBef>
                <a:spcPts val="600"/>
              </a:spcBef>
              <a:buSzTx/>
              <a:buNone/>
              <a:defRPr sz="1800"/>
            </a:pPr>
            <a:endParaRPr sz="2464"/>
          </a:p>
          <a:p>
            <a:pPr marL="0" lvl="0" indent="0" defTabSz="804672">
              <a:lnSpc>
                <a:spcPct val="90000"/>
              </a:lnSpc>
              <a:spcBef>
                <a:spcPts val="300"/>
              </a:spcBef>
              <a:buFontTx/>
              <a:buChar char="-"/>
              <a:defRPr sz="1800"/>
            </a:pPr>
            <a:r>
              <a:rPr sz="1584" b="1"/>
              <a:t> Organizar y diseñar su solución desde un punto de vista autónomo y universal.</a:t>
            </a:r>
          </a:p>
          <a:p>
            <a:pPr marL="0" lvl="0" indent="0" defTabSz="804672">
              <a:lnSpc>
                <a:spcPct val="90000"/>
              </a:lnSpc>
              <a:spcBef>
                <a:spcPts val="600"/>
              </a:spcBef>
              <a:buSzTx/>
              <a:buNone/>
              <a:defRPr sz="1800"/>
            </a:pPr>
            <a:endParaRPr sz="1584" b="1"/>
          </a:p>
          <a:p>
            <a:pPr marL="0" lvl="0" indent="0" defTabSz="804672">
              <a:lnSpc>
                <a:spcPct val="90000"/>
              </a:lnSpc>
              <a:spcBef>
                <a:spcPts val="300"/>
              </a:spcBef>
              <a:buSzTx/>
              <a:buNone/>
              <a:defRPr sz="1800"/>
            </a:pPr>
            <a:r>
              <a:rPr sz="1584" b="1"/>
              <a:t> - Tiene que implicar diferentes enfoques, que puedas ver la conexión del proyecto con tus conocimientos para que lo sepas relacionar y comprender mejor.</a:t>
            </a:r>
          </a:p>
          <a:p>
            <a:pPr marL="0" lvl="0" indent="0" defTabSz="804672">
              <a:lnSpc>
                <a:spcPct val="90000"/>
              </a:lnSpc>
              <a:spcBef>
                <a:spcPts val="600"/>
              </a:spcBef>
              <a:buSzTx/>
              <a:buNone/>
              <a:defRPr sz="1800"/>
            </a:pPr>
            <a:endParaRPr sz="1584" b="1"/>
          </a:p>
          <a:p>
            <a:pPr marL="0" lvl="0" indent="0" defTabSz="804672">
              <a:lnSpc>
                <a:spcPct val="90000"/>
              </a:lnSpc>
              <a:spcBef>
                <a:spcPts val="300"/>
              </a:spcBef>
              <a:buFontTx/>
              <a:buChar char="-"/>
              <a:defRPr sz="1800"/>
            </a:pPr>
            <a:r>
              <a:rPr sz="1584" b="1"/>
              <a:t> Utilizar tus recursos, tus instrumentos, tus medios mejores para poder resolverlos. </a:t>
            </a:r>
          </a:p>
          <a:p>
            <a:pPr marL="0" lvl="0" indent="0" defTabSz="804672">
              <a:lnSpc>
                <a:spcPct val="90000"/>
              </a:lnSpc>
              <a:spcBef>
                <a:spcPts val="600"/>
              </a:spcBef>
              <a:buFontTx/>
              <a:buChar char="-"/>
              <a:defRPr sz="1800"/>
            </a:pPr>
            <a:endParaRPr sz="1584" b="1"/>
          </a:p>
          <a:p>
            <a:pPr marL="0" lvl="0" indent="0" defTabSz="804672">
              <a:lnSpc>
                <a:spcPct val="90000"/>
              </a:lnSpc>
              <a:spcBef>
                <a:spcPts val="300"/>
              </a:spcBef>
              <a:buFontTx/>
              <a:buChar char="-"/>
              <a:defRPr sz="1800"/>
            </a:pPr>
            <a:r>
              <a:rPr sz="1584" b="1"/>
              <a:t> Debes ser eficaz y eficiente (hacerlo bien, rápido y si es en grupo organizándose la tarea con responsabilidad llegando a consensos siempre que sean necesarios). </a:t>
            </a:r>
          </a:p>
          <a:p>
            <a:pPr marL="0" lvl="0" indent="0" defTabSz="804672">
              <a:lnSpc>
                <a:spcPct val="90000"/>
              </a:lnSpc>
              <a:spcBef>
                <a:spcPts val="600"/>
              </a:spcBef>
              <a:buSzTx/>
              <a:buNone/>
              <a:defRPr sz="1800"/>
            </a:pPr>
            <a:endParaRPr sz="1584" b="1"/>
          </a:p>
          <a:p>
            <a:pPr marL="0" lvl="0" indent="0" defTabSz="804672">
              <a:lnSpc>
                <a:spcPct val="90000"/>
              </a:lnSpc>
              <a:spcBef>
                <a:spcPts val="300"/>
              </a:spcBef>
              <a:buFontTx/>
              <a:buChar char="-"/>
              <a:defRPr sz="1800"/>
            </a:pPr>
            <a:r>
              <a:rPr sz="1584" b="1"/>
              <a:t> Debe ser variado (utilizando diferentes técnicas) y constante (siempre quieres aprender)</a:t>
            </a:r>
          </a:p>
          <a:p>
            <a:pPr marL="0" lvl="0" indent="0" defTabSz="804672">
              <a:lnSpc>
                <a:spcPct val="90000"/>
              </a:lnSpc>
              <a:spcBef>
                <a:spcPts val="600"/>
              </a:spcBef>
              <a:buSzTx/>
              <a:buNone/>
              <a:defRPr sz="1800"/>
            </a:pPr>
            <a:endParaRPr sz="1584" b="1"/>
          </a:p>
          <a:p>
            <a:pPr marL="0" lvl="0" indent="0" defTabSz="804672">
              <a:lnSpc>
                <a:spcPct val="90000"/>
              </a:lnSpc>
              <a:spcBef>
                <a:spcPts val="300"/>
              </a:spcBef>
              <a:buSzTx/>
              <a:buNone/>
              <a:defRPr sz="1800"/>
            </a:pPr>
            <a:r>
              <a:rPr sz="1584" b="1"/>
              <a:t>- Utiliza lo que has aprendido en nuevas y diferentes situaciones.</a:t>
            </a:r>
          </a:p>
        </p:txBody>
      </p:sp>
      <p:pic>
        <p:nvPicPr>
          <p:cNvPr id="36"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37" name="gimnasio.jpg"/>
          <p:cNvPicPr/>
          <p:nvPr/>
        </p:nvPicPr>
        <p:blipFill>
          <a:blip r:embed="rId3">
            <a:alphaModFix amt="32798"/>
            <a:extLst/>
          </a:blip>
          <a:stretch>
            <a:fillRect/>
          </a:stretch>
        </p:blipFill>
        <p:spPr>
          <a:xfrm>
            <a:off x="614661" y="129411"/>
            <a:ext cx="7551092" cy="5959034"/>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6"/>
                                        </p:tgtEl>
                                        <p:attrNameLst>
                                          <p:attrName>style.visibility</p:attrName>
                                        </p:attrNameLst>
                                      </p:cBhvr>
                                      <p:to>
                                        <p:strVal val="visible"/>
                                      </p:to>
                                    </p:set>
                                    <p:anim calcmode="lin" valueType="num">
                                      <p:cBhvr>
                                        <p:cTn id="7" dur="1000" fill="hold"/>
                                        <p:tgtEl>
                                          <p:spTgt spid="36"/>
                                        </p:tgtEl>
                                        <p:attrNameLst>
                                          <p:attrName>ppt_x</p:attrName>
                                        </p:attrNameLst>
                                      </p:cBhvr>
                                      <p:tavLst>
                                        <p:tav tm="0">
                                          <p:val>
                                            <p:strVal val="0-#ppt_w/2"/>
                                          </p:val>
                                        </p:tav>
                                        <p:tav tm="100000">
                                          <p:val>
                                            <p:strVal val="#ppt_x"/>
                                          </p:val>
                                        </p:tav>
                                      </p:tavLst>
                                    </p:anim>
                                    <p:anim calcmode="lin" valueType="num">
                                      <p:cBhvr>
                                        <p:cTn id="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2"/>
          <p:cNvGrpSpPr/>
          <p:nvPr/>
        </p:nvGrpSpPr>
        <p:grpSpPr>
          <a:xfrm>
            <a:off x="161924" y="1192361"/>
            <a:ext cx="8820152" cy="5970439"/>
            <a:chOff x="0" y="-353863"/>
            <a:chExt cx="8820150" cy="5970438"/>
          </a:xfrm>
        </p:grpSpPr>
        <p:sp>
          <p:nvSpPr>
            <p:cNvPr id="39" name="Shape 39"/>
            <p:cNvSpPr/>
            <p:nvPr/>
          </p:nvSpPr>
          <p:spPr>
            <a:xfrm>
              <a:off x="-1" y="0"/>
              <a:ext cx="8820152" cy="5616575"/>
            </a:xfrm>
            <a:prstGeom prst="rect">
              <a:avLst/>
            </a:prstGeom>
            <a:noFill/>
            <a:ln w="9525" cap="flat">
              <a:solidFill>
                <a:srgbClr val="CC99FF"/>
              </a:solidFill>
              <a:prstDash val="solid"/>
              <a:round/>
            </a:ln>
            <a:effectLst/>
          </p:spPr>
          <p:txBody>
            <a:bodyPr wrap="square" lIns="0" tIns="0" rIns="0" bIns="0" numCol="1" anchor="ctr">
              <a:noAutofit/>
            </a:bodyPr>
            <a:lstStyle/>
            <a:p>
              <a:pPr lvl="0">
                <a:lnSpc>
                  <a:spcPct val="50000"/>
                </a:lnSpc>
                <a:spcBef>
                  <a:spcPts val="1000"/>
                </a:spcBef>
                <a:defRPr sz="2000"/>
              </a:pPr>
              <a:endParaRPr/>
            </a:p>
          </p:txBody>
        </p:sp>
        <p:sp>
          <p:nvSpPr>
            <p:cNvPr id="40" name="Shape 40"/>
            <p:cNvSpPr/>
            <p:nvPr/>
          </p:nvSpPr>
          <p:spPr>
            <a:xfrm>
              <a:off x="-1" y="416242"/>
              <a:ext cx="8820152" cy="47840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342899" lvl="0" indent="-342899">
                <a:lnSpc>
                  <a:spcPct val="50000"/>
                </a:lnSpc>
                <a:spcBef>
                  <a:spcPts val="1200"/>
                </a:spcBef>
                <a:buSzPct val="100000"/>
                <a:buAutoNum type="arabicPeriod"/>
              </a:pPr>
              <a:r>
                <a:rPr sz="2000"/>
                <a:t>Competencia de Iniciativa y espíritu emprendedor</a:t>
              </a:r>
            </a:p>
            <a:p>
              <a:pPr marL="342900" lvl="0" indent="-342900">
                <a:lnSpc>
                  <a:spcPct val="50000"/>
                </a:lnSpc>
                <a:spcBef>
                  <a:spcPts val="1000"/>
                </a:spcBef>
                <a:buSzPct val="100000"/>
                <a:buAutoNum type="arabicPeriod" startAt="2"/>
              </a:pPr>
              <a:endParaRPr sz="2000"/>
            </a:p>
            <a:p>
              <a:pPr marL="381000" lvl="0" indent="-381000">
                <a:lnSpc>
                  <a:spcPct val="50000"/>
                </a:lnSpc>
                <a:spcBef>
                  <a:spcPts val="1200"/>
                </a:spcBef>
                <a:buSzPct val="100000"/>
                <a:buAutoNum type="arabicPeriod" startAt="2"/>
              </a:pPr>
              <a:r>
                <a:rPr sz="2000"/>
                <a:t>Competencia social y cívica </a:t>
              </a:r>
            </a:p>
            <a:p>
              <a:pPr marL="342900" lvl="0" indent="-342900">
                <a:lnSpc>
                  <a:spcPct val="50000"/>
                </a:lnSpc>
                <a:spcBef>
                  <a:spcPts val="1000"/>
                </a:spcBef>
                <a:buSzPct val="100000"/>
                <a:buAutoNum type="arabicPeriod" startAt="2"/>
              </a:pPr>
              <a:endParaRPr sz="2000"/>
            </a:p>
            <a:p>
              <a:pPr marL="381000" lvl="0" indent="-381000">
                <a:lnSpc>
                  <a:spcPct val="50000"/>
                </a:lnSpc>
                <a:spcBef>
                  <a:spcPts val="1200"/>
                </a:spcBef>
                <a:buSzPct val="100000"/>
                <a:buAutoNum type="arabicPeriod" startAt="3"/>
              </a:pPr>
              <a:r>
                <a:rPr sz="2000"/>
                <a:t>Competencia de conciencia y expresión culturales </a:t>
              </a:r>
            </a:p>
            <a:p>
              <a:pPr marL="342900" lvl="0" indent="-342900">
                <a:lnSpc>
                  <a:spcPct val="50000"/>
                </a:lnSpc>
                <a:spcBef>
                  <a:spcPts val="1000"/>
                </a:spcBef>
                <a:buSzPct val="100000"/>
                <a:buAutoNum type="arabicPeriod" startAt="3"/>
              </a:pPr>
              <a:endParaRPr sz="2000"/>
            </a:p>
            <a:p>
              <a:pPr marL="381000" lvl="0" indent="-381000">
                <a:lnSpc>
                  <a:spcPct val="50000"/>
                </a:lnSpc>
                <a:spcBef>
                  <a:spcPts val="1200"/>
                </a:spcBef>
                <a:buSzPct val="100000"/>
                <a:buAutoNum type="arabicPeriod" startAt="4"/>
              </a:pPr>
              <a:r>
                <a:rPr sz="2000"/>
                <a:t>Competencia de Aprender a aprender</a:t>
              </a:r>
            </a:p>
            <a:p>
              <a:pPr lvl="0">
                <a:lnSpc>
                  <a:spcPct val="50000"/>
                </a:lnSpc>
                <a:spcBef>
                  <a:spcPts val="1200"/>
                </a:spcBef>
              </a:pPr>
              <a:endParaRPr sz="2000"/>
            </a:p>
            <a:p>
              <a:pPr lvl="0">
                <a:lnSpc>
                  <a:spcPct val="50000"/>
                </a:lnSpc>
                <a:spcBef>
                  <a:spcPts val="1200"/>
                </a:spcBef>
              </a:pPr>
              <a:r>
                <a:rPr sz="2000"/>
                <a:t>5.</a:t>
              </a:r>
              <a:r>
                <a:t> </a:t>
              </a:r>
              <a:r>
                <a:rPr sz="2000"/>
                <a:t>Competencia de Comunicación Lingüística</a:t>
              </a:r>
            </a:p>
            <a:p>
              <a:pPr lvl="0">
                <a:lnSpc>
                  <a:spcPct val="50000"/>
                </a:lnSpc>
                <a:spcBef>
                  <a:spcPts val="1200"/>
                </a:spcBef>
              </a:pPr>
              <a:endParaRPr sz="2000"/>
            </a:p>
            <a:p>
              <a:pPr lvl="0">
                <a:lnSpc>
                  <a:spcPct val="50000"/>
                </a:lnSpc>
                <a:spcBef>
                  <a:spcPts val="1200"/>
                </a:spcBef>
              </a:pPr>
              <a:r>
                <a:rPr sz="2000"/>
                <a:t>6. Competencia Digital</a:t>
              </a:r>
            </a:p>
            <a:p>
              <a:pPr lvl="0">
                <a:lnSpc>
                  <a:spcPct val="50000"/>
                </a:lnSpc>
                <a:spcBef>
                  <a:spcPts val="1200"/>
                </a:spcBef>
              </a:pPr>
              <a:endParaRPr sz="2000"/>
            </a:p>
            <a:p>
              <a:pPr lvl="0">
                <a:lnSpc>
                  <a:spcPct val="50000"/>
                </a:lnSpc>
                <a:spcBef>
                  <a:spcPts val="1200"/>
                </a:spcBef>
              </a:pPr>
              <a:r>
                <a:rPr sz="2000"/>
                <a:t>7. Competencia matemática y Competencias básicas en ciencia y Tecnología</a:t>
              </a:r>
            </a:p>
            <a:p>
              <a:pPr lvl="0">
                <a:lnSpc>
                  <a:spcPct val="50000"/>
                </a:lnSpc>
                <a:spcBef>
                  <a:spcPts val="1000"/>
                </a:spcBef>
              </a:pPr>
              <a:endParaRPr sz="2000"/>
            </a:p>
            <a:p>
              <a:pPr marL="342900" lvl="0" indent="-342900">
                <a:lnSpc>
                  <a:spcPct val="50000"/>
                </a:lnSpc>
                <a:spcBef>
                  <a:spcPts val="1000"/>
                </a:spcBef>
                <a:buSzPct val="100000"/>
                <a:buAutoNum type="arabicPeriod" startAt="5"/>
              </a:pPr>
              <a:endParaRPr sz="2000"/>
            </a:p>
          </p:txBody>
        </p:sp>
        <p:pic>
          <p:nvPicPr>
            <p:cNvPr id="41" name="nieve.jpg"/>
            <p:cNvPicPr/>
            <p:nvPr/>
          </p:nvPicPr>
          <p:blipFill>
            <a:blip r:embed="rId2">
              <a:alphaModFix amt="26013"/>
              <a:extLst/>
            </a:blip>
            <a:srcRect/>
            <a:stretch>
              <a:fillRect/>
            </a:stretch>
          </p:blipFill>
          <p:spPr>
            <a:xfrm>
              <a:off x="4957188" y="-353864"/>
              <a:ext cx="3567670" cy="4782388"/>
            </a:xfrm>
            <a:prstGeom prst="rect">
              <a:avLst/>
            </a:prstGeom>
            <a:ln w="12700" cap="flat">
              <a:noFill/>
              <a:miter lim="400000"/>
            </a:ln>
            <a:effectLst/>
          </p:spPr>
        </p:pic>
      </p:grpSp>
      <p:sp>
        <p:nvSpPr>
          <p:cNvPr id="43" name="Shape 43"/>
          <p:cNvSpPr/>
          <p:nvPr/>
        </p:nvSpPr>
        <p:spPr>
          <a:xfrm>
            <a:off x="1619250" y="404812"/>
            <a:ext cx="5832475" cy="447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400"/>
              </a:spcBef>
              <a:defRPr sz="2400"/>
            </a:lvl1pPr>
          </a:lstStyle>
          <a:p>
            <a:pPr lvl="0">
              <a:defRPr sz="1800"/>
            </a:pPr>
            <a:r>
              <a:rPr sz="2400"/>
              <a:t>COMPETENCIAS CLAVE</a:t>
            </a:r>
          </a:p>
        </p:txBody>
      </p:sp>
      <p:pic>
        <p:nvPicPr>
          <p:cNvPr id="44" name="logodefinitivo.png" descr="logodefinitivo"/>
          <p:cNvPicPr/>
          <p:nvPr/>
        </p:nvPicPr>
        <p:blipFill>
          <a:blip r:embed="rId3">
            <a:extLst/>
          </a:blip>
          <a:stretch>
            <a:fillRect/>
          </a:stretch>
        </p:blipFill>
        <p:spPr>
          <a:xfrm>
            <a:off x="8101012" y="6156325"/>
            <a:ext cx="863601" cy="55245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4"/>
                                        </p:tgtEl>
                                        <p:attrNameLst>
                                          <p:attrName>style.visibility</p:attrName>
                                        </p:attrNameLst>
                                      </p:cBhvr>
                                      <p:to>
                                        <p:strVal val="visible"/>
                                      </p:to>
                                    </p:set>
                                    <p:anim calcmode="lin" valueType="num">
                                      <p:cBhvr>
                                        <p:cTn id="7" dur="1000" fill="hold"/>
                                        <p:tgtEl>
                                          <p:spTgt spid="44"/>
                                        </p:tgtEl>
                                        <p:attrNameLst>
                                          <p:attrName>ppt_x</p:attrName>
                                        </p:attrNameLst>
                                      </p:cBhvr>
                                      <p:tavLst>
                                        <p:tav tm="0">
                                          <p:val>
                                            <p:strVal val="0-#ppt_w/2"/>
                                          </p:val>
                                        </p:tav>
                                        <p:tav tm="100000">
                                          <p:val>
                                            <p:strVal val="#ppt_x"/>
                                          </p:val>
                                        </p:tav>
                                      </p:tavLst>
                                    </p:anim>
                                    <p:anim calcmode="lin" valueType="num">
                                      <p:cBhvr>
                                        <p:cTn id="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468312" y="260350"/>
            <a:ext cx="8229601" cy="8683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685800">
              <a:defRPr sz="1800"/>
            </a:pPr>
            <a:r>
              <a:rPr sz="3300"/>
              <a:t>1. </a:t>
            </a:r>
            <a:r>
              <a:rPr sz="2700">
                <a:latin typeface="Arial"/>
                <a:ea typeface="Arial"/>
                <a:cs typeface="Arial"/>
                <a:sym typeface="Arial"/>
              </a:rPr>
              <a:t>Competencia de Iniciativa y espíritu emprendedor</a:t>
            </a:r>
          </a:p>
        </p:txBody>
      </p:sp>
      <p:sp>
        <p:nvSpPr>
          <p:cNvPr id="47" name="Shape 47"/>
          <p:cNvSpPr/>
          <p:nvPr/>
        </p:nvSpPr>
        <p:spPr>
          <a:xfrm>
            <a:off x="1409700" y="2637154"/>
            <a:ext cx="6018511" cy="174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700">
                <a:solidFill>
                  <a:srgbClr val="444444"/>
                </a:solidFill>
                <a:latin typeface="+mj-lt"/>
                <a:ea typeface="+mj-ea"/>
                <a:cs typeface="+mj-cs"/>
                <a:sym typeface="Helvetica"/>
              </a:rPr>
              <a:t>No es fácil tomar decisiones, sobre todo cuando no sabemos bien qué va a pasar. </a:t>
            </a:r>
          </a:p>
          <a:p>
            <a:pPr lvl="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sz="1700">
              <a:solidFill>
                <a:srgbClr val="444444"/>
              </a:solidFill>
              <a:latin typeface="+mj-lt"/>
              <a:ea typeface="+mj-ea"/>
              <a:cs typeface="+mj-cs"/>
              <a:sym typeface="Helvetica"/>
            </a:endParaRPr>
          </a:p>
          <a:p>
            <a:pPr lvl="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1700">
                <a:solidFill>
                  <a:srgbClr val="444444"/>
                </a:solidFill>
                <a:latin typeface="+mj-lt"/>
                <a:ea typeface="+mj-ea"/>
                <a:cs typeface="+mj-cs"/>
                <a:sym typeface="Helvetica"/>
              </a:rPr>
              <a:t>Y la toma de decisiones está siempre presente. Adquiere habilidades para gestionar las tareas,las oportunidades y los retos que te surjan siempre con responsabilidad y ética.</a:t>
            </a:r>
          </a:p>
        </p:txBody>
      </p:sp>
      <p:pic>
        <p:nvPicPr>
          <p:cNvPr id="48"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49" name="mirando montaña.jpg"/>
          <p:cNvPicPr/>
          <p:nvPr/>
        </p:nvPicPr>
        <p:blipFill>
          <a:blip r:embed="rId3">
            <a:alphaModFix amt="16253"/>
            <a:extLst/>
          </a:blip>
          <a:stretch>
            <a:fillRect/>
          </a:stretch>
        </p:blipFill>
        <p:spPr>
          <a:xfrm>
            <a:off x="1339800" y="1128315"/>
            <a:ext cx="6158211" cy="475997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0-#ppt_w/2"/>
                                          </p:val>
                                        </p:tav>
                                        <p:tav tm="100000">
                                          <p:val>
                                            <p:strVal val="#ppt_x"/>
                                          </p:val>
                                        </p:tav>
                                      </p:tavLst>
                                    </p:anim>
                                    <p:anim calcmode="lin" valueType="num">
                                      <p:cBhvr>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0BBDC"/>
        </a:solidFill>
        <a:effectLst/>
      </p:bgPr>
    </p:bg>
    <p:spTree>
      <p:nvGrpSpPr>
        <p:cNvPr id="1" name=""/>
        <p:cNvGrpSpPr/>
        <p:nvPr/>
      </p:nvGrpSpPr>
      <p:grpSpPr>
        <a:xfrm>
          <a:off x="0" y="0"/>
          <a:ext cx="0" cy="0"/>
          <a:chOff x="0" y="0"/>
          <a:chExt cx="0" cy="0"/>
        </a:xfrm>
      </p:grpSpPr>
      <p:sp>
        <p:nvSpPr>
          <p:cNvPr id="51" name="Shape 5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marL="342900" indent="-342900" algn="l">
              <a:lnSpc>
                <a:spcPct val="50000"/>
              </a:lnSpc>
              <a:spcBef>
                <a:spcPts val="1200"/>
              </a:spcBef>
              <a:buSzPct val="100000"/>
              <a:buAutoNum type="arabicPeriod" startAt="2"/>
              <a:defRPr sz="3600"/>
            </a:lvl1pPr>
          </a:lstStyle>
          <a:p>
            <a:pPr lvl="0">
              <a:defRPr sz="1800"/>
            </a:pPr>
            <a:r>
              <a:rPr sz="3600"/>
              <a:t>Competencia social y cívica</a:t>
            </a:r>
          </a:p>
        </p:txBody>
      </p:sp>
      <p:sp>
        <p:nvSpPr>
          <p:cNvPr id="52" name="Shape 52"/>
          <p:cNvSpPr>
            <a:spLocks noGrp="1"/>
          </p:cNvSpPr>
          <p:nvPr>
            <p:ph type="body" idx="4294967295"/>
          </p:nvPr>
        </p:nvSpPr>
        <p:spPr>
          <a:xfrm>
            <a:off x="1120874" y="2260600"/>
            <a:ext cx="6422926" cy="26628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444444"/>
                </a:solidFill>
                <a:latin typeface="+mj-lt"/>
                <a:ea typeface="+mj-ea"/>
                <a:cs typeface="+mj-cs"/>
                <a:sym typeface="Helvetica"/>
              </a:defRPr>
            </a:lvl1pPr>
          </a:lstStyle>
          <a:p>
            <a:pPr lvl="0">
              <a:defRPr sz="1800">
                <a:solidFill>
                  <a:srgbClr val="000000"/>
                </a:solidFill>
              </a:defRPr>
            </a:pPr>
            <a:r>
              <a:rPr sz="1700">
                <a:solidFill>
                  <a:srgbClr val="444444"/>
                </a:solidFill>
              </a:rPr>
              <a:t>Ser competente social y cívico implica atención a los demás, ayudas, colaboraciones, y ajustes relacionados con las emociones. Estamos en el momento más adecuado para tu formación y tu adecuada incorporación a la vida adulta. Los comportamientos éticos, la igualdad, la cordialidad, la veracidad, la gratitud, el consenso, la cooperación, deben forjarse en estas edades y dentro del marco democrático.</a:t>
            </a:r>
          </a:p>
        </p:txBody>
      </p:sp>
      <p:pic>
        <p:nvPicPr>
          <p:cNvPr id="53" name="logodefinitivo.png" descr="logodefinitivo"/>
          <p:cNvPicPr/>
          <p:nvPr/>
        </p:nvPicPr>
        <p:blipFill>
          <a:blip r:embed="rId2">
            <a:extLst/>
          </a:blip>
          <a:stretch>
            <a:fillRect/>
          </a:stretch>
        </p:blipFill>
        <p:spPr>
          <a:xfrm>
            <a:off x="8101012" y="6156325"/>
            <a:ext cx="863601" cy="552450"/>
          </a:xfrm>
          <a:prstGeom prst="rect">
            <a:avLst/>
          </a:prstGeom>
          <a:ln w="12700">
            <a:miter lim="400000"/>
          </a:ln>
        </p:spPr>
      </p:pic>
      <p:pic>
        <p:nvPicPr>
          <p:cNvPr id="54" name="montaña ayuda.jpg"/>
          <p:cNvPicPr/>
          <p:nvPr/>
        </p:nvPicPr>
        <p:blipFill>
          <a:blip r:embed="rId3">
            <a:alphaModFix amt="16818"/>
            <a:extLst/>
          </a:blip>
          <a:stretch>
            <a:fillRect/>
          </a:stretch>
        </p:blipFill>
        <p:spPr>
          <a:xfrm>
            <a:off x="833487" y="72991"/>
            <a:ext cx="6642101" cy="6712018"/>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1000" fill="hold"/>
                                        <p:tgtEl>
                                          <p:spTgt spid="53"/>
                                        </p:tgtEl>
                                        <p:attrNameLst>
                                          <p:attrName>ppt_x</p:attrName>
                                        </p:attrNameLst>
                                      </p:cBhvr>
                                      <p:tavLst>
                                        <p:tav tm="0">
                                          <p:val>
                                            <p:strVal val="0-#ppt_w/2"/>
                                          </p:val>
                                        </p:tav>
                                        <p:tav tm="100000">
                                          <p:val>
                                            <p:strVal val="#ppt_x"/>
                                          </p:val>
                                        </p:tav>
                                      </p:tavLst>
                                    </p:anim>
                                    <p:anim calcmode="lin" valueType="num">
                                      <p:cBhvr>
                                        <p:cTn id="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Presentación en pantalla (4:3)</PresentationFormat>
  <Paragraphs>106</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Competencia de Iniciativa y espíritu emprendedor</vt:lpstr>
      <vt:lpstr>Competencia social y cívica</vt:lpstr>
      <vt:lpstr>Competencia de conciencia y expresión culturales</vt:lpstr>
      <vt:lpstr>Competencia de Aprender a aprender</vt:lpstr>
      <vt:lpstr>5. Competencia de Comunicación Lingüística</vt:lpstr>
      <vt:lpstr>6. Competencia Digital</vt:lpstr>
      <vt:lpstr>7. Competencia matemática y      Competencias básicas en ciencia y Tecnología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zapepo</cp:lastModifiedBy>
  <cp:revision>1</cp:revision>
  <dcterms:modified xsi:type="dcterms:W3CDTF">2021-02-19T21:04:50Z</dcterms:modified>
</cp:coreProperties>
</file>