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lvl1pPr>
      <a:defRPr>
        <a:solidFill>
          <a:srgbClr val="5A5C6C"/>
        </a:solidFill>
        <a:latin typeface="Tahoma"/>
        <a:ea typeface="Tahoma"/>
        <a:cs typeface="Tahoma"/>
        <a:sym typeface="Tahoma"/>
      </a:defRPr>
    </a:lvl1pPr>
    <a:lvl2pPr indent="457200">
      <a:defRPr>
        <a:solidFill>
          <a:srgbClr val="5A5C6C"/>
        </a:solidFill>
        <a:latin typeface="Tahoma"/>
        <a:ea typeface="Tahoma"/>
        <a:cs typeface="Tahoma"/>
        <a:sym typeface="Tahoma"/>
      </a:defRPr>
    </a:lvl2pPr>
    <a:lvl3pPr indent="914400">
      <a:defRPr>
        <a:solidFill>
          <a:srgbClr val="5A5C6C"/>
        </a:solidFill>
        <a:latin typeface="Tahoma"/>
        <a:ea typeface="Tahoma"/>
        <a:cs typeface="Tahoma"/>
        <a:sym typeface="Tahoma"/>
      </a:defRPr>
    </a:lvl3pPr>
    <a:lvl4pPr indent="1371600">
      <a:defRPr>
        <a:solidFill>
          <a:srgbClr val="5A5C6C"/>
        </a:solidFill>
        <a:latin typeface="Tahoma"/>
        <a:ea typeface="Tahoma"/>
        <a:cs typeface="Tahoma"/>
        <a:sym typeface="Tahoma"/>
      </a:defRPr>
    </a:lvl4pPr>
    <a:lvl5pPr indent="1828800">
      <a:defRPr>
        <a:solidFill>
          <a:srgbClr val="5A5C6C"/>
        </a:solidFill>
        <a:latin typeface="Tahoma"/>
        <a:ea typeface="Tahoma"/>
        <a:cs typeface="Tahoma"/>
        <a:sym typeface="Tahoma"/>
      </a:defRPr>
    </a:lvl5pPr>
    <a:lvl6pPr>
      <a:defRPr>
        <a:solidFill>
          <a:srgbClr val="5A5C6C"/>
        </a:solidFill>
        <a:latin typeface="Tahoma"/>
        <a:ea typeface="Tahoma"/>
        <a:cs typeface="Tahoma"/>
        <a:sym typeface="Tahoma"/>
      </a:defRPr>
    </a:lvl6pPr>
    <a:lvl7pPr>
      <a:defRPr>
        <a:solidFill>
          <a:srgbClr val="5A5C6C"/>
        </a:solidFill>
        <a:latin typeface="Tahoma"/>
        <a:ea typeface="Tahoma"/>
        <a:cs typeface="Tahoma"/>
        <a:sym typeface="Tahoma"/>
      </a:defRPr>
    </a:lvl7pPr>
    <a:lvl8pPr>
      <a:defRPr>
        <a:solidFill>
          <a:srgbClr val="5A5C6C"/>
        </a:solidFill>
        <a:latin typeface="Tahoma"/>
        <a:ea typeface="Tahoma"/>
        <a:cs typeface="Tahoma"/>
        <a:sym typeface="Tahoma"/>
      </a:defRPr>
    </a:lvl8pPr>
    <a:lvl9pPr>
      <a:defRPr>
        <a:solidFill>
          <a:srgbClr val="5A5C6C"/>
        </a:solidFill>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b="def" i="def"/>
      <a:tcStyle>
        <a:tcBdr/>
        <a:fill>
          <a:solidFill>
            <a:srgbClr val="EFEA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66FF"/>
          </a:solidFill>
        </a:fill>
      </a:tcStyle>
    </a:firstRow>
  </a:tblStyle>
  <a:tblStyle styleId="{C7B018BB-80A7-4F77-B60F-C8B233D01FF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5E6"/>
          </a:solidFill>
        </a:fill>
      </a:tcStyle>
    </a:wholeTbl>
    <a:band2H>
      <a:tcTxStyle b="def" i="def"/>
      <a:tcStyle>
        <a:tcBdr/>
        <a:fill>
          <a:solidFill>
            <a:srgbClr val="F2F2F3"/>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5B5B9"/>
          </a:solidFill>
        </a:fill>
      </a:tcStyle>
    </a:firstRow>
  </a:tblStyle>
  <a:tblStyle styleId="{EEE7283C-3CF3-47DC-8721-378D4A62B228}"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8D5DF"/>
          </a:solidFill>
        </a:fill>
      </a:tcStyle>
    </a:wholeTbl>
    <a:band2H>
      <a:tcTxStyle b="def" i="def"/>
      <a:tcStyle>
        <a:tcBdr/>
        <a:fill>
          <a:solidFill>
            <a:srgbClr val="EDEBF0"/>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577A2"/>
          </a:solidFill>
        </a:fill>
      </a:tcStyle>
    </a:firstRow>
  </a:tblStyle>
  <a:tblStyle styleId="{CF821DB8-F4EB-4A41-A1BA-3FCAFE7338EE}" styleName="">
    <a:tblBg/>
    <a:wholeTbl>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66FF"/>
          </a:solidFill>
        </a:fill>
      </a:tcStyle>
    </a:firstCol>
    <a:lastRow>
      <a:tcTxStyle b="on" i="on">
        <a:font>
          <a:latin typeface="Tahoma Negreta"/>
          <a:ea typeface="Tahoma Negreta"/>
          <a:cs typeface="Tahoma Negreta"/>
        </a:font>
        <a:srgbClr val="5A5C6C"/>
      </a:tcTxStyle>
      <a:tcStyle>
        <a:tcBdr>
          <a:left>
            <a:ln w="12700" cap="flat">
              <a:noFill/>
              <a:miter lim="400000"/>
            </a:ln>
          </a:left>
          <a:right>
            <a:ln w="12700" cap="flat">
              <a:noFill/>
              <a:miter lim="400000"/>
            </a:ln>
          </a:right>
          <a:top>
            <a:ln w="508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ahoma Negreta"/>
          <a:ea typeface="Tahoma Negreta"/>
          <a:cs typeface="Tahoma Negreta"/>
        </a:font>
        <a:srgbClr val="FFFFFF"/>
      </a:tcTxStyle>
      <a:tcStyle>
        <a:tcBdr>
          <a:left>
            <a:ln w="12700" cap="flat">
              <a:noFill/>
              <a:miter lim="400000"/>
            </a:ln>
          </a:left>
          <a:right>
            <a:ln w="12700" cap="flat">
              <a:noFill/>
              <a:miter lim="400000"/>
            </a:ln>
          </a:right>
          <a:top>
            <a:ln w="25400" cap="flat">
              <a:solidFill>
                <a:srgbClr val="5A5C6C"/>
              </a:solidFill>
              <a:prstDash val="solid"/>
              <a:bevel/>
            </a:ln>
          </a:top>
          <a:bottom>
            <a:ln w="25400" cap="flat">
              <a:solidFill>
                <a:srgbClr val="5A5C6C"/>
              </a:solidFill>
              <a:prstDash val="solid"/>
              <a:bevel/>
            </a:ln>
          </a:bottom>
          <a:insideH>
            <a:ln w="12700" cap="flat">
              <a:noFill/>
              <a:miter lim="400000"/>
            </a:ln>
          </a:insideH>
          <a:insideV>
            <a:ln w="12700" cap="flat">
              <a:noFill/>
              <a:miter lim="400000"/>
            </a:ln>
          </a:insideV>
        </a:tcBdr>
        <a:fill>
          <a:solidFill>
            <a:srgbClr val="9966FF"/>
          </a:solidFill>
        </a:fill>
      </a:tcStyle>
    </a:firstRow>
  </a:tblStyle>
  <a:tblStyle styleId="{33BA23B1-9221-436E-865A-0063620EA4FD}" styleName="">
    <a:tblBg/>
    <a:wholeTbl>
      <a:tcTxStyle b="on" i="on">
        <a:font>
          <a:latin typeface="Tahoma Negreta"/>
          <a:ea typeface="Tahoma Negreta"/>
          <a:cs typeface="Tahoma Negreta"/>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1D3"/>
          </a:solidFill>
        </a:fill>
      </a:tcStyle>
    </a:wholeTbl>
    <a:band2H>
      <a:tcTxStyle b="def" i="def"/>
      <a:tcStyle>
        <a:tcBdr/>
        <a:fill>
          <a:solidFill>
            <a:srgbClr val="E9E9EA"/>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A5C6C"/>
          </a:solidFill>
        </a:fill>
      </a:tcStyle>
    </a:firstRow>
  </a:tblStyle>
  <a:tblStyle styleId="{2708684C-4D16-4618-839F-0558EEFCDFE6}" styleName="">
    <a:tblBg/>
    <a:wholeTb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Tahoma Negreta"/>
          <a:ea typeface="Tahoma Negreta"/>
          <a:cs typeface="Tahoma Negret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ph type="sldImg"/>
          </p:nvPr>
        </p:nvSpPr>
        <p:spPr>
          <a:xfrm>
            <a:off x="1143000" y="685800"/>
            <a:ext cx="4572000" cy="3429000"/>
          </a:xfrm>
          <a:prstGeom prst="rect">
            <a:avLst/>
          </a:prstGeom>
        </p:spPr>
        <p:txBody>
          <a:bodyPr/>
          <a:lstStyle/>
          <a:p>
            <a:pPr lvl="0"/>
          </a:p>
        </p:txBody>
      </p:sp>
      <p:sp>
        <p:nvSpPr>
          <p:cNvPr id="159" name="Shape 15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5" name="Shape 1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57" name="Shape 157"/>
          <p:cNvSpPr/>
          <p:nvPr>
            <p:ph type="sldNum" sz="quarter" idx="2"/>
          </p:nvPr>
        </p:nvSpPr>
        <p:spPr>
          <a:xfrm>
            <a:off x="6553200" y="6248400"/>
            <a:ext cx="2286000" cy="243840"/>
          </a:xfrm>
          <a:prstGeom prst="rect">
            <a:avLst/>
          </a:prstGeom>
        </p:spPr>
        <p:txBody>
          <a:bodyPr/>
          <a:lstStyle>
            <a:lvl1pPr>
              <a:defRPr>
                <a:effectLst>
                  <a:outerShdw sx="100000" sy="100000" kx="0" ky="0" algn="b" rotWithShape="0" blurRad="12700" dist="25400" dir="2700000">
                    <a:srgbClr val="000000"/>
                  </a:outerShdw>
                </a:effectLst>
              </a:defRPr>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p:bgPr>
    </p:bg>
    <p:spTree>
      <p:nvGrpSpPr>
        <p:cNvPr id="1" name=""/>
        <p:cNvGrpSpPr/>
        <p:nvPr/>
      </p:nvGrpSpPr>
      <p:grpSpPr>
        <a:xfrm>
          <a:off x="0" y="0"/>
          <a:ext cx="0" cy="0"/>
          <a:chOff x="0" y="0"/>
          <a:chExt cx="0" cy="0"/>
        </a:xfrm>
      </p:grpSpPr>
      <p:grpSp>
        <p:nvGrpSpPr>
          <p:cNvPr id="152" name="Group 152"/>
          <p:cNvGrpSpPr/>
          <p:nvPr/>
        </p:nvGrpSpPr>
        <p:grpSpPr>
          <a:xfrm>
            <a:off x="3707" y="1422400"/>
            <a:ext cx="9143468" cy="5435600"/>
            <a:chOff x="0" y="0"/>
            <a:chExt cx="9143467" cy="5435600"/>
          </a:xfrm>
        </p:grpSpPr>
        <p:grpSp>
          <p:nvGrpSpPr>
            <p:cNvPr id="15" name="Group 15"/>
            <p:cNvGrpSpPr/>
            <p:nvPr/>
          </p:nvGrpSpPr>
          <p:grpSpPr>
            <a:xfrm>
              <a:off x="28042" y="0"/>
              <a:ext cx="9115426" cy="5435600"/>
              <a:chOff x="0" y="0"/>
              <a:chExt cx="9115425" cy="5435600"/>
            </a:xfrm>
          </p:grpSpPr>
          <p:sp>
            <p:nvSpPr>
              <p:cNvPr id="2" name="Shape 2"/>
              <p:cNvSpPr/>
              <p:nvPr/>
            </p:nvSpPr>
            <p:spPr>
              <a:xfrm>
                <a:off x="2189162" y="349250"/>
                <a:ext cx="4468813" cy="3349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3" name="Shape 3"/>
              <p:cNvSpPr/>
              <p:nvPr/>
            </p:nvSpPr>
            <p:spPr>
              <a:xfrm>
                <a:off x="1035050" y="349250"/>
                <a:ext cx="6296025" cy="37560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4" name="Shape 4"/>
              <p:cNvSpPr/>
              <p:nvPr/>
            </p:nvSpPr>
            <p:spPr>
              <a:xfrm>
                <a:off x="0" y="274637"/>
                <a:ext cx="9099550" cy="49323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5" name="Shape 5"/>
              <p:cNvSpPr/>
              <p:nvPr/>
            </p:nvSpPr>
            <p:spPr>
              <a:xfrm>
                <a:off x="352425" y="395287"/>
                <a:ext cx="8750300" cy="438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6" name="Shape 6"/>
              <p:cNvSpPr/>
              <p:nvPr/>
            </p:nvSpPr>
            <p:spPr>
              <a:xfrm>
                <a:off x="7651750" y="139700"/>
                <a:ext cx="1254125" cy="1887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7" name="Shape 7"/>
              <p:cNvSpPr/>
              <p:nvPr/>
            </p:nvSpPr>
            <p:spPr>
              <a:xfrm>
                <a:off x="8180387" y="0"/>
                <a:ext cx="919163" cy="1773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 name="Shape 8"/>
              <p:cNvSpPr/>
              <p:nvPr/>
            </p:nvSpPr>
            <p:spPr>
              <a:xfrm>
                <a:off x="5192712" y="114300"/>
                <a:ext cx="3922713" cy="3803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9" name="Shape 9"/>
              <p:cNvSpPr/>
              <p:nvPr/>
            </p:nvSpPr>
            <p:spPr>
              <a:xfrm>
                <a:off x="3724275" y="271462"/>
                <a:ext cx="2220913" cy="21415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0" name="Shape 10"/>
              <p:cNvSpPr/>
              <p:nvPr/>
            </p:nvSpPr>
            <p:spPr>
              <a:xfrm>
                <a:off x="6754812" y="1801812"/>
                <a:ext cx="1993901" cy="1285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1" name="Shape 11"/>
              <p:cNvSpPr/>
              <p:nvPr/>
            </p:nvSpPr>
            <p:spPr>
              <a:xfrm>
                <a:off x="4594225" y="4095750"/>
                <a:ext cx="4521200" cy="1250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2" name="Shape 12"/>
              <p:cNvSpPr/>
              <p:nvPr/>
            </p:nvSpPr>
            <p:spPr>
              <a:xfrm>
                <a:off x="8609012" y="41275"/>
                <a:ext cx="506413" cy="1355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 name="Shape 13"/>
              <p:cNvSpPr/>
              <p:nvPr/>
            </p:nvSpPr>
            <p:spPr>
              <a:xfrm>
                <a:off x="7832725" y="4241800"/>
                <a:ext cx="1025525" cy="622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 name="Shape 14"/>
              <p:cNvSpPr/>
              <p:nvPr/>
            </p:nvSpPr>
            <p:spPr>
              <a:xfrm>
                <a:off x="47625" y="2387600"/>
                <a:ext cx="4343400" cy="304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grpSp>
        <p:grpSp>
          <p:nvGrpSpPr>
            <p:cNvPr id="151" name="Group 151"/>
            <p:cNvGrpSpPr/>
            <p:nvPr/>
          </p:nvGrpSpPr>
          <p:grpSpPr>
            <a:xfrm>
              <a:off x="-1" y="2217622"/>
              <a:ext cx="2193879" cy="2694461"/>
              <a:chOff x="0" y="0"/>
              <a:chExt cx="2193877" cy="2694460"/>
            </a:xfrm>
          </p:grpSpPr>
          <p:sp>
            <p:nvSpPr>
              <p:cNvPr id="16" name="Shape 16"/>
              <p:cNvSpPr/>
              <p:nvPr/>
            </p:nvSpPr>
            <p:spPr>
              <a:xfrm rot="6798887">
                <a:off x="97098" y="25218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7" name="Shape 17"/>
              <p:cNvSpPr/>
              <p:nvPr/>
            </p:nvSpPr>
            <p:spPr>
              <a:xfrm rot="6798887">
                <a:off x="49473" y="251868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8" name="Shape 18"/>
              <p:cNvSpPr/>
              <p:nvPr/>
            </p:nvSpPr>
            <p:spPr>
              <a:xfrm rot="6798887">
                <a:off x="8198" y="2509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9" name="Shape 19"/>
              <p:cNvSpPr/>
              <p:nvPr/>
            </p:nvSpPr>
            <p:spPr>
              <a:xfrm rot="5999912">
                <a:off x="328873" y="25250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0" name="Shape 20"/>
              <p:cNvSpPr/>
              <p:nvPr/>
            </p:nvSpPr>
            <p:spPr>
              <a:xfrm rot="5999912">
                <a:off x="287598"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1" name="Shape 21"/>
              <p:cNvSpPr/>
              <p:nvPr/>
            </p:nvSpPr>
            <p:spPr>
              <a:xfrm rot="6250138">
                <a:off x="239973" y="25313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2" name="Shape 22"/>
              <p:cNvSpPr/>
              <p:nvPr/>
            </p:nvSpPr>
            <p:spPr>
              <a:xfrm rot="6238076">
                <a:off x="192348" y="25282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3" name="Shape 23"/>
              <p:cNvSpPr/>
              <p:nvPr/>
            </p:nvSpPr>
            <p:spPr>
              <a:xfrm rot="5380717">
                <a:off x="573348" y="24996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4" name="Shape 24"/>
              <p:cNvSpPr/>
              <p:nvPr/>
            </p:nvSpPr>
            <p:spPr>
              <a:xfrm rot="5380717">
                <a:off x="525723" y="25059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5" name="Shape 25"/>
              <p:cNvSpPr/>
              <p:nvPr/>
            </p:nvSpPr>
            <p:spPr>
              <a:xfrm rot="5583201">
                <a:off x="478098" y="25123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6" name="Shape 26"/>
              <p:cNvSpPr/>
              <p:nvPr/>
            </p:nvSpPr>
            <p:spPr>
              <a:xfrm rot="5737625">
                <a:off x="427298" y="25218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7" name="Shape 27"/>
              <p:cNvSpPr/>
              <p:nvPr/>
            </p:nvSpPr>
            <p:spPr>
              <a:xfrm rot="4715477">
                <a:off x="817823" y="24361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8" name="Shape 28"/>
              <p:cNvSpPr/>
              <p:nvPr/>
            </p:nvSpPr>
            <p:spPr>
              <a:xfrm rot="4924949">
                <a:off x="768611" y="24456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29" name="Shape 29"/>
              <p:cNvSpPr/>
              <p:nvPr/>
            </p:nvSpPr>
            <p:spPr>
              <a:xfrm rot="4924949">
                <a:off x="720986" y="246788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0" name="Shape 30"/>
              <p:cNvSpPr/>
              <p:nvPr/>
            </p:nvSpPr>
            <p:spPr>
              <a:xfrm rot="5041351">
                <a:off x="674948" y="247105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1" name="Shape 31"/>
              <p:cNvSpPr/>
              <p:nvPr/>
            </p:nvSpPr>
            <p:spPr>
              <a:xfrm rot="3816888">
                <a:off x="1051186" y="2331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2" name="Shape 32"/>
              <p:cNvSpPr/>
              <p:nvPr/>
            </p:nvSpPr>
            <p:spPr>
              <a:xfrm rot="3816888">
                <a:off x="1003561" y="23599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3" name="Shape 33"/>
              <p:cNvSpPr/>
              <p:nvPr/>
            </p:nvSpPr>
            <p:spPr>
              <a:xfrm rot="4104185">
                <a:off x="959111" y="23758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4" name="Shape 34"/>
              <p:cNvSpPr/>
              <p:nvPr/>
            </p:nvSpPr>
            <p:spPr>
              <a:xfrm rot="4325343">
                <a:off x="909898" y="23980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5" name="Shape 35"/>
              <p:cNvSpPr/>
              <p:nvPr/>
            </p:nvSpPr>
            <p:spPr>
              <a:xfrm rot="3368035">
                <a:off x="1267086" y="22043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6" name="Shape 36"/>
              <p:cNvSpPr/>
              <p:nvPr/>
            </p:nvSpPr>
            <p:spPr>
              <a:xfrm rot="3368035">
                <a:off x="1222636" y="22297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7" name="Shape 37"/>
              <p:cNvSpPr/>
              <p:nvPr/>
            </p:nvSpPr>
            <p:spPr>
              <a:xfrm rot="3368035">
                <a:off x="1181361" y="22583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8" name="Shape 38"/>
              <p:cNvSpPr/>
              <p:nvPr/>
            </p:nvSpPr>
            <p:spPr>
              <a:xfrm rot="3816888">
                <a:off x="1135323" y="2286909"/>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39" name="Shape 39"/>
              <p:cNvSpPr/>
              <p:nvPr/>
            </p:nvSpPr>
            <p:spPr>
              <a:xfrm rot="2302266">
                <a:off x="1461554" y="2054340"/>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0" name="Shape 40"/>
              <p:cNvSpPr/>
              <p:nvPr/>
            </p:nvSpPr>
            <p:spPr>
              <a:xfrm rot="2302266">
                <a:off x="1423454" y="2084502"/>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1" name="Shape 41"/>
              <p:cNvSpPr/>
              <p:nvPr/>
            </p:nvSpPr>
            <p:spPr>
              <a:xfrm rot="2707562">
                <a:off x="1387736" y="2115459"/>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2" name="Shape 42"/>
              <p:cNvSpPr/>
              <p:nvPr/>
            </p:nvSpPr>
            <p:spPr>
              <a:xfrm rot="2707562">
                <a:off x="1346461" y="21440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3" name="Shape 43"/>
              <p:cNvSpPr/>
              <p:nvPr/>
            </p:nvSpPr>
            <p:spPr>
              <a:xfrm rot="1525831">
                <a:off x="1626654" y="18733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4" name="Shape 44"/>
              <p:cNvSpPr/>
              <p:nvPr/>
            </p:nvSpPr>
            <p:spPr>
              <a:xfrm rot="1525831">
                <a:off x="1598079" y="1911465"/>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5" name="Shape 45"/>
              <p:cNvSpPr/>
              <p:nvPr/>
            </p:nvSpPr>
            <p:spPr>
              <a:xfrm rot="1788116">
                <a:off x="1567917" y="1946390"/>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6" name="Shape 46"/>
              <p:cNvSpPr/>
              <p:nvPr/>
            </p:nvSpPr>
            <p:spPr>
              <a:xfrm rot="1788116">
                <a:off x="1534579" y="1986077"/>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7" name="Shape 47"/>
              <p:cNvSpPr/>
              <p:nvPr/>
            </p:nvSpPr>
            <p:spPr>
              <a:xfrm rot="841630">
                <a:off x="1763179" y="1686040"/>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8" name="Shape 48"/>
              <p:cNvSpPr/>
              <p:nvPr/>
            </p:nvSpPr>
            <p:spPr>
              <a:xfrm rot="841630">
                <a:off x="1742542" y="1722552"/>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49" name="Shape 49"/>
              <p:cNvSpPr/>
              <p:nvPr/>
            </p:nvSpPr>
            <p:spPr>
              <a:xfrm rot="1308688">
                <a:off x="1720317" y="1763827"/>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0" name="Shape 50"/>
              <p:cNvSpPr/>
              <p:nvPr/>
            </p:nvSpPr>
            <p:spPr>
              <a:xfrm rot="1308688">
                <a:off x="1685392" y="1797165"/>
                <a:ext cx="1095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1" name="Shape 51"/>
              <p:cNvSpPr/>
              <p:nvPr/>
            </p:nvSpPr>
            <p:spPr>
              <a:xfrm rot="469913">
                <a:off x="1856842" y="1479665"/>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2" name="Shape 52"/>
              <p:cNvSpPr/>
              <p:nvPr/>
            </p:nvSpPr>
            <p:spPr>
              <a:xfrm rot="559869">
                <a:off x="1840967" y="1519352"/>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3" name="Shape 53"/>
              <p:cNvSpPr/>
              <p:nvPr/>
            </p:nvSpPr>
            <p:spPr>
              <a:xfrm rot="734079">
                <a:off x="1828267" y="1560627"/>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4" name="Shape 54"/>
              <p:cNvSpPr/>
              <p:nvPr/>
            </p:nvSpPr>
            <p:spPr>
              <a:xfrm rot="734079">
                <a:off x="1807629" y="1605077"/>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5" name="Shape 55"/>
              <p:cNvSpPr/>
              <p:nvPr/>
            </p:nvSpPr>
            <p:spPr>
              <a:xfrm rot="21306094">
                <a:off x="1918754" y="1274877"/>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6" name="Shape 56"/>
              <p:cNvSpPr/>
              <p:nvPr/>
            </p:nvSpPr>
            <p:spPr>
              <a:xfrm rot="21599993">
                <a:off x="1902879" y="1316152"/>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7" name="Shape 57"/>
              <p:cNvSpPr/>
              <p:nvPr/>
            </p:nvSpPr>
            <p:spPr>
              <a:xfrm rot="21599993">
                <a:off x="1901292" y="1355840"/>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8" name="Shape 58"/>
              <p:cNvSpPr/>
              <p:nvPr/>
            </p:nvSpPr>
            <p:spPr>
              <a:xfrm rot="214188">
                <a:off x="1883829" y="139711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59" name="Shape 59"/>
              <p:cNvSpPr/>
              <p:nvPr/>
            </p:nvSpPr>
            <p:spPr>
              <a:xfrm rot="20917612">
                <a:off x="1931454" y="1066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0" name="Shape 60"/>
              <p:cNvSpPr/>
              <p:nvPr/>
            </p:nvSpPr>
            <p:spPr>
              <a:xfrm rot="21119601">
                <a:off x="1933042" y="11081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1" name="Shape 61"/>
              <p:cNvSpPr/>
              <p:nvPr/>
            </p:nvSpPr>
            <p:spPr>
              <a:xfrm rot="21119601">
                <a:off x="1933042" y="1146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2" name="Shape 62"/>
              <p:cNvSpPr/>
              <p:nvPr/>
            </p:nvSpPr>
            <p:spPr>
              <a:xfrm rot="21329454">
                <a:off x="1931454" y="1187565"/>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3" name="Shape 63"/>
              <p:cNvSpPr/>
              <p:nvPr/>
            </p:nvSpPr>
            <p:spPr>
              <a:xfrm rot="20467714">
                <a:off x="1912404" y="8732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4" name="Shape 64"/>
              <p:cNvSpPr/>
              <p:nvPr/>
            </p:nvSpPr>
            <p:spPr>
              <a:xfrm rot="20630728">
                <a:off x="1921929" y="9065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5" name="Shape 65"/>
              <p:cNvSpPr/>
              <p:nvPr/>
            </p:nvSpPr>
            <p:spPr>
              <a:xfrm rot="20630728">
                <a:off x="1926692" y="9446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6" name="Shape 66"/>
              <p:cNvSpPr/>
              <p:nvPr/>
            </p:nvSpPr>
            <p:spPr>
              <a:xfrm rot="20793741">
                <a:off x="1931454" y="9875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7" name="Shape 67"/>
              <p:cNvSpPr/>
              <p:nvPr/>
            </p:nvSpPr>
            <p:spPr>
              <a:xfrm rot="20056058">
                <a:off x="1845729" y="6890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8" name="Shape 68"/>
              <p:cNvSpPr/>
              <p:nvPr/>
            </p:nvSpPr>
            <p:spPr>
              <a:xfrm rot="20258046">
                <a:off x="1863192" y="72877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69" name="Shape 69"/>
              <p:cNvSpPr/>
              <p:nvPr/>
            </p:nvSpPr>
            <p:spPr>
              <a:xfrm rot="20258046">
                <a:off x="1875892" y="76529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0" name="Shape 70"/>
              <p:cNvSpPr/>
              <p:nvPr/>
            </p:nvSpPr>
            <p:spPr>
              <a:xfrm rot="20258046">
                <a:off x="1891767" y="7970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1" name="Shape 71"/>
              <p:cNvSpPr/>
              <p:nvPr/>
            </p:nvSpPr>
            <p:spPr>
              <a:xfrm rot="19671255">
                <a:off x="1744129" y="5319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2" name="Shape 72"/>
              <p:cNvSpPr/>
              <p:nvPr/>
            </p:nvSpPr>
            <p:spPr>
              <a:xfrm rot="19755824">
                <a:off x="1764767" y="5589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3" name="Shape 73"/>
              <p:cNvSpPr/>
              <p:nvPr/>
            </p:nvSpPr>
            <p:spPr>
              <a:xfrm rot="19847617">
                <a:off x="1788579" y="593840"/>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4" name="Shape 74"/>
              <p:cNvSpPr/>
              <p:nvPr/>
            </p:nvSpPr>
            <p:spPr>
              <a:xfrm rot="19847617">
                <a:off x="1809217" y="620827"/>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5" name="Shape 75"/>
              <p:cNvSpPr/>
              <p:nvPr/>
            </p:nvSpPr>
            <p:spPr>
              <a:xfrm rot="19133264">
                <a:off x="1606017" y="38905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6" name="Shape 76"/>
              <p:cNvSpPr/>
              <p:nvPr/>
            </p:nvSpPr>
            <p:spPr>
              <a:xfrm rot="19133264">
                <a:off x="1639354" y="4192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7" name="Shape 77"/>
              <p:cNvSpPr/>
              <p:nvPr/>
            </p:nvSpPr>
            <p:spPr>
              <a:xfrm rot="19133264">
                <a:off x="1663167" y="4462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8" name="Shape 78"/>
              <p:cNvSpPr/>
              <p:nvPr/>
            </p:nvSpPr>
            <p:spPr>
              <a:xfrm rot="19257134">
                <a:off x="1691742" y="471602"/>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79" name="Shape 79"/>
              <p:cNvSpPr/>
              <p:nvPr/>
            </p:nvSpPr>
            <p:spPr>
              <a:xfrm>
                <a:off x="767817" y="428740"/>
                <a:ext cx="285751" cy="239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80" name="Shape 80"/>
              <p:cNvSpPr/>
              <p:nvPr/>
            </p:nvSpPr>
            <p:spPr>
              <a:xfrm rot="6575641">
                <a:off x="-348196" y="1341552"/>
                <a:ext cx="19462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1" name="Shape 81"/>
              <p:cNvSpPr/>
              <p:nvPr/>
            </p:nvSpPr>
            <p:spPr>
              <a:xfrm rot="238799">
                <a:off x="2642" y="1354252"/>
                <a:ext cx="16367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2" name="Shape 82"/>
              <p:cNvSpPr/>
              <p:nvPr/>
            </p:nvSpPr>
            <p:spPr>
              <a:xfrm rot="18642971">
                <a:off x="1436948" y="2834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3" name="Shape 83"/>
              <p:cNvSpPr/>
              <p:nvPr/>
            </p:nvSpPr>
            <p:spPr>
              <a:xfrm rot="18642971">
                <a:off x="1473461" y="305709"/>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4" name="Shape 84"/>
              <p:cNvSpPr/>
              <p:nvPr/>
            </p:nvSpPr>
            <p:spPr>
              <a:xfrm rot="18642971">
                <a:off x="1510767" y="32396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5" name="Shape 85"/>
              <p:cNvSpPr/>
              <p:nvPr/>
            </p:nvSpPr>
            <p:spPr>
              <a:xfrm rot="18938967">
                <a:off x="1542517" y="343015"/>
                <a:ext cx="1365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6" name="Shape 86"/>
              <p:cNvSpPr/>
              <p:nvPr/>
            </p:nvSpPr>
            <p:spPr>
              <a:xfrm rot="17961497">
                <a:off x="1248036" y="2104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7" name="Shape 87"/>
              <p:cNvSpPr/>
              <p:nvPr/>
            </p:nvSpPr>
            <p:spPr>
              <a:xfrm rot="17961497">
                <a:off x="1290898" y="2231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8" name="Shape 88"/>
              <p:cNvSpPr/>
              <p:nvPr/>
            </p:nvSpPr>
            <p:spPr>
              <a:xfrm rot="18085367">
                <a:off x="1325823" y="232684"/>
                <a:ext cx="128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89" name="Shape 89"/>
              <p:cNvSpPr/>
              <p:nvPr/>
            </p:nvSpPr>
            <p:spPr>
              <a:xfrm rot="18379200">
                <a:off x="1365511" y="251734"/>
                <a:ext cx="12858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0" name="Shape 90"/>
              <p:cNvSpPr/>
              <p:nvPr/>
            </p:nvSpPr>
            <p:spPr>
              <a:xfrm rot="17261750">
                <a:off x="1027373" y="162834"/>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1" name="Shape 91"/>
              <p:cNvSpPr/>
              <p:nvPr/>
            </p:nvSpPr>
            <p:spPr>
              <a:xfrm rot="17349642">
                <a:off x="1071823" y="17235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2" name="Shape 92"/>
              <p:cNvSpPr/>
              <p:nvPr/>
            </p:nvSpPr>
            <p:spPr>
              <a:xfrm rot="17349642">
                <a:off x="1121036" y="17870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3" name="Shape 93"/>
              <p:cNvSpPr/>
              <p:nvPr/>
            </p:nvSpPr>
            <p:spPr>
              <a:xfrm rot="17610754">
                <a:off x="1168661" y="185059"/>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4" name="Shape 94"/>
              <p:cNvSpPr/>
              <p:nvPr/>
            </p:nvSpPr>
            <p:spPr>
              <a:xfrm rot="16737784">
                <a:off x="795598" y="1596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5" name="Shape 95"/>
              <p:cNvSpPr/>
              <p:nvPr/>
            </p:nvSpPr>
            <p:spPr>
              <a:xfrm rot="16926630">
                <a:off x="844811" y="156484"/>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6" name="Shape 96"/>
              <p:cNvSpPr/>
              <p:nvPr/>
            </p:nvSpPr>
            <p:spPr>
              <a:xfrm rot="16953279">
                <a:off x="8908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7" name="Shape 97"/>
              <p:cNvSpPr/>
              <p:nvPr/>
            </p:nvSpPr>
            <p:spPr>
              <a:xfrm rot="17019377">
                <a:off x="941648" y="153309"/>
                <a:ext cx="119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8" name="Shape 98"/>
              <p:cNvSpPr/>
              <p:nvPr/>
            </p:nvSpPr>
            <p:spPr>
              <a:xfrm rot="16404871">
                <a:off x="560648" y="19140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99" name="Shape 99"/>
              <p:cNvSpPr/>
              <p:nvPr/>
            </p:nvSpPr>
            <p:spPr>
              <a:xfrm rot="16239516">
                <a:off x="608273" y="1818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0" name="Shape 100"/>
              <p:cNvSpPr/>
              <p:nvPr/>
            </p:nvSpPr>
            <p:spPr>
              <a:xfrm rot="16311061">
                <a:off x="662248" y="17553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1" name="Shape 101"/>
              <p:cNvSpPr/>
              <p:nvPr/>
            </p:nvSpPr>
            <p:spPr>
              <a:xfrm rot="16435146">
                <a:off x="709873" y="169184"/>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2" name="Shape 102"/>
              <p:cNvSpPr/>
              <p:nvPr/>
            </p:nvSpPr>
            <p:spPr>
              <a:xfrm rot="15467838">
                <a:off x="324111" y="26125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3" name="Shape 103"/>
              <p:cNvSpPr/>
              <p:nvPr/>
            </p:nvSpPr>
            <p:spPr>
              <a:xfrm rot="15379567">
                <a:off x="373323" y="24538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4" name="Shape 104"/>
              <p:cNvSpPr/>
              <p:nvPr/>
            </p:nvSpPr>
            <p:spPr>
              <a:xfrm rot="15489056">
                <a:off x="419361" y="2295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5" name="Shape 105"/>
              <p:cNvSpPr/>
              <p:nvPr/>
            </p:nvSpPr>
            <p:spPr>
              <a:xfrm rot="15680431">
                <a:off x="462223" y="210459"/>
                <a:ext cx="1095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6" name="Shape 106"/>
              <p:cNvSpPr/>
              <p:nvPr/>
            </p:nvSpPr>
            <p:spPr>
              <a:xfrm rot="14223709">
                <a:off x="6611" y="404134"/>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7" name="Shape 107"/>
              <p:cNvSpPr/>
              <p:nvPr/>
            </p:nvSpPr>
            <p:spPr>
              <a:xfrm rot="14431653">
                <a:off x="100273" y="3533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8" name="Shape 108"/>
              <p:cNvSpPr/>
              <p:nvPr/>
            </p:nvSpPr>
            <p:spPr>
              <a:xfrm rot="14797584">
                <a:off x="143136" y="3311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09" name="Shape 109"/>
              <p:cNvSpPr/>
              <p:nvPr/>
            </p:nvSpPr>
            <p:spPr>
              <a:xfrm rot="14797584">
                <a:off x="185998" y="315234"/>
                <a:ext cx="1000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0" name="Shape 110"/>
              <p:cNvSpPr/>
              <p:nvPr/>
            </p:nvSpPr>
            <p:spPr>
              <a:xfrm rot="15142296">
                <a:off x="235211" y="293009"/>
                <a:ext cx="1000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1" name="Shape 111"/>
              <p:cNvSpPr/>
              <p:nvPr/>
            </p:nvSpPr>
            <p:spPr>
              <a:xfrm rot="19723229">
                <a:off x="-3708" y="1698740"/>
                <a:ext cx="11906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2" name="Shape 112"/>
              <p:cNvSpPr/>
              <p:nvPr/>
            </p:nvSpPr>
            <p:spPr>
              <a:xfrm rot="3283993">
                <a:off x="807504" y="18813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3" name="Shape 113"/>
              <p:cNvSpPr/>
              <p:nvPr/>
            </p:nvSpPr>
            <p:spPr>
              <a:xfrm rot="3283993">
                <a:off x="51854" y="801802"/>
                <a:ext cx="3841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4" name="Shape 114"/>
              <p:cNvSpPr/>
              <p:nvPr/>
            </p:nvSpPr>
            <p:spPr>
              <a:xfrm rot="19723229">
                <a:off x="1107542" y="885940"/>
                <a:ext cx="503238"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5" name="Shape 115"/>
              <p:cNvSpPr/>
              <p:nvPr/>
            </p:nvSpPr>
            <p:spPr>
              <a:xfrm rot="5908517">
                <a:off x="313792" y="2575040"/>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6" name="Shape 116"/>
              <p:cNvSpPr/>
              <p:nvPr/>
            </p:nvSpPr>
            <p:spPr>
              <a:xfrm rot="6683973">
                <a:off x="67729" y="2575040"/>
                <a:ext cx="22860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7" name="Shape 117"/>
              <p:cNvSpPr/>
              <p:nvPr/>
            </p:nvSpPr>
            <p:spPr>
              <a:xfrm rot="5245609">
                <a:off x="569379" y="254011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8" name="Shape 118"/>
              <p:cNvSpPr/>
              <p:nvPr/>
            </p:nvSpPr>
            <p:spPr>
              <a:xfrm rot="4500520">
                <a:off x="824967" y="2467090"/>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19" name="Shape 119"/>
              <p:cNvSpPr/>
              <p:nvPr/>
            </p:nvSpPr>
            <p:spPr>
              <a:xfrm rot="3805228">
                <a:off x="1059917" y="23575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0" name="Shape 120"/>
              <p:cNvSpPr/>
              <p:nvPr/>
            </p:nvSpPr>
            <p:spPr>
              <a:xfrm rot="3060139">
                <a:off x="1286929" y="2214677"/>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1" name="Shape 121"/>
              <p:cNvSpPr/>
              <p:nvPr/>
            </p:nvSpPr>
            <p:spPr>
              <a:xfrm rot="2090281">
                <a:off x="1485367" y="204640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2" name="Shape 122"/>
              <p:cNvSpPr/>
              <p:nvPr/>
            </p:nvSpPr>
            <p:spPr>
              <a:xfrm rot="14431653">
                <a:off x="-32283" y="338252"/>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3" name="Shape 123"/>
              <p:cNvSpPr/>
              <p:nvPr/>
            </p:nvSpPr>
            <p:spPr>
              <a:xfrm rot="15193499">
                <a:off x="212192" y="222365"/>
                <a:ext cx="2095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4" name="Shape 124"/>
              <p:cNvSpPr/>
              <p:nvPr/>
            </p:nvSpPr>
            <p:spPr>
              <a:xfrm rot="16629379">
                <a:off x="705904" y="112827"/>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5" name="Shape 125"/>
              <p:cNvSpPr/>
              <p:nvPr/>
            </p:nvSpPr>
            <p:spPr>
              <a:xfrm rot="17301498">
                <a:off x="944029" y="106477"/>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6" name="Shape 126"/>
              <p:cNvSpPr/>
              <p:nvPr/>
            </p:nvSpPr>
            <p:spPr>
              <a:xfrm rot="17923696">
                <a:off x="1170248" y="146959"/>
                <a:ext cx="24606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7" name="Shape 127"/>
              <p:cNvSpPr/>
              <p:nvPr/>
            </p:nvSpPr>
            <p:spPr>
              <a:xfrm rot="18411383">
                <a:off x="1376623" y="216809"/>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8" name="Shape 128"/>
              <p:cNvSpPr/>
              <p:nvPr/>
            </p:nvSpPr>
            <p:spPr>
              <a:xfrm rot="18989755">
                <a:off x="1558392" y="32396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29" name="Shape 129"/>
              <p:cNvSpPr/>
              <p:nvPr/>
            </p:nvSpPr>
            <p:spPr>
              <a:xfrm rot="19409993">
                <a:off x="1702854" y="463665"/>
                <a:ext cx="27463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0" name="Shape 130"/>
              <p:cNvSpPr/>
              <p:nvPr/>
            </p:nvSpPr>
            <p:spPr>
              <a:xfrm rot="19871442">
                <a:off x="1817154" y="627177"/>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1" name="Shape 131"/>
              <p:cNvSpPr/>
              <p:nvPr/>
            </p:nvSpPr>
            <p:spPr>
              <a:xfrm rot="20427883">
                <a:off x="1898117" y="812915"/>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2" name="Shape 132"/>
              <p:cNvSpPr/>
              <p:nvPr/>
            </p:nvSpPr>
            <p:spPr>
              <a:xfrm rot="20846155">
                <a:off x="1929867" y="1011352"/>
                <a:ext cx="265113"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3" name="Shape 133"/>
              <p:cNvSpPr/>
              <p:nvPr/>
            </p:nvSpPr>
            <p:spPr>
              <a:xfrm rot="21312177">
                <a:off x="1921929" y="1227252"/>
                <a:ext cx="265114"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4" name="Shape 134"/>
              <p:cNvSpPr/>
              <p:nvPr/>
            </p:nvSpPr>
            <p:spPr>
              <a:xfrm rot="696742">
                <a:off x="1783817" y="1657465"/>
                <a:ext cx="23812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5" name="Shape 135"/>
              <p:cNvSpPr/>
              <p:nvPr/>
            </p:nvSpPr>
            <p:spPr>
              <a:xfrm rot="1529991">
                <a:off x="1648879" y="1860665"/>
                <a:ext cx="222251"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36" name="Shape 136"/>
              <p:cNvSpPr/>
              <p:nvPr/>
            </p:nvSpPr>
            <p:spPr>
              <a:xfrm>
                <a:off x="1345667" y="1338377"/>
                <a:ext cx="323851" cy="190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7" name="Shape 137"/>
              <p:cNvSpPr/>
              <p:nvPr/>
            </p:nvSpPr>
            <p:spPr>
              <a:xfrm>
                <a:off x="26454" y="681152"/>
                <a:ext cx="142876"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8" name="Shape 138"/>
              <p:cNvSpPr/>
              <p:nvPr/>
            </p:nvSpPr>
            <p:spPr>
              <a:xfrm>
                <a:off x="150279" y="568440"/>
                <a:ext cx="160339" cy="14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39" name="Shape 139"/>
              <p:cNvSpPr/>
              <p:nvPr/>
            </p:nvSpPr>
            <p:spPr>
              <a:xfrm>
                <a:off x="1071029" y="1919402"/>
                <a:ext cx="131764" cy="123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0" name="Shape 140"/>
              <p:cNvSpPr/>
              <p:nvPr/>
            </p:nvSpPr>
            <p:spPr>
              <a:xfrm>
                <a:off x="1488542" y="776402"/>
                <a:ext cx="142876" cy="114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1" name="Shape 141"/>
              <p:cNvSpPr/>
              <p:nvPr/>
            </p:nvSpPr>
            <p:spPr>
              <a:xfrm>
                <a:off x="1421867" y="671627"/>
                <a:ext cx="142876" cy="133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2" name="Shape 142"/>
              <p:cNvSpPr/>
              <p:nvPr/>
            </p:nvSpPr>
            <p:spPr>
              <a:xfrm>
                <a:off x="7404" y="2451215"/>
                <a:ext cx="9526" cy="1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3" name="Shape 143"/>
              <p:cNvSpPr/>
              <p:nvPr/>
            </p:nvSpPr>
            <p:spPr>
              <a:xfrm>
                <a:off x="7404" y="416040"/>
                <a:ext cx="47626" cy="76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4" name="Shape 144"/>
              <p:cNvSpPr/>
              <p:nvPr/>
            </p:nvSpPr>
            <p:spPr>
              <a:xfrm>
                <a:off x="7404" y="2460740"/>
                <a:ext cx="57151" cy="104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5" name="Shape 145"/>
              <p:cNvSpPr/>
              <p:nvPr/>
            </p:nvSpPr>
            <p:spPr>
              <a:xfrm rot="244927">
                <a:off x="1864779" y="1441565"/>
                <a:ext cx="255589"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6" name="Shape 146"/>
              <p:cNvSpPr/>
              <p:nvPr/>
            </p:nvSpPr>
            <p:spPr>
              <a:xfrm rot="16001411">
                <a:off x="456667" y="147752"/>
                <a:ext cx="219076" cy="19051"/>
              </a:xfrm>
              <a:prstGeom prst="rect">
                <a:avLst/>
              </a:prstGeom>
              <a:solidFill>
                <a:srgbClr val="5B5D6B"/>
              </a:solidFill>
              <a:ln w="12700" cap="flat">
                <a:noFill/>
                <a:miter lim="400000"/>
              </a:ln>
              <a:effectLst/>
            </p:spPr>
            <p:txBody>
              <a:bodyPr wrap="square" lIns="0" tIns="0" rIns="0" bIns="0" numCol="1" anchor="ctr">
                <a:noAutofit/>
              </a:bodyPr>
              <a:lstStyle/>
              <a:p>
                <a:pPr lvl="0">
                  <a:defRPr>
                    <a:solidFill>
                      <a:srgbClr val="FFFFFF"/>
                    </a:solidFill>
                  </a:defRPr>
                </a:pPr>
              </a:p>
            </p:txBody>
          </p:sp>
          <p:sp>
            <p:nvSpPr>
              <p:cNvPr id="147" name="Shape 147"/>
              <p:cNvSpPr/>
              <p:nvPr/>
            </p:nvSpPr>
            <p:spPr>
              <a:xfrm>
                <a:off x="216954" y="2034159"/>
                <a:ext cx="224302" cy="24243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8" name="Shape 148"/>
              <p:cNvSpPr/>
              <p:nvPr/>
            </p:nvSpPr>
            <p:spPr>
              <a:xfrm rot="18742963">
                <a:off x="978830" y="1997913"/>
                <a:ext cx="105920" cy="108622"/>
              </a:xfrm>
              <a:custGeom>
                <a:avLst/>
                <a:gdLst/>
                <a:ahLst/>
                <a:cxnLst>
                  <a:cxn ang="0">
                    <a:pos x="wd2" y="hd2"/>
                  </a:cxn>
                  <a:cxn ang="5400000">
                    <a:pos x="wd2" y="hd2"/>
                  </a:cxn>
                  <a:cxn ang="10800000">
                    <a:pos x="wd2" y="hd2"/>
                  </a:cxn>
                  <a:cxn ang="16200000">
                    <a:pos x="wd2" y="hd2"/>
                  </a:cxn>
                </a:cxnLst>
                <a:rect l="0" t="0" r="r" b="b"/>
                <a:pathLst>
                  <a:path w="21194" h="21419" fill="norm" stroke="1"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49" name="Shape 149"/>
              <p:cNvSpPr/>
              <p:nvPr/>
            </p:nvSpPr>
            <p:spPr>
              <a:xfrm>
                <a:off x="369354" y="333490"/>
                <a:ext cx="552451" cy="201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0" tIns="0" rIns="0" bIns="0" numCol="1" anchor="t">
                <a:noAutofit/>
              </a:bodyPr>
              <a:lstStyle/>
              <a:p>
                <a:pPr lvl="0">
                  <a:defRPr>
                    <a:solidFill>
                      <a:srgbClr val="FFFF66"/>
                    </a:solidFill>
                    <a:latin typeface="Arial"/>
                    <a:ea typeface="Arial"/>
                    <a:cs typeface="Arial"/>
                    <a:sym typeface="Arial"/>
                  </a:defRPr>
                </a:pPr>
              </a:p>
            </p:txBody>
          </p:sp>
          <p:sp>
            <p:nvSpPr>
              <p:cNvPr id="150" name="Shape 150"/>
              <p:cNvSpPr/>
              <p:nvPr/>
            </p:nvSpPr>
            <p:spPr>
              <a:xfrm rot="19915651">
                <a:off x="466192" y="1197090"/>
                <a:ext cx="350838" cy="2762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00000"/>
                  </a:gs>
                  <a:gs pos="100000">
                    <a:srgbClr val="535561"/>
                  </a:gs>
                </a:gsLst>
                <a:lin ang="81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153" name="Shape 153"/>
          <p:cNvSpPr/>
          <p:nvPr>
            <p:ph type="sldNum" sz="quarter" idx="2"/>
          </p:nvPr>
        </p:nvSpPr>
        <p:spPr>
          <a:xfrm>
            <a:off x="6553200" y="6245225"/>
            <a:ext cx="2289175" cy="243840"/>
          </a:xfrm>
          <a:prstGeom prst="rect">
            <a:avLst/>
          </a:prstGeom>
          <a:ln w="12700">
            <a:miter lim="400000"/>
          </a:ln>
        </p:spPr>
        <p:txBody>
          <a:bodyPr lIns="45719" rIns="45719">
            <a:spAutoFit/>
          </a:bodyPr>
          <a:lstStyle>
            <a:lvl1pPr algn="r">
              <a:defRPr sz="1000">
                <a:solidFill>
                  <a:srgbClr val="FFFFFF"/>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solidFill>
            <a:srgbClr val="FFFFCC"/>
          </a:solidFill>
          <a:latin typeface="Tahoma"/>
          <a:ea typeface="Tahoma"/>
          <a:cs typeface="Tahoma"/>
          <a:sym typeface="Tahoma"/>
        </a:defRPr>
      </a:lvl1pPr>
      <a:lvl2pPr algn="ctr">
        <a:defRPr sz="4400">
          <a:solidFill>
            <a:srgbClr val="FFFFCC"/>
          </a:solidFill>
          <a:latin typeface="Tahoma"/>
          <a:ea typeface="Tahoma"/>
          <a:cs typeface="Tahoma"/>
          <a:sym typeface="Tahoma"/>
        </a:defRPr>
      </a:lvl2pPr>
      <a:lvl3pPr algn="ctr">
        <a:defRPr sz="4400">
          <a:solidFill>
            <a:srgbClr val="FFFFCC"/>
          </a:solidFill>
          <a:latin typeface="Tahoma"/>
          <a:ea typeface="Tahoma"/>
          <a:cs typeface="Tahoma"/>
          <a:sym typeface="Tahoma"/>
        </a:defRPr>
      </a:lvl3pPr>
      <a:lvl4pPr algn="ctr">
        <a:defRPr sz="4400">
          <a:solidFill>
            <a:srgbClr val="FFFFCC"/>
          </a:solidFill>
          <a:latin typeface="Tahoma"/>
          <a:ea typeface="Tahoma"/>
          <a:cs typeface="Tahoma"/>
          <a:sym typeface="Tahoma"/>
        </a:defRPr>
      </a:lvl4pPr>
      <a:lvl5pPr algn="ctr">
        <a:defRPr sz="4400">
          <a:solidFill>
            <a:srgbClr val="FFFFCC"/>
          </a:solidFill>
          <a:latin typeface="Tahoma"/>
          <a:ea typeface="Tahoma"/>
          <a:cs typeface="Tahoma"/>
          <a:sym typeface="Tahoma"/>
        </a:defRPr>
      </a:lvl5pPr>
      <a:lvl6pPr indent="457200" algn="ctr">
        <a:defRPr sz="4400">
          <a:solidFill>
            <a:srgbClr val="FFFFCC"/>
          </a:solidFill>
          <a:latin typeface="Tahoma"/>
          <a:ea typeface="Tahoma"/>
          <a:cs typeface="Tahoma"/>
          <a:sym typeface="Tahoma"/>
        </a:defRPr>
      </a:lvl6pPr>
      <a:lvl7pPr indent="914400" algn="ctr">
        <a:defRPr sz="4400">
          <a:solidFill>
            <a:srgbClr val="FFFFCC"/>
          </a:solidFill>
          <a:latin typeface="Tahoma"/>
          <a:ea typeface="Tahoma"/>
          <a:cs typeface="Tahoma"/>
          <a:sym typeface="Tahoma"/>
        </a:defRPr>
      </a:lvl7pPr>
      <a:lvl8pPr indent="1371600" algn="ctr">
        <a:defRPr sz="4400">
          <a:solidFill>
            <a:srgbClr val="FFFFCC"/>
          </a:solidFill>
          <a:latin typeface="Tahoma"/>
          <a:ea typeface="Tahoma"/>
          <a:cs typeface="Tahoma"/>
          <a:sym typeface="Tahoma"/>
        </a:defRPr>
      </a:lvl8pPr>
      <a:lvl9pPr indent="1828800" algn="ctr">
        <a:defRPr sz="4400">
          <a:solidFill>
            <a:srgbClr val="FFFFCC"/>
          </a:solidFill>
          <a:latin typeface="Tahoma"/>
          <a:ea typeface="Tahoma"/>
          <a:cs typeface="Tahoma"/>
          <a:sym typeface="Tahoma"/>
        </a:defRPr>
      </a:lvl9pPr>
    </p:titleStyle>
    <p:bodyStyle>
      <a:lvl1pPr marL="342900" indent="-342900">
        <a:spcBef>
          <a:spcPts val="700"/>
        </a:spcBef>
        <a:buClr>
          <a:srgbClr val="A3C145"/>
        </a:buClr>
        <a:buSzPct val="80000"/>
        <a:buFont typeface="Arial"/>
        <a:buChar char="►"/>
        <a:defRPr sz="3200">
          <a:solidFill>
            <a:srgbClr val="FFFFFF"/>
          </a:solidFill>
          <a:latin typeface="Tahoma"/>
          <a:ea typeface="Tahoma"/>
          <a:cs typeface="Tahoma"/>
          <a:sym typeface="Tahoma"/>
        </a:defRPr>
      </a:lvl1pPr>
      <a:lvl2pPr marL="783771" indent="-326571">
        <a:spcBef>
          <a:spcPts val="700"/>
        </a:spcBef>
        <a:buClr>
          <a:srgbClr val="A3C145"/>
        </a:buClr>
        <a:buSzPct val="100000"/>
        <a:buFont typeface="Arial"/>
        <a:buChar char="▪"/>
        <a:defRPr sz="3200">
          <a:solidFill>
            <a:srgbClr val="FFFFFF"/>
          </a:solidFill>
          <a:latin typeface="Tahoma"/>
          <a:ea typeface="Tahoma"/>
          <a:cs typeface="Tahoma"/>
          <a:sym typeface="Tahoma"/>
        </a:defRPr>
      </a:lvl2pPr>
      <a:lvl3pPr marL="1219200" indent="-304800">
        <a:spcBef>
          <a:spcPts val="700"/>
        </a:spcBef>
        <a:buClr>
          <a:srgbClr val="A3C145"/>
        </a:buClr>
        <a:buSzPct val="80000"/>
        <a:buFont typeface="Arial"/>
        <a:buChar char="►"/>
        <a:defRPr sz="3200">
          <a:solidFill>
            <a:srgbClr val="FFFFFF"/>
          </a:solidFill>
          <a:latin typeface="Tahoma"/>
          <a:ea typeface="Tahoma"/>
          <a:cs typeface="Tahoma"/>
          <a:sym typeface="Tahoma"/>
        </a:defRPr>
      </a:lvl3pPr>
      <a:lvl4pPr marL="1737360" indent="-365760">
        <a:spcBef>
          <a:spcPts val="700"/>
        </a:spcBef>
        <a:buClr>
          <a:srgbClr val="A3C145"/>
        </a:buClr>
        <a:buSzPct val="100000"/>
        <a:buFont typeface="Arial"/>
        <a:buChar char="▪"/>
        <a:defRPr sz="3200">
          <a:solidFill>
            <a:srgbClr val="FFFFFF"/>
          </a:solidFill>
          <a:latin typeface="Tahoma"/>
          <a:ea typeface="Tahoma"/>
          <a:cs typeface="Tahoma"/>
          <a:sym typeface="Tahoma"/>
        </a:defRPr>
      </a:lvl4pPr>
      <a:lvl5pPr marL="22352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5pPr>
      <a:lvl6pPr marL="26924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6pPr>
      <a:lvl7pPr marL="31496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7pPr>
      <a:lvl8pPr marL="36068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8pPr>
      <a:lvl9pPr marL="4064000" indent="-406400">
        <a:spcBef>
          <a:spcPts val="700"/>
        </a:spcBef>
        <a:buClr>
          <a:srgbClr val="A3C145"/>
        </a:buClr>
        <a:buSzPct val="80000"/>
        <a:buFont typeface="Arial"/>
        <a:buChar char="•"/>
        <a:defRPr sz="3200">
          <a:solidFill>
            <a:srgbClr val="FFFFFF"/>
          </a:solidFill>
          <a:latin typeface="Tahoma"/>
          <a:ea typeface="Tahoma"/>
          <a:cs typeface="Tahoma"/>
          <a:sym typeface="Tahoma"/>
        </a:defRPr>
      </a:lvl9pPr>
    </p:bodyStyle>
    <p:otherStyle>
      <a:lvl1pPr algn="r">
        <a:defRPr sz="1000">
          <a:solidFill>
            <a:schemeClr val="tx1"/>
          </a:solidFill>
          <a:latin typeface="+mn-lt"/>
          <a:ea typeface="+mn-ea"/>
          <a:cs typeface="+mn-cs"/>
          <a:sym typeface="Tahoma"/>
        </a:defRPr>
      </a:lvl1pPr>
      <a:lvl2pPr indent="457200" algn="r">
        <a:defRPr sz="1000">
          <a:solidFill>
            <a:schemeClr val="tx1"/>
          </a:solidFill>
          <a:latin typeface="+mn-lt"/>
          <a:ea typeface="+mn-ea"/>
          <a:cs typeface="+mn-cs"/>
          <a:sym typeface="Tahoma"/>
        </a:defRPr>
      </a:lvl2pPr>
      <a:lvl3pPr indent="914400" algn="r">
        <a:defRPr sz="1000">
          <a:solidFill>
            <a:schemeClr val="tx1"/>
          </a:solidFill>
          <a:latin typeface="+mn-lt"/>
          <a:ea typeface="+mn-ea"/>
          <a:cs typeface="+mn-cs"/>
          <a:sym typeface="Tahoma"/>
        </a:defRPr>
      </a:lvl3pPr>
      <a:lvl4pPr indent="1371600" algn="r">
        <a:defRPr sz="1000">
          <a:solidFill>
            <a:schemeClr val="tx1"/>
          </a:solidFill>
          <a:latin typeface="+mn-lt"/>
          <a:ea typeface="+mn-ea"/>
          <a:cs typeface="+mn-cs"/>
          <a:sym typeface="Tahoma"/>
        </a:defRPr>
      </a:lvl4pPr>
      <a:lvl5pPr indent="1828800" algn="r">
        <a:defRPr sz="1000">
          <a:solidFill>
            <a:schemeClr val="tx1"/>
          </a:solidFill>
          <a:latin typeface="+mn-lt"/>
          <a:ea typeface="+mn-ea"/>
          <a:cs typeface="+mn-cs"/>
          <a:sym typeface="Tahoma"/>
        </a:defRPr>
      </a:lvl5pPr>
      <a:lvl6pPr algn="r">
        <a:defRPr sz="1000">
          <a:solidFill>
            <a:schemeClr val="tx1"/>
          </a:solidFill>
          <a:latin typeface="+mn-lt"/>
          <a:ea typeface="+mn-ea"/>
          <a:cs typeface="+mn-cs"/>
          <a:sym typeface="Tahoma"/>
        </a:defRPr>
      </a:lvl6pPr>
      <a:lvl7pPr algn="r">
        <a:defRPr sz="1000">
          <a:solidFill>
            <a:schemeClr val="tx1"/>
          </a:solidFill>
          <a:latin typeface="+mn-lt"/>
          <a:ea typeface="+mn-ea"/>
          <a:cs typeface="+mn-cs"/>
          <a:sym typeface="Tahoma"/>
        </a:defRPr>
      </a:lvl7pPr>
      <a:lvl8pPr algn="r">
        <a:defRPr sz="1000">
          <a:solidFill>
            <a:schemeClr val="tx1"/>
          </a:solidFill>
          <a:latin typeface="+mn-lt"/>
          <a:ea typeface="+mn-ea"/>
          <a:cs typeface="+mn-cs"/>
          <a:sym typeface="Tahoma"/>
        </a:defRPr>
      </a:lvl8pPr>
      <a:lvl9pPr algn="r">
        <a:defRPr sz="1000">
          <a:solidFill>
            <a:schemeClr val="tx1"/>
          </a:solidFill>
          <a:latin typeface="+mn-lt"/>
          <a:ea typeface="+mn-ea"/>
          <a:cs typeface="+mn-cs"/>
          <a:sym typeface="Tahom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 Id="rId4" Type="http://schemas.openxmlformats.org/officeDocument/2006/relationships/image" Target="../media/image1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4.jpeg"/><Relationship Id="rId4" Type="http://schemas.openxmlformats.org/officeDocument/2006/relationships/image" Target="../media/image15.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685800" y="1768475"/>
            <a:ext cx="7772400" cy="1736725"/>
          </a:xfrm>
          <a:prstGeom prst="rect">
            <a:avLst/>
          </a:prstGeom>
          <a:ln w="12700">
            <a:miter lim="400000"/>
          </a:ln>
        </p:spPr>
        <p:txBody>
          <a:bodyPr lIns="0" tIns="0" rIns="0" bIns="0" anchor="b">
            <a:normAutofit fontScale="100000" lnSpcReduction="0"/>
          </a:bodyPr>
          <a:lstStyle/>
          <a:p>
            <a:pPr lvl="0">
              <a:defRPr>
                <a:effectLst>
                  <a:outerShdw sx="100000" sy="100000" kx="0" ky="0" algn="b" rotWithShape="0" blurRad="12700" dist="25400" dir="2700000">
                    <a:srgbClr val="000000"/>
                  </a:outerShdw>
                </a:effectLst>
              </a:defRPr>
            </a:pPr>
          </a:p>
        </p:txBody>
      </p:sp>
      <p:sp>
        <p:nvSpPr>
          <p:cNvPr id="162" name="Shape 162"/>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effectLst>
                  <a:outerShdw sx="100000" sy="100000" kx="0" ky="0" algn="b" rotWithShape="0" blurRad="12700" dist="25400" dir="2700000">
                    <a:srgbClr val="000000"/>
                  </a:outerShdw>
                </a:effectLst>
              </a:defRPr>
            </a:pPr>
          </a:p>
        </p:txBody>
      </p:sp>
      <p:pic>
        <p:nvPicPr>
          <p:cNvPr id="163" name="sherrero4.jpeg" descr="sherrero4"/>
          <p:cNvPicPr/>
          <p:nvPr/>
        </p:nvPicPr>
        <p:blipFill>
          <a:blip r:embed="rId2">
            <a:extLst/>
          </a:blip>
          <a:stretch>
            <a:fillRect/>
          </a:stretch>
        </p:blipFill>
        <p:spPr>
          <a:xfrm>
            <a:off x="0" y="-1588"/>
            <a:ext cx="9144000" cy="6859588"/>
          </a:xfrm>
          <a:prstGeom prst="rect">
            <a:avLst/>
          </a:prstGeom>
          <a:ln w="50800">
            <a:solidFill>
              <a:srgbClr val="006600"/>
            </a:solidFill>
            <a:round/>
          </a:ln>
        </p:spPr>
      </p:pic>
      <p:sp>
        <p:nvSpPr>
          <p:cNvPr id="164" name="Shape 164"/>
          <p:cNvSpPr/>
          <p:nvPr/>
        </p:nvSpPr>
        <p:spPr>
          <a:xfrm>
            <a:off x="323850" y="5589587"/>
            <a:ext cx="669607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080808"/>
                </a:solidFill>
                <a:latin typeface="Tahoma Negreta"/>
                <a:ea typeface="Tahoma Negreta"/>
                <a:cs typeface="Tahoma Negreta"/>
                <a:sym typeface="Tahoma Negreta"/>
              </a:defRPr>
            </a:lvl1pPr>
          </a:lstStyle>
          <a:p>
            <a:pPr lvl="0">
              <a:defRPr>
                <a:solidFill>
                  <a:srgbClr val="000000"/>
                </a:solidFill>
              </a:defRPr>
            </a:pPr>
            <a:r>
              <a:rPr>
                <a:solidFill>
                  <a:srgbClr val="080808"/>
                </a:solidFill>
              </a:rPr>
              <a:t>PRIMERAS MEDIDAS ANTE LESIONES PRODUCIDAS EN LA VIDA COTIDIANA Y DURANTE EL DESARROLLO DE LA ACTIVIDAD FÍSICA</a:t>
            </a:r>
          </a:p>
        </p:txBody>
      </p:sp>
      <p:sp>
        <p:nvSpPr>
          <p:cNvPr id="165" name="Shape 165"/>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080808"/>
                </a:solidFill>
                <a:latin typeface="Papyrus"/>
                <a:ea typeface="Papyrus"/>
                <a:cs typeface="Papyrus"/>
                <a:sym typeface="Papyrus"/>
              </a:defRPr>
            </a:lvl1pPr>
          </a:lstStyle>
          <a:p>
            <a:pPr lvl="0">
              <a:defRPr>
                <a:solidFill>
                  <a:srgbClr val="000000"/>
                </a:solidFill>
              </a:defRPr>
            </a:pPr>
            <a:r>
              <a:rPr>
                <a:solidFill>
                  <a:srgbClr val="080808"/>
                </a:solidFill>
              </a:rPr>
              <a:t>Fundamentos para la ESO y el Bachillerato. Un aprendizaje comprensivo y vivencial</a:t>
            </a:r>
          </a:p>
        </p:txBody>
      </p:sp>
      <p:pic>
        <p:nvPicPr>
          <p:cNvPr id="166"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15" name="Shape 215"/>
          <p:cNvSpPr/>
          <p:nvPr/>
        </p:nvSpPr>
        <p:spPr>
          <a:xfrm>
            <a:off x="395287" y="1758473"/>
            <a:ext cx="4464051" cy="2047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tabLst>
                <a:tab pos="228600" algn="l"/>
              </a:tabLst>
              <a:defRPr>
                <a:solidFill>
                  <a:srgbClr val="000000"/>
                </a:solidFill>
              </a:defRPr>
            </a:pPr>
            <a:endParaRPr>
              <a:solidFill>
                <a:srgbClr val="FFFFFF"/>
              </a:solidFill>
            </a:endParaRPr>
          </a:p>
          <a:p>
            <a:pPr lvl="0">
              <a:tabLst>
                <a:tab pos="228600" algn="l"/>
              </a:tabLst>
              <a:defRPr>
                <a:solidFill>
                  <a:srgbClr val="000000"/>
                </a:solidFill>
              </a:defRPr>
            </a:pPr>
            <a:r>
              <a:rPr>
                <a:solidFill>
                  <a:srgbClr val="FFFFFF"/>
                </a:solidFill>
              </a:rPr>
              <a:t>Primer grado. Enrojecimiento de la piel</a:t>
            </a:r>
            <a:endParaRPr>
              <a:solidFill>
                <a:srgbClr val="FFFFFF"/>
              </a:solidFill>
            </a:endParaRPr>
          </a:p>
          <a:p>
            <a:pPr lvl="0">
              <a:tabLst>
                <a:tab pos="228600" algn="l"/>
              </a:tabLst>
              <a:defRPr>
                <a:solidFill>
                  <a:srgbClr val="000000"/>
                </a:solidFill>
              </a:defRPr>
            </a:pPr>
            <a:endParaRPr>
              <a:solidFill>
                <a:srgbClr val="FFFFFF"/>
              </a:solidFill>
            </a:endParaRPr>
          </a:p>
          <a:p>
            <a:pPr lvl="0">
              <a:tabLst>
                <a:tab pos="228600" algn="l"/>
              </a:tabLst>
              <a:defRPr>
                <a:solidFill>
                  <a:srgbClr val="000000"/>
                </a:solidFill>
              </a:defRPr>
            </a:pPr>
            <a:r>
              <a:rPr>
                <a:solidFill>
                  <a:srgbClr val="FFFFFF"/>
                </a:solidFill>
              </a:rPr>
              <a:t>Segundo grado. Ampollas</a:t>
            </a:r>
            <a:endParaRPr>
              <a:solidFill>
                <a:srgbClr val="FFFFFF"/>
              </a:solidFill>
            </a:endParaRPr>
          </a:p>
          <a:p>
            <a:pPr lvl="0">
              <a:tabLst>
                <a:tab pos="228600" algn="l"/>
              </a:tabLst>
              <a:defRPr>
                <a:solidFill>
                  <a:srgbClr val="000000"/>
                </a:solidFill>
              </a:defRPr>
            </a:pPr>
            <a:endParaRPr>
              <a:solidFill>
                <a:srgbClr val="FFFFFF"/>
              </a:solidFill>
            </a:endParaRPr>
          </a:p>
          <a:p>
            <a:pPr lvl="0">
              <a:tabLst>
                <a:tab pos="228600" algn="l"/>
              </a:tabLst>
              <a:defRPr>
                <a:solidFill>
                  <a:srgbClr val="000000"/>
                </a:solidFill>
              </a:defRPr>
            </a:pPr>
            <a:r>
              <a:rPr>
                <a:solidFill>
                  <a:srgbClr val="FFFFFF"/>
                </a:solidFill>
              </a:rPr>
              <a:t>Tercer grado. Destrucción de tejidos.</a:t>
            </a:r>
            <a:r>
              <a:rPr>
                <a:solidFill>
                  <a:srgbClr val="FFFFFF"/>
                </a:solidFill>
                <a:latin typeface="Tahoma Negreta"/>
                <a:ea typeface="Tahoma Negreta"/>
                <a:cs typeface="Tahoma Negreta"/>
                <a:sym typeface="Tahoma Negreta"/>
              </a:rPr>
              <a:t> </a:t>
            </a:r>
            <a:endParaRPr>
              <a:solidFill>
                <a:srgbClr val="FFFFFF"/>
              </a:solidFill>
              <a:latin typeface="Tahoma Negreta"/>
              <a:ea typeface="Tahoma Negreta"/>
              <a:cs typeface="Tahoma Negreta"/>
              <a:sym typeface="Tahoma Negreta"/>
            </a:endParaRPr>
          </a:p>
        </p:txBody>
      </p:sp>
      <p:sp>
        <p:nvSpPr>
          <p:cNvPr id="216" name="Shape 216"/>
          <p:cNvSpPr/>
          <p:nvPr/>
        </p:nvSpPr>
        <p:spPr>
          <a:xfrm>
            <a:off x="3419475" y="260350"/>
            <a:ext cx="2298859" cy="523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solidFill>
                  <a:srgbClr val="FFFFFF"/>
                </a:solidFill>
              </a:defRPr>
            </a:lvl1pPr>
          </a:lstStyle>
          <a:p>
            <a:pPr lvl="0">
              <a:defRPr sz="1800">
                <a:solidFill>
                  <a:srgbClr val="000000"/>
                </a:solidFill>
              </a:defRPr>
            </a:pPr>
            <a:r>
              <a:rPr sz="2800">
                <a:solidFill>
                  <a:srgbClr val="FFFFFF"/>
                </a:solidFill>
              </a:rPr>
              <a:t>Otras lesiones</a:t>
            </a:r>
          </a:p>
        </p:txBody>
      </p:sp>
      <p:sp>
        <p:nvSpPr>
          <p:cNvPr id="217" name="Shape 217"/>
          <p:cNvSpPr/>
          <p:nvPr/>
        </p:nvSpPr>
        <p:spPr>
          <a:xfrm>
            <a:off x="323850" y="4581525"/>
            <a:ext cx="8078788" cy="176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lvl="0">
              <a:defRPr>
                <a:solidFill>
                  <a:srgbClr val="000000"/>
                </a:solidFill>
              </a:defRPr>
            </a:pPr>
            <a:r>
              <a:rPr>
                <a:solidFill>
                  <a:srgbClr val="FFFFFF"/>
                </a:solidFill>
              </a:rPr>
              <a:t>Tratamiento  Las quemaduras leves o de cierta importancia se paliarán con la aplicación de sustancias adecuadas sobre la quemadura, o el empleo de gasas impregnadas en vaselina, aceite, o pomadas específicas. Las quemaduras más extensas y más complicadas necesitarán de un tratamiento mucho más complicado en un centro especializado, su traslado será rápido y lo más aséptico posible.</a:t>
            </a:r>
          </a:p>
        </p:txBody>
      </p:sp>
      <p:sp>
        <p:nvSpPr>
          <p:cNvPr id="218" name="Shape 218"/>
          <p:cNvSpPr/>
          <p:nvPr/>
        </p:nvSpPr>
        <p:spPr>
          <a:xfrm>
            <a:off x="323850" y="981075"/>
            <a:ext cx="8114182"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a:solidFill>
                  <a:srgbClr val="000000"/>
                </a:solidFill>
              </a:defRPr>
            </a:pPr>
            <a:r>
              <a:rPr u="sng">
                <a:solidFill>
                  <a:srgbClr val="FFFFFF"/>
                </a:solidFill>
              </a:rPr>
              <a:t>Quemaduras.</a:t>
            </a:r>
            <a:r>
              <a:rPr>
                <a:solidFill>
                  <a:srgbClr val="FFFFFF"/>
                </a:solidFill>
              </a:rPr>
              <a:t> Son lesiones producidas por la acción del calor, y se clasifican en:</a:t>
            </a:r>
          </a:p>
        </p:txBody>
      </p:sp>
      <p:pic>
        <p:nvPicPr>
          <p:cNvPr id="219" name="quemadura.jpg"/>
          <p:cNvPicPr/>
          <p:nvPr/>
        </p:nvPicPr>
        <p:blipFill>
          <a:blip r:embed="rId3">
            <a:extLst/>
          </a:blip>
          <a:stretch>
            <a:fillRect/>
          </a:stretch>
        </p:blipFill>
        <p:spPr>
          <a:xfrm>
            <a:off x="5138241" y="1840751"/>
            <a:ext cx="3181545" cy="2251938"/>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323850" y="908050"/>
            <a:ext cx="8640763" cy="2463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La electricidad puede producir pérdida de conocimiento, efectos secundarios corno irritaciones cerebrales, y lesiones locales, que son parecidas a las quemaduras.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Tratamiento En cualquier caso antes de socorrer a un accidentado por electricidad, se procurará cortar la corriente o separarlo de los cables que le producen el daño, utilizando materiales no conductores. Su tratamiento estará en función del tipo de lesión producida.</a:t>
            </a:r>
            <a:endParaRPr>
              <a:solidFill>
                <a:srgbClr val="FFFFFF"/>
              </a:solidFill>
            </a:endParaRPr>
          </a:p>
        </p:txBody>
      </p:sp>
      <p:sp>
        <p:nvSpPr>
          <p:cNvPr id="222" name="Shape 222"/>
          <p:cNvSpPr/>
          <p:nvPr/>
        </p:nvSpPr>
        <p:spPr>
          <a:xfrm>
            <a:off x="468312" y="333375"/>
            <a:ext cx="4272408"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a:solidFill>
                  <a:srgbClr val="000000"/>
                </a:solidFill>
              </a:defRPr>
            </a:pPr>
            <a:r>
              <a:rPr u="sng">
                <a:solidFill>
                  <a:srgbClr val="FFFFFF"/>
                </a:solidFill>
              </a:rPr>
              <a:t>Accidentes producidos por la electricidad</a:t>
            </a:r>
            <a:r>
              <a:rPr>
                <a:solidFill>
                  <a:srgbClr val="FFFFFF"/>
                </a:solidFill>
              </a:rPr>
              <a:t>.</a:t>
            </a:r>
          </a:p>
        </p:txBody>
      </p:sp>
      <p:sp>
        <p:nvSpPr>
          <p:cNvPr id="223" name="Shape 223"/>
          <p:cNvSpPr/>
          <p:nvPr/>
        </p:nvSpPr>
        <p:spPr>
          <a:xfrm>
            <a:off x="395287" y="3789362"/>
            <a:ext cx="8208963" cy="24638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Efectos producidos por los rayos del sol sobre la cabeza. Los signos que motivan su diagnóstico son: dolor de cabeza, enrojecimiento del blanco de los ojos, fiebre, espasmos, etc.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Tratamiento  Al enfermo se le desnudará, se le aplicarán sobre la cabeza compresas frías, se le dará a beber líquidos que repongan la perdida ocasionada, y puede sometérsele a duchas frías.</a:t>
            </a:r>
            <a:endParaRPr>
              <a:solidFill>
                <a:srgbClr val="FFFFFF"/>
              </a:solidFill>
            </a:endParaRPr>
          </a:p>
        </p:txBody>
      </p:sp>
      <p:sp>
        <p:nvSpPr>
          <p:cNvPr id="224" name="Shape 224"/>
          <p:cNvSpPr/>
          <p:nvPr/>
        </p:nvSpPr>
        <p:spPr>
          <a:xfrm>
            <a:off x="611187" y="3213100"/>
            <a:ext cx="1192670"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FFFFFF"/>
                </a:solidFill>
              </a:defRPr>
            </a:lvl1pPr>
          </a:lstStyle>
          <a:p>
            <a:pPr lvl="0">
              <a:defRPr u="none">
                <a:solidFill>
                  <a:srgbClr val="000000"/>
                </a:solidFill>
              </a:defRPr>
            </a:pPr>
            <a:r>
              <a:rPr u="sng">
                <a:solidFill>
                  <a:srgbClr val="FFFFFF"/>
                </a:solidFill>
              </a:rPr>
              <a:t>Insolación.</a:t>
            </a:r>
          </a:p>
        </p:txBody>
      </p:sp>
      <p:pic>
        <p:nvPicPr>
          <p:cNvPr id="22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26" name="electri.jpg"/>
          <p:cNvPicPr/>
          <p:nvPr/>
        </p:nvPicPr>
        <p:blipFill>
          <a:blip r:embed="rId3">
            <a:alphaModFix amt="19820"/>
            <a:extLst/>
          </a:blip>
          <a:stretch>
            <a:fillRect/>
          </a:stretch>
        </p:blipFill>
        <p:spPr>
          <a:xfrm>
            <a:off x="884800" y="-212180"/>
            <a:ext cx="7333820" cy="685800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u="sng"/>
            </a:lvl1pPr>
          </a:lstStyle>
          <a:p>
            <a:pPr lvl="0">
              <a:defRPr sz="1800" u="none">
                <a:solidFill>
                  <a:srgbClr val="000000"/>
                </a:solidFill>
              </a:defRPr>
            </a:pPr>
            <a:r>
              <a:rPr sz="2400" u="sng">
                <a:solidFill>
                  <a:srgbClr val="FFFFCC"/>
                </a:solidFill>
              </a:rPr>
              <a:t>Deshidratación</a:t>
            </a:r>
          </a:p>
        </p:txBody>
      </p:sp>
      <p:sp>
        <p:nvSpPr>
          <p:cNvPr id="229" name="Shape 229"/>
          <p:cNvSpPr/>
          <p:nvPr>
            <p:ph type="body" idx="4294967295"/>
          </p:nvPr>
        </p:nvSpPr>
        <p:spPr>
          <a:xfrm>
            <a:off x="301625" y="1600199"/>
            <a:ext cx="4194175" cy="44989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0"/>
              </a:spcBef>
              <a:buSzTx/>
              <a:buNone/>
              <a:defRPr sz="1800">
                <a:solidFill>
                  <a:srgbClr val="000000"/>
                </a:solidFill>
              </a:defRPr>
            </a:pPr>
            <a:r>
              <a:rPr sz="1600">
                <a:solidFill>
                  <a:srgbClr val="FFFFFF"/>
                </a:solidFill>
              </a:rPr>
              <a:t>		Se produce por la falta de líquidos en el organismo provocada por la práctica de ejercicio continuado y la no reposición de los mismos, por vómitos o diarreas o por exposiciones continuadas al sol.</a:t>
            </a:r>
            <a:endParaRPr sz="1600">
              <a:solidFill>
                <a:srgbClr val="FFFFFF"/>
              </a:solidFill>
            </a:endParaRPr>
          </a:p>
          <a:p>
            <a:pPr lvl="0">
              <a:lnSpc>
                <a:spcPct val="80000"/>
              </a:lnSpc>
              <a:spcBef>
                <a:spcPts val="0"/>
              </a:spcBef>
              <a:buSzTx/>
              <a:buNone/>
              <a:defRPr sz="1800">
                <a:solidFill>
                  <a:srgbClr val="000000"/>
                </a:solidFill>
              </a:defRPr>
            </a:pPr>
            <a:endParaRPr sz="1600">
              <a:solidFill>
                <a:srgbClr val="FFFFFF"/>
              </a:solidFill>
            </a:endParaRPr>
          </a:p>
          <a:p>
            <a:pPr lvl="0">
              <a:lnSpc>
                <a:spcPct val="80000"/>
              </a:lnSpc>
              <a:spcBef>
                <a:spcPts val="0"/>
              </a:spcBef>
              <a:buSzTx/>
              <a:buNone/>
              <a:defRPr sz="1800">
                <a:solidFill>
                  <a:srgbClr val="000000"/>
                </a:solidFill>
              </a:defRPr>
            </a:pPr>
            <a:r>
              <a:rPr sz="1600">
                <a:solidFill>
                  <a:srgbClr val="FFFFFF"/>
                </a:solidFill>
              </a:rPr>
              <a:t>		La deshidratación  grave puede llevar si no se trata rápidamente a la muerte. Sus síntomas más relevantes son boca y nariz secas, piel reseca (se queda pegada la piel tras un pequeño pellizco), ojeras, etc. </a:t>
            </a:r>
            <a:br>
              <a:rPr sz="1600">
                <a:solidFill>
                  <a:srgbClr val="FFFFFF"/>
                </a:solidFill>
              </a:rPr>
            </a:br>
            <a:endParaRPr sz="1600">
              <a:solidFill>
                <a:srgbClr val="FFFFFF"/>
              </a:solidFill>
            </a:endParaRPr>
          </a:p>
          <a:p>
            <a:pPr lvl="0">
              <a:lnSpc>
                <a:spcPct val="80000"/>
              </a:lnSpc>
              <a:spcBef>
                <a:spcPts val="0"/>
              </a:spcBef>
              <a:buSzTx/>
              <a:buNone/>
              <a:defRPr sz="1800">
                <a:solidFill>
                  <a:srgbClr val="000000"/>
                </a:solidFill>
              </a:defRPr>
            </a:pPr>
            <a:r>
              <a:rPr sz="1600">
                <a:solidFill>
                  <a:srgbClr val="FFFFFF"/>
                </a:solidFill>
              </a:rPr>
              <a:t>		Tratamiento  Se suele tratar, siempre y cuando sea leve, con la reposición de líquidos y sales (suero), como agua con limón o con bicarbonato, si es importante acompañar al enfermo tras los paliativos al hospital.</a:t>
            </a:r>
          </a:p>
        </p:txBody>
      </p:sp>
      <p:pic>
        <p:nvPicPr>
          <p:cNvPr id="23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1" name="sauna.jpg"/>
          <p:cNvPicPr/>
          <p:nvPr/>
        </p:nvPicPr>
        <p:blipFill>
          <a:blip r:embed="rId3">
            <a:extLst/>
          </a:blip>
          <a:stretch>
            <a:fillRect/>
          </a:stretch>
        </p:blipFill>
        <p:spPr>
          <a:xfrm>
            <a:off x="5481389" y="1684817"/>
            <a:ext cx="2143892" cy="3488366"/>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idx="4294967295"/>
          </p:nvPr>
        </p:nvSpPr>
        <p:spPr>
          <a:xfrm>
            <a:off x="323850" y="188912"/>
            <a:ext cx="5903913" cy="679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atin typeface="Arial"/>
                <a:ea typeface="Arial"/>
                <a:cs typeface="Arial"/>
                <a:sym typeface="Arial"/>
              </a:defRPr>
            </a:lvl1pPr>
          </a:lstStyle>
          <a:p>
            <a:pPr lvl="0">
              <a:defRPr sz="1800">
                <a:solidFill>
                  <a:srgbClr val="000000"/>
                </a:solidFill>
              </a:defRPr>
            </a:pPr>
            <a:r>
              <a:rPr sz="3200">
                <a:solidFill>
                  <a:srgbClr val="FFFFCC"/>
                </a:solidFill>
              </a:rPr>
              <a:t>Cuerpos extraños</a:t>
            </a:r>
          </a:p>
        </p:txBody>
      </p:sp>
      <p:sp>
        <p:nvSpPr>
          <p:cNvPr id="234" name="Shape 234"/>
          <p:cNvSpPr/>
          <p:nvPr>
            <p:ph type="body" idx="4294967295"/>
          </p:nvPr>
        </p:nvSpPr>
        <p:spPr>
          <a:xfrm>
            <a:off x="301625" y="1125537"/>
            <a:ext cx="6430963" cy="55435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300"/>
              </a:spcBef>
              <a:buSzTx/>
              <a:buNone/>
              <a:defRPr sz="1800">
                <a:solidFill>
                  <a:srgbClr val="000000"/>
                </a:solidFill>
              </a:defRPr>
            </a:pPr>
            <a:r>
              <a:rPr sz="1400">
                <a:solidFill>
                  <a:srgbClr val="FFFFFF"/>
                </a:solidFill>
                <a:latin typeface="Arial"/>
                <a:ea typeface="Arial"/>
                <a:cs typeface="Arial"/>
                <a:sym typeface="Arial"/>
              </a:rPr>
              <a:t>	A veces se introducen objetos involuntariamente en las vías respiratorias provocando situaciones muy peligrosas, Así:</a:t>
            </a:r>
            <a:endParaRPr sz="1400">
              <a:solidFill>
                <a:srgbClr val="FFFFFF"/>
              </a:solidFill>
              <a:latin typeface="Arial"/>
              <a:ea typeface="Arial"/>
              <a:cs typeface="Arial"/>
              <a:sym typeface="Arial"/>
            </a:endParaRPr>
          </a:p>
          <a:p>
            <a:pPr lvl="0">
              <a:lnSpc>
                <a:spcPct val="80000"/>
              </a:lnSpc>
              <a:spcBef>
                <a:spcPts val="600"/>
              </a:spcBef>
              <a:buSzTx/>
              <a:buNone/>
              <a:defRPr sz="1800">
                <a:solidFill>
                  <a:srgbClr val="000000"/>
                </a:solidFill>
              </a:defRPr>
            </a:pPr>
            <a:endParaRPr sz="1400" u="sng">
              <a:solidFill>
                <a:srgbClr val="FFFFFF"/>
              </a:solidFill>
              <a:latin typeface="Arial"/>
              <a:ea typeface="Arial"/>
              <a:cs typeface="Arial"/>
              <a:sym typeface="Arial"/>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la nariz</a:t>
            </a:r>
            <a:r>
              <a:rPr sz="1400">
                <a:solidFill>
                  <a:srgbClr val="FFFFFF"/>
                </a:solidFill>
                <a:latin typeface="Arial"/>
                <a:ea typeface="Arial"/>
                <a:cs typeface="Arial"/>
                <a:sym typeface="Arial"/>
              </a:rPr>
              <a:t>. Su extracción puede ser mediante pinzas dentadas, o taponando el orificio nasal opuesto y sonándose con fuerza.</a:t>
            </a:r>
            <a:endParaRPr sz="1400">
              <a:solidFill>
                <a:srgbClr val="FFFFFF"/>
              </a:solidFill>
              <a:latin typeface="Arial"/>
              <a:ea typeface="Arial"/>
              <a:cs typeface="Arial"/>
              <a:sym typeface="Arial"/>
            </a:endParaRPr>
          </a:p>
          <a:p>
            <a:pPr lvl="0">
              <a:lnSpc>
                <a:spcPct val="80000"/>
              </a:lnSpc>
              <a:spcBef>
                <a:spcPts val="600"/>
              </a:spcBef>
              <a:defRPr sz="1800">
                <a:solidFill>
                  <a:srgbClr val="000000"/>
                </a:solidFill>
              </a:defRPr>
            </a:pPr>
            <a:endParaRPr sz="1400" u="sng">
              <a:solidFill>
                <a:srgbClr val="FFFFFF"/>
              </a:solidFill>
              <a:latin typeface="Arial"/>
              <a:ea typeface="Arial"/>
              <a:cs typeface="Arial"/>
              <a:sym typeface="Arial"/>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la faringe.</a:t>
            </a:r>
            <a:r>
              <a:rPr sz="1400">
                <a:solidFill>
                  <a:srgbClr val="FFFFFF"/>
                </a:solidFill>
                <a:latin typeface="Arial"/>
                <a:ea typeface="Arial"/>
                <a:cs typeface="Arial"/>
                <a:sym typeface="Arial"/>
              </a:rPr>
              <a:t> Su extracción puede ser sencilla si se tiene la tranquilidad, pulso y material necesarios (pinzas), de no ser así se le trasladará a un centro sanitario, donde el especialista lo hará.</a:t>
            </a:r>
            <a:endParaRPr sz="1400">
              <a:solidFill>
                <a:srgbClr val="FFFFFF"/>
              </a:solidFill>
              <a:latin typeface="Arial"/>
              <a:ea typeface="Arial"/>
              <a:cs typeface="Arial"/>
              <a:sym typeface="Arial"/>
            </a:endParaRPr>
          </a:p>
          <a:p>
            <a:pPr lvl="0">
              <a:lnSpc>
                <a:spcPct val="80000"/>
              </a:lnSpc>
              <a:spcBef>
                <a:spcPts val="600"/>
              </a:spcBef>
              <a:defRPr sz="1800">
                <a:solidFill>
                  <a:srgbClr val="000000"/>
                </a:solidFill>
              </a:defRPr>
            </a:pPr>
            <a:endParaRPr sz="1400" u="sng">
              <a:solidFill>
                <a:srgbClr val="FFFFFF"/>
              </a:solidFill>
              <a:latin typeface="Arial"/>
              <a:ea typeface="Arial"/>
              <a:cs typeface="Arial"/>
              <a:sym typeface="Arial"/>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la tráquea.</a:t>
            </a:r>
            <a:r>
              <a:rPr sz="1400">
                <a:solidFill>
                  <a:srgbClr val="FFFFFF"/>
                </a:solidFill>
                <a:latin typeface="Arial"/>
                <a:ea typeface="Arial"/>
                <a:cs typeface="Arial"/>
                <a:sym typeface="Arial"/>
              </a:rPr>
              <a:t> Se da con poca frecuencia, pero puede ser muy peligroso, al taponar   por completo la entrada del aire, provocando la asfixia. Las maniobras a realizar estarán en función de la edad del sujeto; en el adulto presionaremos desde atrás enérgicamente la pared abdominal (Maniobra de Heinlich) y en el niño golpearemos su espalda en la posición invertida, o bien indagaremos con el dedo su garganta, corno indica la figura.</a:t>
            </a:r>
            <a:r>
              <a:rPr sz="1400">
                <a:solidFill>
                  <a:srgbClr val="FFFFFF"/>
                </a:solidFill>
                <a:latin typeface="Arial Bold"/>
                <a:ea typeface="Arial Bold"/>
                <a:cs typeface="Arial Bold"/>
                <a:sym typeface="Arial Bold"/>
              </a:rPr>
              <a:t> </a:t>
            </a:r>
            <a:endParaRPr sz="1400">
              <a:solidFill>
                <a:srgbClr val="FFFFFF"/>
              </a:solidFill>
              <a:latin typeface="Arial Bold"/>
              <a:ea typeface="Arial Bold"/>
              <a:cs typeface="Arial Bold"/>
              <a:sym typeface="Arial Bold"/>
            </a:endParaRPr>
          </a:p>
          <a:p>
            <a:pPr lvl="0">
              <a:lnSpc>
                <a:spcPct val="80000"/>
              </a:lnSpc>
              <a:spcBef>
                <a:spcPts val="600"/>
              </a:spcBef>
              <a:defRPr sz="1800">
                <a:solidFill>
                  <a:srgbClr val="000000"/>
                </a:solidFill>
              </a:defRPr>
            </a:pPr>
            <a:endParaRPr sz="1400">
              <a:solidFill>
                <a:srgbClr val="FFFFFF"/>
              </a:solidFill>
              <a:latin typeface="Arial Bold"/>
              <a:ea typeface="Arial Bold"/>
              <a:cs typeface="Arial Bold"/>
              <a:sym typeface="Arial Bold"/>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el oído.</a:t>
            </a:r>
            <a:r>
              <a:rPr sz="1400">
                <a:solidFill>
                  <a:srgbClr val="FFFFFF"/>
                </a:solidFill>
                <a:latin typeface="Arial"/>
                <a:ea typeface="Arial"/>
                <a:cs typeface="Arial"/>
                <a:sym typeface="Arial"/>
              </a:rPr>
              <a:t> Si no es fácilmente accesible, será preferible que la extracción la realice el especialista.</a:t>
            </a:r>
            <a:endParaRPr sz="1400">
              <a:solidFill>
                <a:srgbClr val="FFFFFF"/>
              </a:solidFill>
              <a:latin typeface="Arial"/>
              <a:ea typeface="Arial"/>
              <a:cs typeface="Arial"/>
              <a:sym typeface="Arial"/>
            </a:endParaRPr>
          </a:p>
          <a:p>
            <a:pPr lvl="0">
              <a:lnSpc>
                <a:spcPct val="80000"/>
              </a:lnSpc>
              <a:spcBef>
                <a:spcPts val="600"/>
              </a:spcBef>
              <a:defRPr sz="1800">
                <a:solidFill>
                  <a:srgbClr val="000000"/>
                </a:solidFill>
              </a:defRPr>
            </a:pPr>
            <a:endParaRPr sz="1400" u="sng">
              <a:solidFill>
                <a:srgbClr val="FFFFFF"/>
              </a:solidFill>
              <a:latin typeface="Arial"/>
              <a:ea typeface="Arial"/>
              <a:cs typeface="Arial"/>
              <a:sym typeface="Arial"/>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el ojo.</a:t>
            </a:r>
            <a:r>
              <a:rPr sz="1400">
                <a:solidFill>
                  <a:srgbClr val="FFFFFF"/>
                </a:solidFill>
                <a:latin typeface="Arial"/>
                <a:ea typeface="Arial"/>
                <a:cs typeface="Arial"/>
                <a:sym typeface="Arial"/>
              </a:rPr>
              <a:t> Se pueden extraer con facilidad con el pico de un pañuelo. Si el cuerpo extraño se ha fijado en el ojo, será el especialista el encargado de su extracción.</a:t>
            </a:r>
            <a:endParaRPr sz="1400">
              <a:solidFill>
                <a:srgbClr val="FFFFFF"/>
              </a:solidFill>
              <a:latin typeface="Arial"/>
              <a:ea typeface="Arial"/>
              <a:cs typeface="Arial"/>
              <a:sym typeface="Arial"/>
            </a:endParaRPr>
          </a:p>
          <a:p>
            <a:pPr lvl="0">
              <a:lnSpc>
                <a:spcPct val="80000"/>
              </a:lnSpc>
              <a:spcBef>
                <a:spcPts val="600"/>
              </a:spcBef>
              <a:defRPr sz="1800">
                <a:solidFill>
                  <a:srgbClr val="000000"/>
                </a:solidFill>
              </a:defRPr>
            </a:pPr>
            <a:endParaRPr sz="1400" u="sng">
              <a:solidFill>
                <a:srgbClr val="FFFFFF"/>
              </a:solidFill>
              <a:latin typeface="Arial"/>
              <a:ea typeface="Arial"/>
              <a:cs typeface="Arial"/>
              <a:sym typeface="Arial"/>
            </a:endParaRPr>
          </a:p>
          <a:p>
            <a:pPr lvl="0" marL="171450" indent="-171450">
              <a:lnSpc>
                <a:spcPct val="80000"/>
              </a:lnSpc>
              <a:spcBef>
                <a:spcPts val="300"/>
              </a:spcBef>
              <a:defRPr sz="1800">
                <a:solidFill>
                  <a:srgbClr val="000000"/>
                </a:solidFill>
              </a:defRPr>
            </a:pPr>
            <a:r>
              <a:rPr sz="1400" u="sng">
                <a:solidFill>
                  <a:srgbClr val="FFFFFF"/>
                </a:solidFill>
                <a:latin typeface="Arial"/>
                <a:ea typeface="Arial"/>
                <a:cs typeface="Arial"/>
                <a:sym typeface="Arial"/>
              </a:rPr>
              <a:t>En la piel.</a:t>
            </a:r>
            <a:r>
              <a:rPr sz="1400">
                <a:solidFill>
                  <a:srgbClr val="FFFFFF"/>
                </a:solidFill>
                <a:latin typeface="Arial"/>
                <a:ea typeface="Arial"/>
                <a:cs typeface="Arial"/>
                <a:sym typeface="Arial"/>
              </a:rPr>
              <a:t> Las maniobras son muy conocidas (pinzas para depilar, alfileres, etc.) y no hay que dejarlo en el lugar en que se fijó, pues existe riesgo de infecciones. Tras su extracción hay que lavar y desinfectar la zona adecuadamente.</a:t>
            </a:r>
          </a:p>
        </p:txBody>
      </p:sp>
      <p:pic>
        <p:nvPicPr>
          <p:cNvPr id="23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6" name="atragantado.jpg"/>
          <p:cNvPicPr/>
          <p:nvPr/>
        </p:nvPicPr>
        <p:blipFill>
          <a:blip r:embed="rId3">
            <a:extLst/>
          </a:blip>
          <a:stretch>
            <a:fillRect/>
          </a:stretch>
        </p:blipFill>
        <p:spPr>
          <a:xfrm>
            <a:off x="6929715" y="420213"/>
            <a:ext cx="1861583" cy="2376488"/>
          </a:xfrm>
          <a:prstGeom prst="rect">
            <a:avLst/>
          </a:prstGeom>
          <a:ln w="12700">
            <a:miter lim="400000"/>
          </a:ln>
        </p:spPr>
      </p:pic>
      <p:pic>
        <p:nvPicPr>
          <p:cNvPr id="237" name="cuerpos extraños.jpg"/>
          <p:cNvPicPr/>
          <p:nvPr/>
        </p:nvPicPr>
        <p:blipFill>
          <a:blip r:embed="rId4">
            <a:extLst/>
          </a:blip>
          <a:stretch>
            <a:fillRect/>
          </a:stretch>
        </p:blipFill>
        <p:spPr>
          <a:xfrm>
            <a:off x="6974995" y="3207891"/>
            <a:ext cx="2061750" cy="2492794"/>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atin typeface="Arial"/>
                <a:ea typeface="Arial"/>
                <a:cs typeface="Arial"/>
                <a:sym typeface="Arial"/>
              </a:defRPr>
            </a:lvl1pPr>
          </a:lstStyle>
          <a:p>
            <a:pPr lvl="0">
              <a:defRPr sz="1800">
                <a:solidFill>
                  <a:srgbClr val="000000"/>
                </a:solidFill>
              </a:defRPr>
            </a:pPr>
            <a:r>
              <a:rPr sz="2800">
                <a:solidFill>
                  <a:srgbClr val="FFFFCC"/>
                </a:solidFill>
              </a:rPr>
              <a:t>Envenenamientos</a:t>
            </a:r>
          </a:p>
        </p:txBody>
      </p:sp>
      <p:sp>
        <p:nvSpPr>
          <p:cNvPr id="240" name="Shape 240"/>
          <p:cNvSpPr/>
          <p:nvPr>
            <p:ph type="body" idx="4294967295"/>
          </p:nvPr>
        </p:nvSpPr>
        <p:spPr>
          <a:xfrm>
            <a:off x="468312" y="1341437"/>
            <a:ext cx="5278438" cy="50688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600"/>
              </a:spcBef>
              <a:defRPr sz="1800">
                <a:solidFill>
                  <a:srgbClr val="000000"/>
                </a:solidFill>
              </a:defRPr>
            </a:pPr>
            <a:endParaRPr sz="1600">
              <a:solidFill>
                <a:srgbClr val="FFFFFF"/>
              </a:solidFill>
              <a:latin typeface="Tahoma Negreta"/>
              <a:ea typeface="Tahoma Negreta"/>
              <a:cs typeface="Tahoma Negreta"/>
              <a:sym typeface="Tahoma Negreta"/>
            </a:endParaRPr>
          </a:p>
          <a:p>
            <a:pPr lvl="0">
              <a:lnSpc>
                <a:spcPct val="80000"/>
              </a:lnSpc>
              <a:spcBef>
                <a:spcPts val="600"/>
              </a:spcBef>
              <a:defRPr sz="1800">
                <a:solidFill>
                  <a:srgbClr val="000000"/>
                </a:solidFill>
              </a:defRPr>
            </a:pPr>
            <a:endParaRPr sz="1600" u="sng">
              <a:solidFill>
                <a:srgbClr val="FFFFFF"/>
              </a:solidFill>
            </a:endParaRPr>
          </a:p>
          <a:p>
            <a:pPr lvl="0" marL="195942" indent="-195942">
              <a:lnSpc>
                <a:spcPct val="80000"/>
              </a:lnSpc>
              <a:spcBef>
                <a:spcPts val="300"/>
              </a:spcBef>
              <a:defRPr sz="1800">
                <a:solidFill>
                  <a:srgbClr val="000000"/>
                </a:solidFill>
              </a:defRPr>
            </a:pPr>
            <a:r>
              <a:rPr sz="1600" u="sng">
                <a:solidFill>
                  <a:srgbClr val="FFFFFF"/>
                </a:solidFill>
              </a:rPr>
              <a:t>Mordeduras y picaduras</a:t>
            </a:r>
            <a:r>
              <a:rPr sz="1600">
                <a:solidFill>
                  <a:srgbClr val="FFFFFF"/>
                </a:solidFill>
              </a:rPr>
              <a:t>. Las medidas que se tomen irán dirigidas a extraer el veneno de la herida y a evitar su absorción por el organismo, colocando hielo cada 10´ . Antes lave bien la zona afectada. En caso de insectos (escorpiones, arañas, ciempiés, etc.) se extraerá el aguijón frotando la picadura con una solución de amoníaco o algo semejante.</a:t>
            </a:r>
            <a:endParaRPr sz="1600">
              <a:solidFill>
                <a:srgbClr val="FFFFFF"/>
              </a:solidFill>
            </a:endParaRPr>
          </a:p>
          <a:p>
            <a:pPr lvl="0">
              <a:lnSpc>
                <a:spcPct val="80000"/>
              </a:lnSpc>
              <a:spcBef>
                <a:spcPts val="600"/>
              </a:spcBef>
              <a:defRPr sz="1800">
                <a:solidFill>
                  <a:srgbClr val="000000"/>
                </a:solidFill>
              </a:defRPr>
            </a:pPr>
            <a:endParaRPr sz="1600" u="sng">
              <a:solidFill>
                <a:srgbClr val="FFFFFF"/>
              </a:solidFill>
            </a:endParaRPr>
          </a:p>
          <a:p>
            <a:pPr lvl="0" marL="195942" indent="-195942">
              <a:lnSpc>
                <a:spcPct val="80000"/>
              </a:lnSpc>
              <a:spcBef>
                <a:spcPts val="300"/>
              </a:spcBef>
              <a:defRPr sz="1800">
                <a:solidFill>
                  <a:srgbClr val="000000"/>
                </a:solidFill>
              </a:defRPr>
            </a:pPr>
            <a:r>
              <a:rPr sz="1600" u="sng">
                <a:solidFill>
                  <a:srgbClr val="FFFFFF"/>
                </a:solidFill>
              </a:rPr>
              <a:t>Intoxicaciones.</a:t>
            </a:r>
            <a:r>
              <a:rPr sz="1600">
                <a:solidFill>
                  <a:srgbClr val="FFFFFF"/>
                </a:solidFill>
              </a:rPr>
              <a:t> Son las causadas por la ingestión de sustancias que contengan veneno, hongos, comer alimentos en mal estado o respirar gases tóxicos. Tratamiento Si la intoxicación se ha producido por la inhalación de gases tóxicos, se trasladará al enfermo al aire libre para que recupere su estado normal, utilizando el oxígeno o la respiración artificial, salvo que el gas respirado contraindique este tratamiento. En cualquiera de los casos anteriores se recomienda el rápido tratamiento médico.</a:t>
            </a:r>
          </a:p>
        </p:txBody>
      </p:sp>
      <p:sp>
        <p:nvSpPr>
          <p:cNvPr id="241" name="Shape 241"/>
          <p:cNvSpPr/>
          <p:nvPr/>
        </p:nvSpPr>
        <p:spPr>
          <a:xfrm>
            <a:off x="755650" y="1268412"/>
            <a:ext cx="337609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lvl="0">
              <a:defRPr>
                <a:solidFill>
                  <a:srgbClr val="000000"/>
                </a:solidFill>
              </a:defRPr>
            </a:pPr>
            <a:r>
              <a:rPr>
                <a:solidFill>
                  <a:srgbClr val="FFFFFF"/>
                </a:solidFill>
              </a:rPr>
              <a:t>Podemos establecer dos grupos:</a:t>
            </a:r>
          </a:p>
        </p:txBody>
      </p:sp>
      <p:pic>
        <p:nvPicPr>
          <p:cNvPr id="24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43" name="primeros auxilios abeja.jpg"/>
          <p:cNvPicPr/>
          <p:nvPr/>
        </p:nvPicPr>
        <p:blipFill>
          <a:blip r:embed="rId3">
            <a:extLst/>
          </a:blip>
          <a:stretch>
            <a:fillRect/>
          </a:stretch>
        </p:blipFill>
        <p:spPr>
          <a:xfrm>
            <a:off x="5910114" y="1892112"/>
            <a:ext cx="3028950" cy="3073776"/>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5" name="Shape 245"/>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200">
                <a:solidFill>
                  <a:srgbClr val="FFFFCC"/>
                </a:solidFill>
              </a:rPr>
              <a:t>CASOS URGENTES</a:t>
            </a:r>
            <a:br>
              <a:rPr sz="3200">
                <a:solidFill>
                  <a:srgbClr val="FFFFCC"/>
                </a:solidFill>
              </a:rPr>
            </a:br>
          </a:p>
        </p:txBody>
      </p:sp>
      <p:sp>
        <p:nvSpPr>
          <p:cNvPr id="246" name="Shape 246"/>
          <p:cNvSpPr/>
          <p:nvPr>
            <p:ph type="body" idx="4294967295"/>
          </p:nvPr>
        </p:nvSpPr>
        <p:spPr>
          <a:xfrm>
            <a:off x="301625" y="4797425"/>
            <a:ext cx="8591550" cy="14398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3822" indent="-213822" defTabSz="886968">
              <a:lnSpc>
                <a:spcPct val="80000"/>
              </a:lnSpc>
              <a:spcBef>
                <a:spcPts val="400"/>
              </a:spcBef>
              <a:defRPr sz="1800">
                <a:solidFill>
                  <a:srgbClr val="000000"/>
                </a:solidFill>
              </a:defRPr>
            </a:pPr>
            <a:r>
              <a:rPr sz="1746" u="sng">
                <a:solidFill>
                  <a:srgbClr val="FFFFFF"/>
                </a:solidFill>
              </a:rPr>
              <a:t>Asfixia.</a:t>
            </a:r>
            <a:r>
              <a:rPr sz="1746">
                <a:solidFill>
                  <a:srgbClr val="FFFFFF"/>
                </a:solidFill>
              </a:rPr>
              <a:t> Se produce cuando hay una paralización de la actividad respiratoria. En las enfermedades pulmonares o en los casos en que un obstáculo impide la entrada de aire, se intentará sacarlo y si no fuera posible un médico hará una intervención de urgencia y si la asfixia no la produjera ningún obstáculo, mientras llega el especialista, practicaremos la respiración artificial durante el tiempo que fuera preciso.</a:t>
            </a:r>
          </a:p>
        </p:txBody>
      </p:sp>
      <p:sp>
        <p:nvSpPr>
          <p:cNvPr id="247" name="Shape 247"/>
          <p:cNvSpPr/>
          <p:nvPr/>
        </p:nvSpPr>
        <p:spPr>
          <a:xfrm>
            <a:off x="395287" y="1196975"/>
            <a:ext cx="2232026"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u="sng">
                <a:solidFill>
                  <a:srgbClr val="FFFFCC"/>
                </a:solidFill>
              </a:defRPr>
            </a:lvl1pPr>
          </a:lstStyle>
          <a:p>
            <a:pPr lvl="0">
              <a:defRPr u="none">
                <a:solidFill>
                  <a:srgbClr val="000000"/>
                </a:solidFill>
              </a:defRPr>
            </a:pPr>
            <a:r>
              <a:rPr u="sng">
                <a:solidFill>
                  <a:srgbClr val="FFFFCC"/>
                </a:solidFill>
              </a:rPr>
              <a:t>Desvanecimientos</a:t>
            </a:r>
          </a:p>
        </p:txBody>
      </p:sp>
      <p:sp>
        <p:nvSpPr>
          <p:cNvPr id="248" name="Shape 248"/>
          <p:cNvSpPr/>
          <p:nvPr/>
        </p:nvSpPr>
        <p:spPr>
          <a:xfrm>
            <a:off x="468312" y="1628775"/>
            <a:ext cx="7848601" cy="10414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80000"/>
              </a:lnSpc>
              <a:spcBef>
                <a:spcPts val="400"/>
              </a:spcBef>
              <a:defRPr>
                <a:solidFill>
                  <a:srgbClr val="000000"/>
                </a:solidFill>
              </a:defRPr>
            </a:pPr>
            <a:r>
              <a:rPr>
                <a:solidFill>
                  <a:srgbClr val="FFFFFF"/>
                </a:solidFill>
              </a:rPr>
              <a:t>Se caracterizan por palidez, debilidad, sudor frío y caída. Se producen por alteraciones en el riego sanguíneo de los vasos cerebrales.</a:t>
            </a:r>
            <a:r>
              <a:rPr>
                <a:solidFill>
                  <a:srgbClr val="FFFFFF"/>
                </a:solidFill>
                <a:latin typeface="Tahoma Negreta"/>
                <a:ea typeface="Tahoma Negreta"/>
                <a:cs typeface="Tahoma Negreta"/>
                <a:sym typeface="Tahoma Negreta"/>
              </a:rPr>
              <a:t> </a:t>
            </a:r>
            <a:r>
              <a:rPr>
                <a:solidFill>
                  <a:srgbClr val="FFFFFF"/>
                </a:solidFill>
              </a:rPr>
              <a:t>En estos casos se colocará al paciente en posición horizontal, con las extremidades inferiores en posición más elevada.</a:t>
            </a:r>
          </a:p>
        </p:txBody>
      </p:sp>
      <p:pic>
        <p:nvPicPr>
          <p:cNvPr id="24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50" name="primeros auxilios mareado.jpg"/>
          <p:cNvPicPr/>
          <p:nvPr/>
        </p:nvPicPr>
        <p:blipFill>
          <a:blip r:embed="rId3">
            <a:extLst/>
          </a:blip>
          <a:stretch>
            <a:fillRect/>
          </a:stretch>
        </p:blipFill>
        <p:spPr>
          <a:xfrm>
            <a:off x="955228" y="3013868"/>
            <a:ext cx="2444330" cy="1439864"/>
          </a:xfrm>
          <a:prstGeom prst="rect">
            <a:avLst/>
          </a:prstGeom>
          <a:ln w="12700">
            <a:miter lim="400000"/>
          </a:ln>
        </p:spPr>
      </p:pic>
      <p:pic>
        <p:nvPicPr>
          <p:cNvPr id="251" name="ahogandose.jpg"/>
          <p:cNvPicPr/>
          <p:nvPr/>
        </p:nvPicPr>
        <p:blipFill>
          <a:blip r:embed="rId4">
            <a:extLst/>
          </a:blip>
          <a:stretch>
            <a:fillRect/>
          </a:stretch>
        </p:blipFill>
        <p:spPr>
          <a:xfrm>
            <a:off x="6364237" y="2553594"/>
            <a:ext cx="1380782" cy="2246694"/>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idx="4294967295"/>
          </p:nvPr>
        </p:nvSpPr>
        <p:spPr>
          <a:xfrm>
            <a:off x="1547812" y="228600"/>
            <a:ext cx="6192838" cy="8969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atin typeface="Arial"/>
                <a:ea typeface="Arial"/>
                <a:cs typeface="Arial"/>
                <a:sym typeface="Arial"/>
              </a:defRPr>
            </a:lvl1pPr>
          </a:lstStyle>
          <a:p>
            <a:pPr lvl="0">
              <a:defRPr sz="1800">
                <a:solidFill>
                  <a:srgbClr val="000000"/>
                </a:solidFill>
              </a:defRPr>
            </a:pPr>
            <a:r>
              <a:rPr sz="2800">
                <a:solidFill>
                  <a:srgbClr val="FFFFCC"/>
                </a:solidFill>
              </a:rPr>
              <a:t>Técnicas de urgencia</a:t>
            </a:r>
          </a:p>
        </p:txBody>
      </p:sp>
      <p:graphicFrame>
        <p:nvGraphicFramePr>
          <p:cNvPr id="254" name="Table 254"/>
          <p:cNvGraphicFramePr/>
          <p:nvPr/>
        </p:nvGraphicFramePr>
        <p:xfrm>
          <a:off x="1258887" y="1341437"/>
          <a:ext cx="6337301" cy="10795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28787"/>
                <a:gridCol w="2808287"/>
                <a:gridCol w="1800225"/>
              </a:tblGrid>
              <a:tr h="457200">
                <a:tc gridSpan="3">
                  <a:txBody>
                    <a:bodyPr/>
                    <a:lstStyle/>
                    <a:p>
                      <a:pPr lvl="0" marL="342900" indent="-342900" algn="ctr">
                        <a:defRPr b="0" i="0" sz="1800">
                          <a:solidFill>
                            <a:srgbClr val="000000"/>
                          </a:solidFill>
                        </a:defRPr>
                      </a:pPr>
                      <a:r>
                        <a:rPr sz="2400">
                          <a:solidFill>
                            <a:srgbClr val="FFFFFF"/>
                          </a:solidFill>
                          <a:latin typeface="Tahoma"/>
                          <a:ea typeface="Tahoma"/>
                          <a:cs typeface="Tahoma"/>
                        </a:rPr>
                        <a:t>REANIMACIÓN CARDIOPULMONAR</a:t>
                      </a:r>
                    </a:p>
                  </a:txBody>
                  <a:tcPr marL="45720" marR="45720" marT="45720" marB="45720" anchor="t"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noFill/>
                  </a:tcPr>
                </a:tc>
                <a:tc hMerge="1">
                  <a:tcPr/>
                </a:tc>
                <a:tc hMerge="1">
                  <a:tcPr/>
                </a:tc>
              </a:tr>
              <a:tr h="622300">
                <a:tc>
                  <a:txBody>
                    <a:bodyPr/>
                    <a:lstStyle/>
                    <a:p>
                      <a:pPr lvl="0" marL="342900" indent="-342900" algn="just">
                        <a:defRPr b="0" i="0" sz="1800">
                          <a:solidFill>
                            <a:srgbClr val="000000"/>
                          </a:solidFill>
                        </a:defRPr>
                      </a:pPr>
                      <a:r>
                        <a:rPr sz="1600">
                          <a:solidFill>
                            <a:srgbClr val="FFFFFF"/>
                          </a:solidFill>
                          <a:latin typeface="Tahoma"/>
                          <a:ea typeface="Tahoma"/>
                          <a:cs typeface="Tahoma"/>
                        </a:rPr>
                        <a:t>1/2   socorristas</a:t>
                      </a:r>
                    </a:p>
                  </a:txBody>
                  <a:tcPr marL="45720" marR="45720" marT="45720" marB="45720" anchor="t"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noFill/>
                  </a:tcPr>
                </a:tc>
                <a:tc>
                  <a:txBody>
                    <a:bodyPr/>
                    <a:lstStyle/>
                    <a:p>
                      <a:pPr lvl="0" marL="342900" indent="-342900" algn="just">
                        <a:defRPr b="0" i="0" sz="1800">
                          <a:solidFill>
                            <a:srgbClr val="000000"/>
                          </a:solidFill>
                        </a:defRPr>
                      </a:pPr>
                      <a:r>
                        <a:rPr sz="1600">
                          <a:solidFill>
                            <a:srgbClr val="FFFFFF"/>
                          </a:solidFill>
                          <a:latin typeface="Tahoma"/>
                          <a:ea typeface="Tahoma"/>
                          <a:cs typeface="Tahoma"/>
                        </a:rPr>
                        <a:t>30 compresiones torácicas</a:t>
                      </a:r>
                    </a:p>
                  </a:txBody>
                  <a:tcPr marL="45720" marR="45720" marT="45720" marB="45720" anchor="t"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noFill/>
                  </a:tcPr>
                </a:tc>
                <a:tc>
                  <a:txBody>
                    <a:bodyPr/>
                    <a:lstStyle/>
                    <a:p>
                      <a:pPr lvl="0" marL="342900" indent="-342900" algn="just">
                        <a:defRPr b="0" i="0" sz="1800">
                          <a:solidFill>
                            <a:srgbClr val="000000"/>
                          </a:solidFill>
                        </a:defRPr>
                      </a:pPr>
                      <a:r>
                        <a:rPr sz="1600">
                          <a:solidFill>
                            <a:srgbClr val="FFFFFF"/>
                          </a:solidFill>
                          <a:latin typeface="Tahoma"/>
                          <a:ea typeface="Tahoma"/>
                          <a:cs typeface="Tahoma"/>
                        </a:rPr>
                        <a:t>2 insuflaciones</a:t>
                      </a:r>
                    </a:p>
                  </a:txBody>
                  <a:tcPr marL="45720" marR="45720" marT="45720" marB="45720" anchor="t" anchorCtr="0" horzOverflow="overflow">
                    <a:lnL w="12700">
                      <a:solidFill>
                        <a:srgbClr val="FFFFFF"/>
                      </a:solidFill>
                      <a:round/>
                    </a:lnL>
                    <a:lnR w="12700">
                      <a:solidFill>
                        <a:srgbClr val="FFFFFF"/>
                      </a:solidFill>
                      <a:round/>
                    </a:lnR>
                    <a:lnT w="12700">
                      <a:solidFill>
                        <a:srgbClr val="FFFFFF"/>
                      </a:solidFill>
                      <a:round/>
                    </a:lnT>
                    <a:lnB w="12700">
                      <a:solidFill>
                        <a:srgbClr val="FFFFFF"/>
                      </a:solidFill>
                      <a:round/>
                    </a:lnB>
                    <a:noFill/>
                  </a:tcPr>
                </a:tc>
              </a:tr>
            </a:tbl>
          </a:graphicData>
        </a:graphic>
      </p:graphicFrame>
      <p:pic>
        <p:nvPicPr>
          <p:cNvPr id="25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56" name="respiracion artificial.jpg"/>
          <p:cNvPicPr/>
          <p:nvPr/>
        </p:nvPicPr>
        <p:blipFill>
          <a:blip r:embed="rId3">
            <a:extLst/>
          </a:blip>
          <a:stretch>
            <a:fillRect/>
          </a:stretch>
        </p:blipFill>
        <p:spPr>
          <a:xfrm>
            <a:off x="2645767" y="3169142"/>
            <a:ext cx="3362492" cy="2620124"/>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nvSpPr>
        <p:spPr>
          <a:xfrm>
            <a:off x="323850" y="260350"/>
            <a:ext cx="8496300"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solidFill>
                  <a:srgbClr val="92D050"/>
                </a:solidFill>
                <a:latin typeface="Tahoma Negreta"/>
                <a:ea typeface="Tahoma Negreta"/>
                <a:cs typeface="Tahoma Negreta"/>
                <a:sym typeface="Tahoma Negreta"/>
              </a:defRPr>
            </a:lvl1pPr>
          </a:lstStyle>
          <a:p>
            <a:pPr lvl="0">
              <a:defRPr sz="1800">
                <a:solidFill>
                  <a:srgbClr val="000000"/>
                </a:solidFill>
              </a:defRPr>
            </a:pPr>
            <a:r>
              <a:rPr sz="2400">
                <a:solidFill>
                  <a:srgbClr val="92D050"/>
                </a:solidFill>
              </a:rPr>
              <a:t>VAMOS A VER SI  VUESTRA ATENCIÓN HA SIDO ADECUADA CONTESTANDO ALGUNAS CUESTIONES.</a:t>
            </a:r>
          </a:p>
        </p:txBody>
      </p:sp>
      <p:sp>
        <p:nvSpPr>
          <p:cNvPr id="259" name="Shape 259"/>
          <p:cNvSpPr/>
          <p:nvPr/>
        </p:nvSpPr>
        <p:spPr>
          <a:xfrm>
            <a:off x="1331912" y="1557337"/>
            <a:ext cx="6769101"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En una fractura de columna vertebral, ¿cómo trasladarías al accidentado?</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¿Qué diferencia existe entre luxación y esguince?</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¿Qué harías ante una picadura venenosa?</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¿Cómo inmovilizarías una fractura en el antebrazo y codo?</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¿Sabes desinfectar una herida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¿Conoces el tratamiento de un esguince?</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¿Sabes qué hacer ante una hemorragia?</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¿Conoces bien las técnicas de urgencia?</a:t>
            </a:r>
            <a:endParaRPr>
              <a:solidFill>
                <a:srgbClr val="FFFFFF"/>
              </a:solidFill>
            </a:endParaRPr>
          </a:p>
          <a:p>
            <a:pPr lvl="0">
              <a:defRPr>
                <a:solidFill>
                  <a:srgbClr val="000000"/>
                </a:solidFill>
              </a:defRPr>
            </a:pPr>
            <a:r>
              <a:rPr>
                <a:solidFill>
                  <a:srgbClr val="FFFFFF"/>
                </a:solidFill>
              </a:rPr>
              <a:t>	</a:t>
            </a:r>
            <a:endParaRPr>
              <a:solidFill>
                <a:srgbClr val="FFFFFF"/>
              </a:solidFill>
            </a:endParaRPr>
          </a:p>
          <a:p>
            <a:pPr lvl="0">
              <a:defRPr>
                <a:solidFill>
                  <a:srgbClr val="000000"/>
                </a:solidFill>
              </a:defRPr>
            </a:pPr>
            <a:r>
              <a:rPr>
                <a:solidFill>
                  <a:srgbClr val="FFFFFF"/>
                </a:solidFill>
              </a:rPr>
              <a:t>¿Conoces los procedimientos para inmovilizar una articulación? </a:t>
            </a:r>
          </a:p>
        </p:txBody>
      </p:sp>
      <p:pic>
        <p:nvPicPr>
          <p:cNvPr id="26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58"/>
                                        </p:tgtEl>
                                        <p:attrNameLst>
                                          <p:attrName>style.visibility</p:attrName>
                                        </p:attrNameLst>
                                      </p:cBhvr>
                                      <p:to>
                                        <p:strVal val="visible"/>
                                      </p:to>
                                    </p:set>
                                    <p:animEffect filter="blinds(horizontal)" transition="in">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 grpId="2" fill="hold">
                                  <p:stCondLst>
                                    <p:cond delay="0"/>
                                  </p:stCondLst>
                                  <p:iterate type="el" backwards="0">
                                    <p:tmAbs val="0"/>
                                  </p:iterate>
                                  <p:childTnLst>
                                    <p:set>
                                      <p:cBhvr>
                                        <p:cTn id="11" fill="hold"/>
                                        <p:tgtEl>
                                          <p:spTgt spid="259">
                                            <p:bg/>
                                          </p:spTgt>
                                        </p:tgtEl>
                                        <p:attrNameLst>
                                          <p:attrName>style.visibility</p:attrName>
                                        </p:attrNameLst>
                                      </p:cBhvr>
                                      <p:to>
                                        <p:strVal val="visible"/>
                                      </p:to>
                                    </p:set>
                                  </p:childTnLst>
                                </p:cTn>
                              </p:par>
                              <p:par>
                                <p:cTn id="12" presetClass="entr" presetSubtype="0" presetID="1" grpId="2" fill="hold">
                                  <p:stCondLst>
                                    <p:cond delay="0"/>
                                  </p:stCondLst>
                                  <p:iterate type="el" backwards="0">
                                    <p:tmAbs val="0"/>
                                  </p:iterate>
                                  <p:childTnLst>
                                    <p:set>
                                      <p:cBhvr>
                                        <p:cTn id="13" fill="hold"/>
                                        <p:tgtEl>
                                          <p:spTgt spid="259">
                                            <p:txEl>
                                              <p:pRg st="0" end="0"/>
                                            </p:txEl>
                                          </p:spTgt>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2" fill="hold">
                                  <p:stCondLst>
                                    <p:cond delay="0"/>
                                  </p:stCondLst>
                                  <p:iterate type="el" backwards="0">
                                    <p:tmAbs val="0"/>
                                  </p:iterate>
                                  <p:childTnLst>
                                    <p:set>
                                      <p:cBhvr>
                                        <p:cTn id="16" fill="hold"/>
                                        <p:tgtEl>
                                          <p:spTgt spid="25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259">
                                            <p:txEl>
                                              <p:pRg st="2" end="2"/>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25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2" fill="hold">
                                  <p:stCondLst>
                                    <p:cond delay="0"/>
                                  </p:stCondLst>
                                  <p:iterate type="el" backwards="0">
                                    <p:tmAbs val="0"/>
                                  </p:iterate>
                                  <p:childTnLst>
                                    <p:set>
                                      <p:cBhvr>
                                        <p:cTn id="27" fill="hold"/>
                                        <p:tgtEl>
                                          <p:spTgt spid="259">
                                            <p:txEl>
                                              <p:pRg st="4" end="4"/>
                                            </p:txEl>
                                          </p:spTgt>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2" fill="hold">
                                  <p:stCondLst>
                                    <p:cond delay="0"/>
                                  </p:stCondLst>
                                  <p:iterate type="el" backwards="0">
                                    <p:tmAbs val="0"/>
                                  </p:iterate>
                                  <p:childTnLst>
                                    <p:set>
                                      <p:cBhvr>
                                        <p:cTn id="30" fill="hold"/>
                                        <p:tgtEl>
                                          <p:spTgt spid="2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0" presetID="1" grpId="2" fill="hold">
                                  <p:stCondLst>
                                    <p:cond delay="0"/>
                                  </p:stCondLst>
                                  <p:iterate type="el" backwards="0">
                                    <p:tmAbs val="0"/>
                                  </p:iterate>
                                  <p:childTnLst>
                                    <p:set>
                                      <p:cBhvr>
                                        <p:cTn id="34" fill="hold"/>
                                        <p:tgtEl>
                                          <p:spTgt spid="259">
                                            <p:txEl>
                                              <p:pRg st="6" end="6"/>
                                            </p:txEl>
                                          </p:spTgt>
                                        </p:tgtEl>
                                        <p:attrNameLst>
                                          <p:attrName>style.visibility</p:attrName>
                                        </p:attrNameLst>
                                      </p:cBhvr>
                                      <p:to>
                                        <p:strVal val="visible"/>
                                      </p:to>
                                    </p:set>
                                  </p:childTnLst>
                                </p:cTn>
                              </p:par>
                            </p:childTnLst>
                          </p:cTn>
                        </p:par>
                        <p:par>
                          <p:cTn id="35" fill="hold">
                            <p:stCondLst>
                              <p:cond delay="0"/>
                            </p:stCondLst>
                            <p:childTnLst>
                              <p:par>
                                <p:cTn id="36" nodeType="afterEffect" presetClass="entr" presetSubtype="0" presetID="1" grpId="2" fill="hold">
                                  <p:stCondLst>
                                    <p:cond delay="0"/>
                                  </p:stCondLst>
                                  <p:iterate type="el" backwards="0">
                                    <p:tmAbs val="0"/>
                                  </p:iterate>
                                  <p:childTnLst>
                                    <p:set>
                                      <p:cBhvr>
                                        <p:cTn id="37" fill="hold"/>
                                        <p:tgtEl>
                                          <p:spTgt spid="259">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2" fill="hold">
                                  <p:stCondLst>
                                    <p:cond delay="0"/>
                                  </p:stCondLst>
                                  <p:iterate type="el" backwards="0">
                                    <p:tmAbs val="0"/>
                                  </p:iterate>
                                  <p:childTnLst>
                                    <p:set>
                                      <p:cBhvr>
                                        <p:cTn id="41" fill="hold"/>
                                        <p:tgtEl>
                                          <p:spTgt spid="259">
                                            <p:txEl>
                                              <p:pRg st="8" end="8"/>
                                            </p:txEl>
                                          </p:spTgt>
                                        </p:tgtEl>
                                        <p:attrNameLst>
                                          <p:attrName>style.visibility</p:attrName>
                                        </p:attrNameLst>
                                      </p:cBhvr>
                                      <p:to>
                                        <p:strVal val="visible"/>
                                      </p:to>
                                    </p:set>
                                  </p:childTnLst>
                                </p:cTn>
                              </p:par>
                            </p:childTnLst>
                          </p:cTn>
                        </p:par>
                        <p:par>
                          <p:cTn id="42" fill="hold">
                            <p:stCondLst>
                              <p:cond delay="0"/>
                            </p:stCondLst>
                            <p:childTnLst>
                              <p:par>
                                <p:cTn id="43" nodeType="afterEffect" presetClass="entr" presetSubtype="0" presetID="1" grpId="2" fill="hold">
                                  <p:stCondLst>
                                    <p:cond delay="0"/>
                                  </p:stCondLst>
                                  <p:iterate type="el" backwards="0">
                                    <p:tmAbs val="0"/>
                                  </p:iterate>
                                  <p:childTnLst>
                                    <p:set>
                                      <p:cBhvr>
                                        <p:cTn id="44" fill="hold"/>
                                        <p:tgtEl>
                                          <p:spTgt spid="25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2" fill="hold">
                                  <p:stCondLst>
                                    <p:cond delay="0"/>
                                  </p:stCondLst>
                                  <p:iterate type="el" backwards="0">
                                    <p:tmAbs val="0"/>
                                  </p:iterate>
                                  <p:childTnLst>
                                    <p:set>
                                      <p:cBhvr>
                                        <p:cTn id="48" fill="hold"/>
                                        <p:tgtEl>
                                          <p:spTgt spid="259">
                                            <p:txEl>
                                              <p:pRg st="10" end="10"/>
                                            </p:txEl>
                                          </p:spTgt>
                                        </p:tgtEl>
                                        <p:attrNameLst>
                                          <p:attrName>style.visibility</p:attrName>
                                        </p:attrNameLst>
                                      </p:cBhvr>
                                      <p:to>
                                        <p:strVal val="visible"/>
                                      </p:to>
                                    </p:set>
                                  </p:childTnLst>
                                </p:cTn>
                              </p:par>
                            </p:childTnLst>
                          </p:cTn>
                        </p:par>
                        <p:par>
                          <p:cTn id="49" fill="hold">
                            <p:stCondLst>
                              <p:cond delay="0"/>
                            </p:stCondLst>
                            <p:childTnLst>
                              <p:par>
                                <p:cTn id="50" nodeType="afterEffect" presetClass="entr" presetSubtype="0" presetID="1" grpId="2" fill="hold">
                                  <p:stCondLst>
                                    <p:cond delay="0"/>
                                  </p:stCondLst>
                                  <p:iterate type="el" backwards="0">
                                    <p:tmAbs val="0"/>
                                  </p:iterate>
                                  <p:childTnLst>
                                    <p:set>
                                      <p:cBhvr>
                                        <p:cTn id="51" fill="hold"/>
                                        <p:tgtEl>
                                          <p:spTgt spid="259">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2" fill="hold">
                                  <p:stCondLst>
                                    <p:cond delay="0"/>
                                  </p:stCondLst>
                                  <p:iterate type="el" backwards="0">
                                    <p:tmAbs val="0"/>
                                  </p:iterate>
                                  <p:childTnLst>
                                    <p:set>
                                      <p:cBhvr>
                                        <p:cTn id="55" fill="hold"/>
                                        <p:tgtEl>
                                          <p:spTgt spid="259">
                                            <p:txEl>
                                              <p:pRg st="12" end="12"/>
                                            </p:txEl>
                                          </p:spTgt>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2" fill="hold">
                                  <p:stCondLst>
                                    <p:cond delay="0"/>
                                  </p:stCondLst>
                                  <p:iterate type="el" backwards="0">
                                    <p:tmAbs val="0"/>
                                  </p:iterate>
                                  <p:childTnLst>
                                    <p:set>
                                      <p:cBhvr>
                                        <p:cTn id="58" fill="hold"/>
                                        <p:tgtEl>
                                          <p:spTgt spid="25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2" fill="hold">
                                  <p:stCondLst>
                                    <p:cond delay="0"/>
                                  </p:stCondLst>
                                  <p:iterate type="el" backwards="0">
                                    <p:tmAbs val="0"/>
                                  </p:iterate>
                                  <p:childTnLst>
                                    <p:set>
                                      <p:cBhvr>
                                        <p:cTn id="62" fill="hold"/>
                                        <p:tgtEl>
                                          <p:spTgt spid="259">
                                            <p:txEl>
                                              <p:pRg st="14" end="14"/>
                                            </p:txEl>
                                          </p:spTgt>
                                        </p:tgtEl>
                                        <p:attrNameLst>
                                          <p:attrName>style.visibility</p:attrName>
                                        </p:attrNameLst>
                                      </p:cBhvr>
                                      <p:to>
                                        <p:strVal val="visible"/>
                                      </p:to>
                                    </p:set>
                                  </p:childTnLst>
                                </p:cTn>
                              </p:par>
                            </p:childTnLst>
                          </p:cTn>
                        </p:par>
                        <p:par>
                          <p:cTn id="63" fill="hold">
                            <p:stCondLst>
                              <p:cond delay="0"/>
                            </p:stCondLst>
                            <p:childTnLst>
                              <p:par>
                                <p:cTn id="64" nodeType="afterEffect" presetClass="entr" presetSubtype="0" presetID="1" grpId="2" fill="hold">
                                  <p:stCondLst>
                                    <p:cond delay="0"/>
                                  </p:stCondLst>
                                  <p:iterate type="el" backwards="0">
                                    <p:tmAbs val="0"/>
                                  </p:iterate>
                                  <p:childTnLst>
                                    <p:set>
                                      <p:cBhvr>
                                        <p:cTn id="65" fill="hold"/>
                                        <p:tgtEl>
                                          <p:spTgt spid="259">
                                            <p:txEl>
                                              <p:pRg st="15" end="1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0" presetID="1" grpId="2" fill="hold">
                                  <p:stCondLst>
                                    <p:cond delay="0"/>
                                  </p:stCondLst>
                                  <p:iterate type="el" backwards="0">
                                    <p:tmAbs val="0"/>
                                  </p:iterate>
                                  <p:childTnLst>
                                    <p:set>
                                      <p:cBhvr>
                                        <p:cTn id="69" fill="hold"/>
                                        <p:tgtEl>
                                          <p:spTgt spid="259">
                                            <p:txEl>
                                              <p:pRg st="16" end="1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1"/>
      <p:bldP build="p" bldLvl="5" animBg="1" rev="0" advAuto="0" spid="259"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idx="4294967295"/>
          </p:nvPr>
        </p:nvSpPr>
        <p:spPr>
          <a:xfrm>
            <a:off x="301625" y="228599"/>
            <a:ext cx="854075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effectLst>
                  <a:outerShdw sx="100000" sy="100000" kx="0" ky="0" algn="b" rotWithShape="0" blurRad="12700" dist="25400" dir="2700000">
                    <a:srgbClr val="000000"/>
                  </a:outerShdw>
                </a:effectLst>
              </a:defRPr>
            </a:lvl1pPr>
          </a:lstStyle>
          <a:p>
            <a:pPr lvl="0">
              <a:defRPr sz="1800">
                <a:solidFill>
                  <a:srgbClr val="000000"/>
                </a:solidFill>
                <a:effectLst/>
              </a:defRPr>
            </a:pPr>
            <a:r>
              <a:rPr sz="4400">
                <a:solidFill>
                  <a:srgbClr val="FFFFCC"/>
                </a:solidFill>
                <a:effectLst>
                  <a:outerShdw sx="100000" sy="100000" kx="0" ky="0" algn="b" rotWithShape="0" blurRad="12700" dist="25400" dir="2700000">
                    <a:srgbClr val="000000"/>
                  </a:outerShdw>
                </a:effectLst>
              </a:rPr>
              <a:t>Índice</a:t>
            </a:r>
          </a:p>
        </p:txBody>
      </p:sp>
      <p:sp>
        <p:nvSpPr>
          <p:cNvPr id="169" name="Shape 169"/>
          <p:cNvSpPr/>
          <p:nvPr>
            <p:ph type="body" idx="4294967295"/>
          </p:nvPr>
        </p:nvSpPr>
        <p:spPr>
          <a:xfrm>
            <a:off x="395287" y="1555750"/>
            <a:ext cx="4846638" cy="46815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500"/>
              </a:spcBef>
              <a:buSzTx/>
              <a:buNone/>
              <a:defRPr sz="1800">
                <a:solidFill>
                  <a:srgbClr val="000000"/>
                </a:solidFill>
              </a:defRPr>
            </a:pPr>
            <a:r>
              <a:rPr sz="2400">
                <a:solidFill>
                  <a:srgbClr val="FFFFFF"/>
                </a:solidFill>
                <a:latin typeface="Arial"/>
                <a:ea typeface="Arial"/>
                <a:cs typeface="Arial"/>
                <a:sym typeface="Arial"/>
              </a:rPr>
              <a:t>Objetivos </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Primeras medidas.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	Normas generales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	Traumatismos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	Otras lesiones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	Cuerpos extraños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Envenenamientos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Casos urgentes</a:t>
            </a:r>
            <a:endParaRPr sz="2400">
              <a:solidFill>
                <a:srgbClr val="FFFFFF"/>
              </a:solidFill>
              <a:latin typeface="Arial"/>
              <a:ea typeface="Arial"/>
              <a:cs typeface="Arial"/>
              <a:sym typeface="Arial"/>
            </a:endParaRPr>
          </a:p>
          <a:p>
            <a:pPr lvl="0">
              <a:spcBef>
                <a:spcPts val="500"/>
              </a:spcBef>
              <a:buSzTx/>
              <a:buNone/>
              <a:defRPr sz="1800">
                <a:solidFill>
                  <a:srgbClr val="000000"/>
                </a:solidFill>
              </a:defRPr>
            </a:pPr>
            <a:r>
              <a:rPr sz="2400">
                <a:solidFill>
                  <a:srgbClr val="FFFFFF"/>
                </a:solidFill>
                <a:latin typeface="Arial"/>
                <a:ea typeface="Arial"/>
                <a:cs typeface="Arial"/>
                <a:sym typeface="Arial"/>
              </a:rPr>
              <a:t>Técnicas de urgencia </a:t>
            </a:r>
          </a:p>
        </p:txBody>
      </p:sp>
      <p:pic>
        <p:nvPicPr>
          <p:cNvPr id="170" name="golpe con porteria.jpg"/>
          <p:cNvPicPr/>
          <p:nvPr/>
        </p:nvPicPr>
        <p:blipFill>
          <a:blip r:embed="rId2">
            <a:extLst/>
          </a:blip>
          <a:stretch>
            <a:fillRect/>
          </a:stretch>
        </p:blipFill>
        <p:spPr>
          <a:xfrm>
            <a:off x="4233468" y="1722372"/>
            <a:ext cx="4302123" cy="3413256"/>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5B5D6B"/>
        </a:solidFill>
      </p:bgPr>
    </p:bg>
    <p:spTree>
      <p:nvGrpSpPr>
        <p:cNvPr id="1" name=""/>
        <p:cNvGrpSpPr/>
        <p:nvPr/>
      </p:nvGrpSpPr>
      <p:grpSpPr>
        <a:xfrm>
          <a:off x="0" y="0"/>
          <a:ext cx="0" cy="0"/>
          <a:chOff x="0" y="0"/>
          <a:chExt cx="0" cy="0"/>
        </a:xfrm>
      </p:grpSpPr>
      <p:pic>
        <p:nvPicPr>
          <p:cNvPr id="17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73" name="Shape 173"/>
          <p:cNvSpPr/>
          <p:nvPr/>
        </p:nvSpPr>
        <p:spPr>
          <a:xfrm>
            <a:off x="539750" y="2205037"/>
            <a:ext cx="5040313" cy="288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buSzPct val="100000"/>
              <a:buChar char="•"/>
              <a:defRPr>
                <a:solidFill>
                  <a:srgbClr val="000000"/>
                </a:solidFill>
              </a:defRPr>
            </a:pPr>
            <a:r>
              <a:rPr>
                <a:solidFill>
                  <a:srgbClr val="FFFFFF"/>
                </a:solidFill>
              </a:rPr>
              <a:t> Conocer las técnicas básicas para paliar en la medida de lo posible el avance de la lesión</a:t>
            </a:r>
            <a:endParaRPr>
              <a:solidFill>
                <a:srgbClr val="FFFFFF"/>
              </a:solidFill>
            </a:endParaRPr>
          </a:p>
          <a:p>
            <a:pPr lvl="0">
              <a:buSzPct val="100000"/>
              <a:buChar char="•"/>
              <a:defRPr>
                <a:solidFill>
                  <a:srgbClr val="000000"/>
                </a:solidFill>
              </a:defRPr>
            </a:pPr>
            <a:endParaRPr>
              <a:solidFill>
                <a:srgbClr val="FFFFFF"/>
              </a:solidFill>
            </a:endParaRPr>
          </a:p>
          <a:p>
            <a:pPr lvl="0">
              <a:buSzPct val="100000"/>
              <a:buChar char="•"/>
              <a:defRPr>
                <a:solidFill>
                  <a:srgbClr val="000000"/>
                </a:solidFill>
              </a:defRPr>
            </a:pPr>
            <a:r>
              <a:rPr>
                <a:solidFill>
                  <a:srgbClr val="FFFFFF"/>
                </a:solidFill>
              </a:rPr>
              <a:t> Practicar las actuaciones de urgencia que cada situación precise</a:t>
            </a:r>
            <a:endParaRPr>
              <a:solidFill>
                <a:srgbClr val="FFFFFF"/>
              </a:solidFill>
            </a:endParaRPr>
          </a:p>
          <a:p>
            <a:pPr lvl="0">
              <a:buSzPct val="100000"/>
              <a:buChar char="•"/>
              <a:defRPr>
                <a:solidFill>
                  <a:srgbClr val="000000"/>
                </a:solidFill>
              </a:defRPr>
            </a:pPr>
            <a:endParaRPr>
              <a:solidFill>
                <a:srgbClr val="FFFFFF"/>
              </a:solidFill>
            </a:endParaRPr>
          </a:p>
          <a:p>
            <a:pPr lvl="0">
              <a:buSzPct val="100000"/>
              <a:buChar char="•"/>
              <a:defRPr>
                <a:solidFill>
                  <a:srgbClr val="000000"/>
                </a:solidFill>
              </a:defRPr>
            </a:pPr>
            <a:r>
              <a:rPr>
                <a:solidFill>
                  <a:srgbClr val="FFFFFF"/>
                </a:solidFill>
              </a:rPr>
              <a:t> Concienciar de la importancia del control de las técnicas más adecuadas a las circunstancias que nos puedan surgir en el transcurso de la práctica de ejercicio.</a:t>
            </a:r>
          </a:p>
        </p:txBody>
      </p:sp>
      <p:sp>
        <p:nvSpPr>
          <p:cNvPr id="174" name="Shape 174"/>
          <p:cNvSpPr/>
          <p:nvPr/>
        </p:nvSpPr>
        <p:spPr>
          <a:xfrm>
            <a:off x="2195512" y="1052512"/>
            <a:ext cx="1565956" cy="955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a:solidFill>
                  <a:srgbClr val="000000"/>
                </a:solidFill>
              </a:defRPr>
            </a:pPr>
            <a:r>
              <a:rPr sz="2800">
                <a:solidFill>
                  <a:srgbClr val="FFFFFF"/>
                </a:solidFill>
              </a:rPr>
              <a:t>Objetivos</a:t>
            </a:r>
            <a:br>
              <a:rPr sz="2800">
                <a:solidFill>
                  <a:srgbClr val="FFFFFF"/>
                </a:solidFill>
              </a:rPr>
            </a:br>
          </a:p>
        </p:txBody>
      </p:sp>
      <p:pic>
        <p:nvPicPr>
          <p:cNvPr id="175" name="primeros auxilios abeja.jpg"/>
          <p:cNvPicPr/>
          <p:nvPr/>
        </p:nvPicPr>
        <p:blipFill>
          <a:blip r:embed="rId3">
            <a:extLst/>
          </a:blip>
          <a:stretch>
            <a:fillRect/>
          </a:stretch>
        </p:blipFill>
        <p:spPr>
          <a:xfrm>
            <a:off x="5996979" y="1986279"/>
            <a:ext cx="2843362" cy="2885442"/>
          </a:xfrm>
          <a:prstGeom prst="rect">
            <a:avLst/>
          </a:prstGeom>
          <a:ln w="12700">
            <a:miter lim="400000"/>
          </a:ln>
        </p:spPr>
      </p:pic>
    </p:spTree>
  </p:cSld>
  <p:clrMapOvr>
    <a:masterClrMapping/>
  </p:clrMapOvr>
  <p:transition spd="slow" advClick="1">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idx="4294967295"/>
          </p:nvPr>
        </p:nvSpPr>
        <p:spPr>
          <a:xfrm>
            <a:off x="301625" y="188912"/>
            <a:ext cx="8540750" cy="11525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2800">
                <a:solidFill>
                  <a:srgbClr val="FFFF66"/>
                </a:solidFill>
                <a:latin typeface="Arial"/>
                <a:ea typeface="Arial"/>
                <a:cs typeface="Arial"/>
                <a:sym typeface="Arial"/>
              </a:rPr>
              <a:t>Primeras medidas. </a:t>
            </a:r>
            <a:r>
              <a:rPr sz="2000">
                <a:solidFill>
                  <a:srgbClr val="FFFF00"/>
                </a:solidFill>
                <a:latin typeface="Arial"/>
                <a:ea typeface="Arial"/>
                <a:cs typeface="Arial"/>
                <a:sym typeface="Arial"/>
              </a:rPr>
              <a:t>NORMAS GENERALES</a:t>
            </a:r>
            <a:r>
              <a:rPr sz="2000">
                <a:solidFill>
                  <a:srgbClr val="FFFF00"/>
                </a:solidFill>
              </a:rPr>
              <a:t> </a:t>
            </a:r>
          </a:p>
        </p:txBody>
      </p:sp>
      <p:sp>
        <p:nvSpPr>
          <p:cNvPr id="178" name="Shape 178"/>
          <p:cNvSpPr/>
          <p:nvPr>
            <p:ph type="body" idx="4294967295"/>
          </p:nvPr>
        </p:nvSpPr>
        <p:spPr>
          <a:xfrm>
            <a:off x="323850" y="1341437"/>
            <a:ext cx="8540750" cy="47513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8609" indent="-308609" defTabSz="822959">
              <a:lnSpc>
                <a:spcPct val="80000"/>
              </a:lnSpc>
              <a:spcBef>
                <a:spcPts val="300"/>
              </a:spcBef>
              <a:buSzTx/>
              <a:buNone/>
              <a:defRPr sz="1800">
                <a:solidFill>
                  <a:srgbClr val="000000"/>
                </a:solidFill>
              </a:defRPr>
            </a:pPr>
            <a:r>
              <a:rPr sz="1440">
                <a:solidFill>
                  <a:srgbClr val="FFFFFF"/>
                </a:solidFill>
                <a:latin typeface="Arial"/>
                <a:ea typeface="Arial"/>
                <a:cs typeface="Arial"/>
                <a:sym typeface="Arial"/>
              </a:rPr>
              <a:t>		Antes de lanzarse a actuar en un caso de accidente, se deberán tener en cuenta algunas recomendaciones, Del acierto de la primera intervención puede depender muchas veces, la evolución mala o buena que va a seguir la lesión. </a:t>
            </a:r>
            <a:endParaRPr sz="1440">
              <a:solidFill>
                <a:srgbClr val="FFFFFF"/>
              </a:solidFill>
              <a:latin typeface="Arial"/>
              <a:ea typeface="Arial"/>
              <a:cs typeface="Arial"/>
              <a:sym typeface="Arial"/>
            </a:endParaRPr>
          </a:p>
          <a:p>
            <a:pPr lvl="0" marL="308609" indent="-308609" defTabSz="822959">
              <a:lnSpc>
                <a:spcPct val="80000"/>
              </a:lnSpc>
              <a:spcBef>
                <a:spcPts val="600"/>
              </a:spcBef>
              <a:buSzTx/>
              <a:buNone/>
              <a:defRPr sz="1800">
                <a:solidFill>
                  <a:srgbClr val="000000"/>
                </a:solidFill>
              </a:defRPr>
            </a:pPr>
            <a:endParaRPr sz="1440">
              <a:solidFill>
                <a:srgbClr val="FFFFFF"/>
              </a:solidFill>
              <a:latin typeface="Arial"/>
              <a:ea typeface="Arial"/>
              <a:cs typeface="Arial"/>
              <a:sym typeface="Arial"/>
            </a:endParaRPr>
          </a:p>
          <a:p>
            <a:pPr lvl="0" marL="308609" indent="-308609" defTabSz="822959">
              <a:lnSpc>
                <a:spcPct val="80000"/>
              </a:lnSpc>
              <a:spcBef>
                <a:spcPts val="600"/>
              </a:spcBef>
              <a:buSzTx/>
              <a:buNone/>
              <a:defRPr sz="1800">
                <a:solidFill>
                  <a:srgbClr val="000000"/>
                </a:solidFill>
              </a:defRPr>
            </a:pPr>
            <a:endParaRPr sz="1079">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1. No mover a la persona afectada, salvo para evitar un peligro posterior, hasta saber el alcance de la lesión. Según sea, actuar pertinentemente.</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2. Es preferible no hacer nada a realizar intervenciones inoportunas a causa de nuestra ignorancia.</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3. Avisar rápidamente al médico o servicios médicos necesarios si la situación es delicada.</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4. Mantener al herido inmóvil y tumbado, si tuviera vómitos colocar su cabeza de lado. Posición de accidentado o posición de seguridad.</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5. Se deberá aflojar la ropa al accidentado siempre que ésta dificulte su respiración. La ropa pegada en caso de quemaduras no deberá quitarse.</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6. A través de nuestra tranquilidad deberemos transmitir confianza a la víctima.</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7. Si tuviera convulsiones se deberá cuidar que el accidentado no se golpee y se produzca daños más graves.</a:t>
            </a:r>
            <a:endParaRPr sz="1260">
              <a:solidFill>
                <a:srgbClr val="FFFFFF"/>
              </a:solidFill>
              <a:latin typeface="Arial"/>
              <a:ea typeface="Arial"/>
              <a:cs typeface="Arial"/>
              <a:sym typeface="Arial"/>
            </a:endParaRPr>
          </a:p>
          <a:p>
            <a:pPr lvl="0" marL="308609" indent="-308609" defTabSz="822959">
              <a:lnSpc>
                <a:spcPct val="80000"/>
              </a:lnSpc>
              <a:spcBef>
                <a:spcPts val="600"/>
              </a:spcBef>
              <a:defRPr sz="1800">
                <a:solidFill>
                  <a:srgbClr val="000000"/>
                </a:solidFill>
              </a:defRPr>
            </a:pPr>
            <a:endParaRPr sz="1260">
              <a:solidFill>
                <a:srgbClr val="FFFFFF"/>
              </a:solidFill>
              <a:latin typeface="Arial"/>
              <a:ea typeface="Arial"/>
              <a:cs typeface="Arial"/>
              <a:sym typeface="Arial"/>
            </a:endParaRPr>
          </a:p>
          <a:p>
            <a:pPr lvl="0" marL="308609" indent="-308609" defTabSz="822959">
              <a:lnSpc>
                <a:spcPct val="80000"/>
              </a:lnSpc>
              <a:spcBef>
                <a:spcPts val="300"/>
              </a:spcBef>
              <a:buSzTx/>
              <a:buNone/>
              <a:defRPr sz="1800">
                <a:solidFill>
                  <a:srgbClr val="000000"/>
                </a:solidFill>
              </a:defRPr>
            </a:pPr>
            <a:r>
              <a:rPr sz="1260">
                <a:solidFill>
                  <a:srgbClr val="FFFFFF"/>
                </a:solidFill>
                <a:latin typeface="Arial"/>
                <a:ea typeface="Arial"/>
                <a:cs typeface="Arial"/>
                <a:sym typeface="Arial"/>
              </a:rPr>
              <a:t>8. Si presenta síntomas de asfixia o de aparente muerte deberán de aplicarse las técnicas de urgencia.</a:t>
            </a:r>
          </a:p>
        </p:txBody>
      </p:sp>
      <p:pic>
        <p:nvPicPr>
          <p:cNvPr id="17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0" name="boka boka.jpg"/>
          <p:cNvPicPr/>
          <p:nvPr/>
        </p:nvPicPr>
        <p:blipFill>
          <a:blip r:embed="rId3">
            <a:alphaModFix amt="27436"/>
            <a:extLst/>
          </a:blip>
          <a:stretch>
            <a:fillRect/>
          </a:stretch>
        </p:blipFill>
        <p:spPr>
          <a:xfrm>
            <a:off x="2121296" y="434131"/>
            <a:ext cx="5130801" cy="60960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idx="4294967295"/>
          </p:nvPr>
        </p:nvSpPr>
        <p:spPr>
          <a:xfrm>
            <a:off x="179387" y="404812"/>
            <a:ext cx="8856663" cy="11509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a:solidFill>
                  <a:srgbClr val="FFFFCC"/>
                </a:solidFill>
              </a:rPr>
              <a:t>Las lesiones que más comúnmente se producen en los distintos escenarios por los que transcurre nuestra vida pueden ser:</a:t>
            </a:r>
            <a:br>
              <a:rPr>
                <a:solidFill>
                  <a:srgbClr val="FFFFCC"/>
                </a:solidFill>
              </a:rPr>
            </a:br>
          </a:p>
        </p:txBody>
      </p:sp>
      <p:pic>
        <p:nvPicPr>
          <p:cNvPr id="18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84" name="Shape 184"/>
          <p:cNvSpPr/>
          <p:nvPr/>
        </p:nvSpPr>
        <p:spPr>
          <a:xfrm>
            <a:off x="468312" y="1844675"/>
            <a:ext cx="7991476" cy="650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TRAUMATISMOS. Son lesiones</a:t>
            </a:r>
            <a:r>
              <a:rPr>
                <a:solidFill>
                  <a:srgbClr val="FFFFFF"/>
                </a:solidFill>
              </a:rPr>
              <a:t> de los órganos o los tejidos por acciones mecánicas externas.</a:t>
            </a:r>
            <a:r>
              <a:rPr>
                <a:solidFill>
                  <a:srgbClr val="FFFFFF"/>
                </a:solidFill>
              </a:rPr>
              <a:t> Pueden ser:</a:t>
            </a:r>
          </a:p>
        </p:txBody>
      </p:sp>
      <p:sp>
        <p:nvSpPr>
          <p:cNvPr id="185" name="Shape 185"/>
          <p:cNvSpPr/>
          <p:nvPr/>
        </p:nvSpPr>
        <p:spPr>
          <a:xfrm>
            <a:off x="323850" y="2623661"/>
            <a:ext cx="8570278" cy="6375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tabLst>
                <a:tab pos="228600" algn="l"/>
              </a:tabLst>
              <a:defRPr>
                <a:solidFill>
                  <a:srgbClr val="000000"/>
                </a:solidFill>
              </a:defRPr>
            </a:pPr>
            <a:r>
              <a:rPr sz="2000" u="sng">
                <a:solidFill>
                  <a:srgbClr val="FFFFFF"/>
                </a:solidFill>
              </a:rPr>
              <a:t> Heridas</a:t>
            </a:r>
            <a:r>
              <a:rPr sz="1600">
                <a:solidFill>
                  <a:srgbClr val="FFFFFF"/>
                </a:solidFill>
              </a:rPr>
              <a:t>. Se definen como lesiones en que existe rotura de la piel y se pueden clasificar en:</a:t>
            </a:r>
            <a:endParaRPr sz="1600">
              <a:solidFill>
                <a:srgbClr val="FFFFFF"/>
              </a:solidFill>
            </a:endParaRPr>
          </a:p>
        </p:txBody>
      </p:sp>
      <p:graphicFrame>
        <p:nvGraphicFramePr>
          <p:cNvPr id="186" name="Table 186"/>
          <p:cNvGraphicFramePr/>
          <p:nvPr/>
        </p:nvGraphicFramePr>
        <p:xfrm>
          <a:off x="539750" y="3213100"/>
          <a:ext cx="4175125" cy="33623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28737"/>
                <a:gridCol w="2846387"/>
              </a:tblGrid>
              <a:tr h="1371600">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Punzantes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Son aquellas heridas, que se producen al introducirse objetos en la piel sin cortarla, dejando orificios más o menos circulares. Son las producidas por agujas, punzones, etc.</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831850">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Incisas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Cuando se produce un corte limpio de la piel. Son lineales y más o menos profundas.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r h="1158875">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Contusas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just">
                        <a:tabLst>
                          <a:tab pos="228600" algn="l"/>
                        </a:tabLst>
                        <a:defRPr b="0" i="0" sz="1800">
                          <a:solidFill>
                            <a:srgbClr val="000000"/>
                          </a:solidFill>
                        </a:defRPr>
                      </a:pPr>
                      <a:r>
                        <a:rPr sz="1400">
                          <a:solidFill>
                            <a:srgbClr val="FFFFFF"/>
                          </a:solidFill>
                          <a:latin typeface="Tahoma"/>
                          <a:ea typeface="Tahoma"/>
                          <a:cs typeface="Tahoma"/>
                        </a:rPr>
                        <a:t>Cuando además de la rotura de la piel, aparecen daños en los tejidos a su alrededor, como ocurre en las ocasionadas por piedras, palos, etc.</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r>
            </a:tbl>
          </a:graphicData>
        </a:graphic>
      </p:graphicFrame>
      <p:pic>
        <p:nvPicPr>
          <p:cNvPr id="187" name="primeros auxilios piedra.jpg"/>
          <p:cNvPicPr/>
          <p:nvPr/>
        </p:nvPicPr>
        <p:blipFill>
          <a:blip r:embed="rId3">
            <a:extLst/>
          </a:blip>
          <a:stretch>
            <a:fillRect/>
          </a:stretch>
        </p:blipFill>
        <p:spPr>
          <a:xfrm>
            <a:off x="5061680" y="3298348"/>
            <a:ext cx="2480317" cy="3191829"/>
          </a:xfrm>
          <a:prstGeom prst="rect">
            <a:avLst/>
          </a:prstGeom>
          <a:ln w="12700">
            <a:miter lim="400000"/>
          </a:ln>
        </p:spPr>
      </p:pic>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nvSpPr>
        <p:spPr>
          <a:xfrm>
            <a:off x="323850" y="1484312"/>
            <a:ext cx="5111750" cy="2743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endParaRPr>
              <a:solidFill>
                <a:srgbClr val="FFFFFF"/>
              </a:solidFill>
            </a:endParaRPr>
          </a:p>
          <a:p>
            <a:pPr lvl="0">
              <a:defRPr>
                <a:solidFill>
                  <a:srgbClr val="000000"/>
                </a:solidFill>
              </a:defRPr>
            </a:pPr>
            <a:r>
              <a:rPr u="sng">
                <a:solidFill>
                  <a:srgbClr val="FFFFFF"/>
                </a:solidFill>
              </a:rPr>
              <a:t>Hemorragia </a:t>
            </a:r>
            <a:r>
              <a:rPr>
                <a:solidFill>
                  <a:srgbClr val="FFFFFF"/>
                </a:solidFill>
              </a:rPr>
              <a:t> que puede ser: </a:t>
            </a:r>
            <a:endParaRPr>
              <a:solidFill>
                <a:srgbClr val="FFFFFF"/>
              </a:solidFill>
            </a:endParaRPr>
          </a:p>
          <a:p>
            <a:pPr lvl="0">
              <a:defRPr>
                <a:solidFill>
                  <a:srgbClr val="000000"/>
                </a:solidFill>
              </a:defRPr>
            </a:pPr>
            <a:endParaRPr>
              <a:solidFill>
                <a:srgbClr val="FFFFFF"/>
              </a:solidFill>
            </a:endParaRPr>
          </a:p>
          <a:p>
            <a:pPr lvl="0">
              <a:buSzPct val="100000"/>
              <a:buChar char="•"/>
              <a:defRPr>
                <a:solidFill>
                  <a:srgbClr val="000000"/>
                </a:solidFill>
              </a:defRPr>
            </a:pPr>
            <a:r>
              <a:rPr>
                <a:solidFill>
                  <a:srgbClr val="FFFFFF"/>
                </a:solidFill>
              </a:rPr>
              <a:t> arterial donde la sangre sale a golpes o saltos, </a:t>
            </a:r>
            <a:endParaRPr>
              <a:solidFill>
                <a:srgbClr val="FFFFFF"/>
              </a:solidFill>
            </a:endParaRPr>
          </a:p>
          <a:p>
            <a:pPr lvl="0">
              <a:buSzPct val="100000"/>
              <a:buChar char="•"/>
              <a:defRPr>
                <a:solidFill>
                  <a:srgbClr val="000000"/>
                </a:solidFill>
              </a:defRPr>
            </a:pPr>
            <a:r>
              <a:rPr>
                <a:solidFill>
                  <a:srgbClr val="FFFFFF"/>
                </a:solidFill>
              </a:rPr>
              <a:t> venosa  en la que la sangre sale con más lentitud y de forma fluida y </a:t>
            </a:r>
            <a:endParaRPr>
              <a:solidFill>
                <a:srgbClr val="FFFFFF"/>
              </a:solidFill>
            </a:endParaRPr>
          </a:p>
          <a:p>
            <a:pPr lvl="0">
              <a:buSzPct val="100000"/>
              <a:buChar char="•"/>
              <a:defRPr>
                <a:solidFill>
                  <a:srgbClr val="000000"/>
                </a:solidFill>
              </a:defRPr>
            </a:pPr>
            <a:r>
              <a:rPr>
                <a:solidFill>
                  <a:srgbClr val="FFFFFF"/>
                </a:solidFill>
              </a:rPr>
              <a:t> capilar  en la que sale formando gotas.</a:t>
            </a:r>
            <a:endParaRPr>
              <a:solidFill>
                <a:srgbClr val="FFFFFF"/>
              </a:solidFill>
            </a:endParaRPr>
          </a:p>
          <a:p>
            <a:pPr lvl="0">
              <a:defRPr>
                <a:solidFill>
                  <a:srgbClr val="000000"/>
                </a:solidFill>
              </a:defRPr>
            </a:pPr>
            <a:endParaRPr>
              <a:solidFill>
                <a:srgbClr val="FFFFFF"/>
              </a:solidFill>
            </a:endParaRPr>
          </a:p>
        </p:txBody>
      </p:sp>
      <p:pic>
        <p:nvPicPr>
          <p:cNvPr id="19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91" name="Shape 191"/>
          <p:cNvSpPr/>
          <p:nvPr/>
        </p:nvSpPr>
        <p:spPr>
          <a:xfrm>
            <a:off x="900112" y="549275"/>
            <a:ext cx="7454613" cy="459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solidFill>
                  <a:srgbClr val="FFFFFF"/>
                </a:solidFill>
              </a:defRPr>
            </a:lvl1pPr>
          </a:lstStyle>
          <a:p>
            <a:pPr lvl="0">
              <a:defRPr sz="1800">
                <a:solidFill>
                  <a:srgbClr val="000000"/>
                </a:solidFill>
              </a:defRPr>
            </a:pPr>
            <a:r>
              <a:rPr sz="2400">
                <a:solidFill>
                  <a:srgbClr val="FFFFFF"/>
                </a:solidFill>
              </a:rPr>
              <a:t>Las heridas pueden tener dos tipos de complicaciones:</a:t>
            </a:r>
          </a:p>
        </p:txBody>
      </p:sp>
      <p:sp>
        <p:nvSpPr>
          <p:cNvPr id="192" name="Shape 192"/>
          <p:cNvSpPr/>
          <p:nvPr/>
        </p:nvSpPr>
        <p:spPr>
          <a:xfrm>
            <a:off x="539750" y="4365625"/>
            <a:ext cx="7705725" cy="21844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defRPr>
                <a:solidFill>
                  <a:srgbClr val="000000"/>
                </a:solidFill>
              </a:defRPr>
            </a:pPr>
            <a:r>
              <a:rPr u="sng">
                <a:solidFill>
                  <a:srgbClr val="FFFFFF"/>
                </a:solidFill>
              </a:rPr>
              <a:t>Tratamiento</a:t>
            </a:r>
            <a:r>
              <a:rPr>
                <a:solidFill>
                  <a:srgbClr val="FFFFFF"/>
                </a:solidFill>
              </a:rPr>
              <a:t>  En el caso de que sean pequeñas pérdidas de sangre, bastará con limpiarla bien con gasas,</a:t>
            </a:r>
            <a:r>
              <a:rPr>
                <a:solidFill>
                  <a:srgbClr val="FFFFFF"/>
                </a:solidFill>
              </a:rPr>
              <a:t> agua y jabón o líquido antiséptico abundante </a:t>
            </a:r>
            <a:r>
              <a:rPr>
                <a:solidFill>
                  <a:srgbClr val="FFFFFF"/>
                </a:solidFill>
              </a:rPr>
              <a:t>y colocar un vendaje. Antes hay que lavarse bien las manos.</a:t>
            </a:r>
            <a:r>
              <a:rPr>
                <a:solidFill>
                  <a:srgbClr val="FFFFFF"/>
                </a:solidFill>
              </a:rPr>
              <a:t> </a:t>
            </a:r>
            <a:r>
              <a:rPr>
                <a:solidFill>
                  <a:srgbClr val="FFFFFF"/>
                </a:solidFill>
              </a:rPr>
              <a:t>En los casos de hemorragias más intensas se hace necesario el empleo de la compresión manual de la arteria, o vendas muy compresivas aplicadas en la zona afectada con material adecuado (no absorbente). </a:t>
            </a:r>
            <a:endParaRPr>
              <a:solidFill>
                <a:srgbClr val="FFFFFF"/>
              </a:solidFill>
            </a:endParaRPr>
          </a:p>
        </p:txBody>
      </p:sp>
      <p:pic>
        <p:nvPicPr>
          <p:cNvPr id="193" name="golpe con porteria.jpg"/>
          <p:cNvPicPr/>
          <p:nvPr/>
        </p:nvPicPr>
        <p:blipFill>
          <a:blip r:embed="rId3">
            <a:extLst/>
          </a:blip>
          <a:stretch>
            <a:fillRect/>
          </a:stretch>
        </p:blipFill>
        <p:spPr>
          <a:xfrm>
            <a:off x="5476329" y="1286916"/>
            <a:ext cx="3227365" cy="2560554"/>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P build="whole" bldLvl="1" animBg="1" rev="0" advAuto="0" spid="192"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nvSpPr>
        <p:spPr>
          <a:xfrm>
            <a:off x="468312" y="549275"/>
            <a:ext cx="7991476"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000" u="sng">
                <a:solidFill>
                  <a:srgbClr val="FFFFFF"/>
                </a:solidFill>
              </a:rPr>
              <a:t>Fracturas</a:t>
            </a:r>
            <a:r>
              <a:rPr>
                <a:solidFill>
                  <a:srgbClr val="FFFFFF"/>
                </a:solidFill>
              </a:rPr>
              <a:t>. Son las roturas de los huesos y pueden ser:</a:t>
            </a:r>
          </a:p>
        </p:txBody>
      </p:sp>
      <p:pic>
        <p:nvPicPr>
          <p:cNvPr id="196" name="logodefinitivo.png" descr="logodefinitivo"/>
          <p:cNvPicPr/>
          <p:nvPr/>
        </p:nvPicPr>
        <p:blipFill>
          <a:blip r:embed="rId2">
            <a:extLst/>
          </a:blip>
          <a:stretch>
            <a:fillRect/>
          </a:stretch>
        </p:blipFill>
        <p:spPr>
          <a:xfrm>
            <a:off x="8162925" y="6143625"/>
            <a:ext cx="766763" cy="579438"/>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97" name="Shape 197"/>
          <p:cNvSpPr/>
          <p:nvPr/>
        </p:nvSpPr>
        <p:spPr>
          <a:xfrm>
            <a:off x="250825" y="1628775"/>
            <a:ext cx="6553200" cy="2606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latin typeface="Tahoma Negreta"/>
                <a:ea typeface="Tahoma Negreta"/>
                <a:cs typeface="Tahoma Negreta"/>
                <a:sym typeface="Tahoma Negreta"/>
              </a:rPr>
              <a:t>Cerradas</a:t>
            </a:r>
            <a:r>
              <a:rPr>
                <a:solidFill>
                  <a:srgbClr val="FFFFFF"/>
                </a:solidFill>
              </a:rPr>
              <a:t>. Cuando la piel se mantiene intacta.</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Abiertas</a:t>
            </a:r>
            <a:r>
              <a:rPr>
                <a:solidFill>
                  <a:srgbClr val="FFFFFF"/>
                </a:solidFill>
              </a:rPr>
              <a:t>. Cuando el hueso fracturado aparece en el exterior.</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Completas</a:t>
            </a:r>
            <a:r>
              <a:rPr>
                <a:solidFill>
                  <a:srgbClr val="FFFFFF"/>
                </a:solidFill>
              </a:rPr>
              <a:t>. Cuando el hueso está separado.</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latin typeface="Tahoma Negreta"/>
                <a:ea typeface="Tahoma Negreta"/>
                <a:cs typeface="Tahoma Negreta"/>
                <a:sym typeface="Tahoma Negreta"/>
              </a:rPr>
              <a:t>Incompletas</a:t>
            </a:r>
            <a:r>
              <a:rPr>
                <a:solidFill>
                  <a:srgbClr val="FFFFFF"/>
                </a:solidFill>
              </a:rPr>
              <a:t>. Cuando afectan a una parte del hueso.</a:t>
            </a:r>
            <a:endParaRPr>
              <a:solidFill>
                <a:srgbClr val="FFFFFF"/>
              </a:solidFill>
            </a:endParaRPr>
          </a:p>
          <a:p>
            <a:pPr lvl="0">
              <a:defRPr>
                <a:solidFill>
                  <a:srgbClr val="000000"/>
                </a:solidFill>
              </a:defRPr>
            </a:pPr>
            <a:endParaRPr>
              <a:solidFill>
                <a:srgbClr val="FFFFFF"/>
              </a:solidFill>
            </a:endParaRPr>
          </a:p>
        </p:txBody>
      </p:sp>
      <p:sp>
        <p:nvSpPr>
          <p:cNvPr id="198" name="Shape 198"/>
          <p:cNvSpPr/>
          <p:nvPr/>
        </p:nvSpPr>
        <p:spPr>
          <a:xfrm>
            <a:off x="323850" y="4797425"/>
            <a:ext cx="7559675" cy="120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lvl="0">
              <a:defRPr>
                <a:solidFill>
                  <a:srgbClr val="000000"/>
                </a:solidFill>
              </a:defRPr>
            </a:pPr>
            <a:r>
              <a:rPr>
                <a:solidFill>
                  <a:srgbClr val="FFFFFF"/>
                </a:solidFill>
              </a:rPr>
              <a:t>Se pueden diagnosticar porque producen signos externos, como el dolor, la incapacidad de movimientos o la movilidad anormal, la posición extraña del miembro afectado, la inflamación o el  chasquido que se produce al rozar los fragmentos de hueso fracturado.</a:t>
            </a:r>
          </a:p>
        </p:txBody>
      </p:sp>
      <p:pic>
        <p:nvPicPr>
          <p:cNvPr id="199" name="rotura color.jpg"/>
          <p:cNvPicPr/>
          <p:nvPr/>
        </p:nvPicPr>
        <p:blipFill>
          <a:blip r:embed="rId3">
            <a:extLst/>
          </a:blip>
          <a:stretch>
            <a:fillRect/>
          </a:stretch>
        </p:blipFill>
        <p:spPr>
          <a:xfrm>
            <a:off x="6972862" y="252094"/>
            <a:ext cx="1699998" cy="4266403"/>
          </a:xfrm>
          <a:prstGeom prst="rect">
            <a:avLst/>
          </a:prstGeom>
          <a:ln w="12700">
            <a:miter lim="400000"/>
          </a:ln>
        </p:spPr>
      </p:pic>
    </p:spTree>
  </p:cSld>
  <p:clrMapOvr>
    <a:masterClrMapping/>
  </p:clrMapOvr>
  <p:transition spd="slow" advClick="0" advTm="0">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2"/>
      <p:bldP build="whole" bldLvl="1" animBg="1" rev="0" advAuto="0" spid="198" grpId="3"/>
      <p:bldP build="whole" bldLvl="1" animBg="1" rev="0" advAuto="0" spid="19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02" name="Shape 202"/>
          <p:cNvSpPr/>
          <p:nvPr/>
        </p:nvSpPr>
        <p:spPr>
          <a:xfrm>
            <a:off x="395287" y="188912"/>
            <a:ext cx="8424863" cy="288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br>
              <a:rPr>
                <a:solidFill>
                  <a:srgbClr val="FFFFFF"/>
                </a:solidFill>
              </a:rPr>
            </a:br>
            <a:r>
              <a:rPr>
                <a:solidFill>
                  <a:srgbClr val="FFFFFF"/>
                </a:solidFill>
              </a:rPr>
              <a:t>Tratamiento.  Lo que debemos hacer al encontrarnos con una fractura es inmovilizar el miembro afectado y trasladar posteriormente al centro asistencial más cercano al herido.</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Al inmovilizar un miembro fracturado se debe tener en cuenta que eso conlleva la inmovilización de las articulaciones situadas por encima y por debajo de la fractura, utilizando, si no se dispone de instrumentos adecuados, medios improvisados como cañas, bastones, ramas de árbol, tablas, pañuelos, camisas, etc. La inmovilización se hará dependiendo de la localización de la fractura. </a:t>
            </a:r>
          </a:p>
        </p:txBody>
      </p:sp>
      <p:sp>
        <p:nvSpPr>
          <p:cNvPr id="203" name="Shape 203"/>
          <p:cNvSpPr/>
          <p:nvPr/>
        </p:nvSpPr>
        <p:spPr>
          <a:xfrm>
            <a:off x="5364162" y="3284537"/>
            <a:ext cx="3779838" cy="30353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400">
                <a:solidFill>
                  <a:srgbClr val="FFFFFF"/>
                </a:solidFill>
              </a:rPr>
              <a:t>Una fractura considerada como especial es la ocasionada en </a:t>
            </a:r>
            <a:r>
              <a:rPr sz="1400">
                <a:solidFill>
                  <a:srgbClr val="FFFFFF"/>
                </a:solidFill>
                <a:latin typeface="Tahoma Negreta"/>
                <a:ea typeface="Tahoma Negreta"/>
                <a:cs typeface="Tahoma Negreta"/>
                <a:sym typeface="Tahoma Negreta"/>
              </a:rPr>
              <a:t>la columna vertebral</a:t>
            </a:r>
            <a:r>
              <a:rPr sz="1400">
                <a:solidFill>
                  <a:srgbClr val="FFFFFF"/>
                </a:solidFill>
              </a:rPr>
              <a:t>. No siempre conlleva, como algunos afirman, una parálisis, pero la falsa maniobra de un intrépido socorrista puede ocasionar resultados fatales. Una regla absoluta en estos casos es no doblar al herido ni moverle la cabeza, se le manipulará lo menos posible, y se evacuará sobre un plano duro. Si provocara vómitos, no se girará la cabeza, sino que haremos bascular el plano duro.</a:t>
            </a:r>
            <a:endParaRPr sz="1400">
              <a:solidFill>
                <a:srgbClr val="FFFFFF"/>
              </a:solidFill>
            </a:endParaRPr>
          </a:p>
          <a:p>
            <a:pPr lvl="0">
              <a:defRPr>
                <a:solidFill>
                  <a:srgbClr val="000000"/>
                </a:solidFill>
              </a:defRPr>
            </a:pPr>
            <a:endParaRPr sz="1400">
              <a:solidFill>
                <a:srgbClr val="FFFFFF"/>
              </a:solidFill>
            </a:endParaRPr>
          </a:p>
        </p:txBody>
      </p:sp>
      <p:pic>
        <p:nvPicPr>
          <p:cNvPr id="204" name="pierna inmobilizada.jpg"/>
          <p:cNvPicPr/>
          <p:nvPr/>
        </p:nvPicPr>
        <p:blipFill>
          <a:blip r:embed="rId3">
            <a:extLst/>
          </a:blip>
          <a:stretch>
            <a:fillRect/>
          </a:stretch>
        </p:blipFill>
        <p:spPr>
          <a:xfrm>
            <a:off x="881955" y="4236420"/>
            <a:ext cx="3616857" cy="1463698"/>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07" name="Shape 207"/>
          <p:cNvSpPr/>
          <p:nvPr/>
        </p:nvSpPr>
        <p:spPr>
          <a:xfrm>
            <a:off x="-1" y="2563812"/>
            <a:ext cx="9144002" cy="3176"/>
          </a:xfrm>
          <a:prstGeom prst="rect">
            <a:avLst/>
          </a:prstGeom>
          <a:solidFill>
            <a:srgbClr val="E6E6E6"/>
          </a:solidFill>
          <a:ln w="12700">
            <a:miter lim="400000"/>
          </a:ln>
        </p:spPr>
        <p:txBody>
          <a:bodyPr lIns="0" tIns="0" rIns="0" bIns="0" anchor="ctr"/>
          <a:lstStyle/>
          <a:p>
            <a:pPr lvl="0">
              <a:defRPr>
                <a:solidFill>
                  <a:srgbClr val="FFFFFF"/>
                </a:solidFill>
              </a:defRPr>
            </a:pPr>
          </a:p>
        </p:txBody>
      </p:sp>
      <p:sp>
        <p:nvSpPr>
          <p:cNvPr id="208" name="Shape 208"/>
          <p:cNvSpPr/>
          <p:nvPr/>
        </p:nvSpPr>
        <p:spPr>
          <a:xfrm>
            <a:off x="179387" y="1484312"/>
            <a:ext cx="5905501" cy="2606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Producen un dolor intenso, una posición anormal del miembro afectado e imposibilidad de realizar movimientos.</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Tratamiento.  Ante una luxación se inmovilizará el miembro afectado y se evacuará al lesionado hacia un centro sanitario. Sólo el médico está autorizado a reducir cualquier luxación.</a:t>
            </a:r>
            <a:endParaRPr>
              <a:solidFill>
                <a:srgbClr val="FFFFFF"/>
              </a:solidFill>
            </a:endParaRPr>
          </a:p>
        </p:txBody>
      </p:sp>
      <p:sp>
        <p:nvSpPr>
          <p:cNvPr id="209" name="Shape 209"/>
          <p:cNvSpPr/>
          <p:nvPr/>
        </p:nvSpPr>
        <p:spPr>
          <a:xfrm>
            <a:off x="250825" y="476250"/>
            <a:ext cx="8353425" cy="637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000" u="sng">
                <a:solidFill>
                  <a:srgbClr val="FFFFFF"/>
                </a:solidFill>
              </a:rPr>
              <a:t>Luxaciones</a:t>
            </a:r>
            <a:r>
              <a:rPr>
                <a:solidFill>
                  <a:srgbClr val="FFFFFF"/>
                </a:solidFill>
              </a:rPr>
              <a:t>. </a:t>
            </a:r>
            <a:r>
              <a:rPr sz="1600">
                <a:solidFill>
                  <a:srgbClr val="FFFFFF"/>
                </a:solidFill>
              </a:rPr>
              <a:t>Lesiones que se producen al adoptar los huesos posiciones anormales al salirse de su posición normal</a:t>
            </a:r>
          </a:p>
        </p:txBody>
      </p:sp>
      <p:sp>
        <p:nvSpPr>
          <p:cNvPr id="210" name="Shape 210"/>
          <p:cNvSpPr/>
          <p:nvPr/>
        </p:nvSpPr>
        <p:spPr>
          <a:xfrm>
            <a:off x="250825" y="5157787"/>
            <a:ext cx="7993063"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a:solidFill>
                  <a:srgbClr val="FFFFFF"/>
                </a:solidFill>
              </a:rPr>
              <a:t>Casi siempre presenta gran dolor y tumefacción (hinchazón). </a:t>
            </a:r>
            <a:endParaRPr>
              <a:solidFill>
                <a:srgbClr val="FFFFFF"/>
              </a:solidFill>
            </a:endParaRPr>
          </a:p>
          <a:p>
            <a:pPr lvl="0">
              <a:defRPr>
                <a:solidFill>
                  <a:srgbClr val="000000"/>
                </a:solidFill>
              </a:defRPr>
            </a:pPr>
            <a:endParaRPr>
              <a:solidFill>
                <a:srgbClr val="FFFFFF"/>
              </a:solidFill>
            </a:endParaRPr>
          </a:p>
          <a:p>
            <a:pPr lvl="0">
              <a:defRPr>
                <a:solidFill>
                  <a:srgbClr val="000000"/>
                </a:solidFill>
              </a:defRPr>
            </a:pPr>
            <a:r>
              <a:rPr>
                <a:solidFill>
                  <a:srgbClr val="FFFFFF"/>
                </a:solidFill>
              </a:rPr>
              <a:t>Tratamiento. Su atención de urgencia será la aplicación de hielo sobre la superficie lesionada, inmovilización de la zona afectada y evacuación al lugar donde se le aplicará el tratamiento adecuado.</a:t>
            </a:r>
          </a:p>
        </p:txBody>
      </p:sp>
      <p:sp>
        <p:nvSpPr>
          <p:cNvPr id="211" name="Shape 211"/>
          <p:cNvSpPr/>
          <p:nvPr/>
        </p:nvSpPr>
        <p:spPr>
          <a:xfrm>
            <a:off x="250824" y="4005262"/>
            <a:ext cx="5761039"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000" u="sng">
                <a:solidFill>
                  <a:srgbClr val="FFFFFF"/>
                </a:solidFill>
              </a:rPr>
              <a:t>Esguince</a:t>
            </a:r>
            <a:r>
              <a:rPr>
                <a:solidFill>
                  <a:srgbClr val="FFFFFF"/>
                </a:solidFill>
              </a:rPr>
              <a:t>. </a:t>
            </a:r>
            <a:r>
              <a:rPr sz="1600">
                <a:solidFill>
                  <a:srgbClr val="FFFFFF"/>
                </a:solidFill>
              </a:rPr>
              <a:t>Es la salida del hueso de su cavidad articular, pero a diferencia de la luxación vuelve a ocupar su posición normal</a:t>
            </a:r>
          </a:p>
        </p:txBody>
      </p:sp>
      <p:pic>
        <p:nvPicPr>
          <p:cNvPr id="212" name="esguince.jpg"/>
          <p:cNvPicPr/>
          <p:nvPr/>
        </p:nvPicPr>
        <p:blipFill>
          <a:blip r:embed="rId3">
            <a:extLst/>
          </a:blip>
          <a:stretch>
            <a:fillRect/>
          </a:stretch>
        </p:blipFill>
        <p:spPr>
          <a:xfrm>
            <a:off x="6451500" y="1646016"/>
            <a:ext cx="2122926" cy="2979545"/>
          </a:xfrm>
          <a:prstGeom prst="rect">
            <a:avLst/>
          </a:prstGeom>
          <a:ln w="12700">
            <a:miter lim="400000"/>
          </a:ln>
        </p:spPr>
      </p:pic>
    </p:spTree>
  </p:cSld>
  <p:clrMapOvr>
    <a:masterClrMapping/>
  </p:clrMapOvr>
  <p:transition spd="fast"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66FF"/>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66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5A5C6C"/>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