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12.jpeg"/><Relationship Id="rId5" Type="http://schemas.openxmlformats.org/officeDocument/2006/relationships/image" Target="../media/image6.jpeg"/><Relationship Id="rId6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9" name="Shape 9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</a:pPr>
          </a:p>
        </p:txBody>
      </p:sp>
      <p:pic>
        <p:nvPicPr>
          <p:cNvPr id="10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1" name="Shape 11"/>
          <p:cNvSpPr/>
          <p:nvPr/>
        </p:nvSpPr>
        <p:spPr>
          <a:xfrm>
            <a:off x="323850" y="5589587"/>
            <a:ext cx="6696075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Las palas</a:t>
            </a:r>
          </a:p>
        </p:txBody>
      </p:sp>
      <p:sp>
        <p:nvSpPr>
          <p:cNvPr id="12" name="Shape 12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/>
            <a:r>
              <a:t>Fundamentos para la ESO y el Bachillerato. Un aprendizaje comprensivo y vivencial</a:t>
            </a:r>
          </a:p>
        </p:txBody>
      </p:sp>
      <p:pic>
        <p:nvPicPr>
          <p:cNvPr id="13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br>
              <a:rPr sz="4400"/>
            </a:br>
            <a:r>
              <a:rPr sz="2800">
                <a:solidFill>
                  <a:srgbClr val="FF9900"/>
                </a:solidFill>
              </a:rPr>
              <a:t> </a:t>
            </a: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El juego de Palas y la toma de decisiones</a:t>
            </a:r>
          </a:p>
        </p:txBody>
      </p:sp>
      <p:sp>
        <p:nvSpPr>
          <p:cNvPr id="101" name="Shape 101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6350" indent="-6350" algn="just">
              <a:spcBef>
                <a:spcPts val="400"/>
              </a:spcBef>
              <a:buSzTx/>
              <a:buNone/>
              <a:defRPr sz="2000"/>
            </a:lvl1pPr>
          </a:lstStyle>
          <a:p>
            <a:pPr lvl="0">
              <a:defRPr sz="1800"/>
            </a:pPr>
            <a:r>
              <a:rPr sz="2000"/>
              <a:t>Los recursos técnico-tácticos básicos anteriormente descritos se aplicarán en las distintas situaciones que vayan surgiendo y sobre la base de las decisiones que deberás ir tomando. </a:t>
            </a:r>
          </a:p>
        </p:txBody>
      </p:sp>
      <p:grpSp>
        <p:nvGrpSpPr>
          <p:cNvPr id="104" name="Group 104"/>
          <p:cNvGrpSpPr/>
          <p:nvPr/>
        </p:nvGrpSpPr>
        <p:grpSpPr>
          <a:xfrm>
            <a:off x="832638" y="2641600"/>
            <a:ext cx="2678124" cy="457200"/>
            <a:chOff x="0" y="0"/>
            <a:chExt cx="2678122" cy="457200"/>
          </a:xfrm>
        </p:grpSpPr>
        <p:sp>
          <p:nvSpPr>
            <p:cNvPr id="102" name="Shape 102"/>
            <p:cNvSpPr/>
            <p:nvPr/>
          </p:nvSpPr>
          <p:spPr>
            <a:xfrm>
              <a:off x="5561" y="0"/>
              <a:ext cx="2667001" cy="457200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53269"/>
              <a:ext cx="267812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/>
              <a:r>
                <a:rPr>
                  <a:latin typeface="Arial Bold"/>
                  <a:ea typeface="Arial Bold"/>
                  <a:cs typeface="Arial Bold"/>
                  <a:sym typeface="Arial Bold"/>
                </a:rPr>
                <a:t>JUGADOR EN ATAQUE</a:t>
              </a:r>
              <a:r>
                <a:t> </a:t>
              </a: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5167462" y="2641600"/>
            <a:ext cx="2847676" cy="457200"/>
            <a:chOff x="0" y="0"/>
            <a:chExt cx="2847674" cy="457200"/>
          </a:xfrm>
        </p:grpSpPr>
        <p:sp>
          <p:nvSpPr>
            <p:cNvPr id="105" name="Shape 105"/>
            <p:cNvSpPr/>
            <p:nvPr/>
          </p:nvSpPr>
          <p:spPr>
            <a:xfrm>
              <a:off x="14137" y="0"/>
              <a:ext cx="2819401" cy="457200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53269"/>
              <a:ext cx="2847675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/>
              <a:r>
                <a:rPr>
                  <a:latin typeface="Arial Bold"/>
                  <a:ea typeface="Arial Bold"/>
                  <a:cs typeface="Arial Bold"/>
                  <a:sym typeface="Arial Bold"/>
                </a:rPr>
                <a:t>JUGADOR EN DEFENSA</a:t>
              </a:r>
              <a:r>
                <a:t> </a:t>
              </a:r>
            </a:p>
          </p:txBody>
        </p:sp>
      </p:grpSp>
      <p:sp>
        <p:nvSpPr>
          <p:cNvPr id="108" name="Shape 108"/>
          <p:cNvSpPr/>
          <p:nvPr/>
        </p:nvSpPr>
        <p:spPr>
          <a:xfrm>
            <a:off x="4953000" y="3213100"/>
            <a:ext cx="3429000" cy="2750962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9387" indent="-179387" algn="just">
              <a:buSzPct val="100000"/>
              <a:buChar char="•"/>
            </a:pPr>
            <a:r>
              <a:t>Dónde está situado el jugador del otro equipo.</a:t>
            </a:r>
          </a:p>
          <a:p>
            <a:pPr lvl="0" marL="179387" indent="-179387" algn="just">
              <a:buSzPct val="100000"/>
              <a:buChar char="•"/>
            </a:pPr>
            <a:r>
              <a:t>Dónde estoy situado.</a:t>
            </a:r>
          </a:p>
          <a:p>
            <a:pPr lvl="0" marL="179387" indent="-179387" algn="just">
              <a:buSzPct val="100000"/>
              <a:buChar char="•"/>
            </a:pPr>
            <a:r>
              <a:t>Cuáles son sus características y cómo puede enviar el volante.</a:t>
            </a:r>
          </a:p>
          <a:p>
            <a:pPr lvl="0" marL="179387" indent="-179387" algn="just">
              <a:buSzPct val="100000"/>
              <a:buChar char="•"/>
            </a:pPr>
            <a:r>
              <a:t>Qué desplazamiento debo utilizar una vez que el jugador atacante haya golpeado el móvil. </a:t>
            </a:r>
          </a:p>
        </p:txBody>
      </p:sp>
      <p:sp>
        <p:nvSpPr>
          <p:cNvPr id="109" name="Shape 109"/>
          <p:cNvSpPr/>
          <p:nvPr/>
        </p:nvSpPr>
        <p:spPr>
          <a:xfrm>
            <a:off x="457200" y="3213100"/>
            <a:ext cx="3429000" cy="2750962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9387" indent="-179387" algn="just">
              <a:buSzPct val="100000"/>
              <a:buChar char="•"/>
            </a:pPr>
            <a:r>
              <a:t>Dónde está situado el jugador o jugadores del otro equipo.</a:t>
            </a:r>
          </a:p>
          <a:p>
            <a:pPr lvl="0" marL="179387" indent="-179387" algn="just">
              <a:buSzPct val="100000"/>
              <a:buChar char="•"/>
            </a:pPr>
            <a:r>
              <a:t>Dónde estoy situado.</a:t>
            </a:r>
          </a:p>
          <a:p>
            <a:pPr lvl="0" marL="179387" indent="-179387" algn="just">
              <a:buSzPct val="100000"/>
              <a:buChar char="•"/>
            </a:pPr>
            <a:r>
              <a:t>Qué golpeo puedo utilizar como más adecuado para enviar el móvil al campo contrario y con posibilidades de puntuar.</a:t>
            </a:r>
          </a:p>
          <a:p>
            <a:pPr lvl="0" marL="179387" indent="-179387" algn="just">
              <a:buSzPct val="100000"/>
              <a:buChar char="•"/>
            </a:pPr>
            <a:r>
              <a:t>Qué debo hacer una vez que he golpeado al volante. </a:t>
            </a:r>
          </a:p>
        </p:txBody>
      </p:sp>
      <p:pic>
        <p:nvPicPr>
          <p:cNvPr id="110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11" name="tenis-recicla-pelotas copia.jpg"/>
          <p:cNvPicPr/>
          <p:nvPr/>
        </p:nvPicPr>
        <p:blipFill>
          <a:blip r:embed="rId3">
            <a:alphaModFix amt="32465"/>
            <a:extLst/>
          </a:blip>
          <a:stretch>
            <a:fillRect/>
          </a:stretch>
        </p:blipFill>
        <p:spPr>
          <a:xfrm>
            <a:off x="-102047" y="381000"/>
            <a:ext cx="9144001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" grpId="4"/>
      <p:bldP build="whole" bldLvl="1" animBg="1" rev="0" advAuto="0" spid="107" grpId="3"/>
      <p:bldP build="whole" bldLvl="1" animBg="1" rev="0" advAuto="0" spid="109" grpId="2"/>
      <p:bldP build="whole" bldLvl="1" animBg="1" rev="0" advAuto="0" spid="10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Si has leído con atención, contestarás sin problema a las siguientes cuestiones.</a:t>
            </a:r>
          </a:p>
        </p:txBody>
      </p:sp>
      <p:sp>
        <p:nvSpPr>
          <p:cNvPr id="114" name="Shape 114"/>
          <p:cNvSpPr/>
          <p:nvPr>
            <p:ph type="body" idx="4294967295"/>
          </p:nvPr>
        </p:nvSpPr>
        <p:spPr>
          <a:xfrm rot="21329451">
            <a:off x="250825" y="1700212"/>
            <a:ext cx="5695950" cy="61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t>Comenta brevemente el origen del juego de palas</a:t>
            </a:r>
            <a:r>
              <a:rPr sz="1400"/>
              <a:t>.</a:t>
            </a:r>
            <a:r>
              <a:rPr sz="3200"/>
              <a:t> </a:t>
            </a:r>
          </a:p>
        </p:txBody>
      </p:sp>
      <p:sp>
        <p:nvSpPr>
          <p:cNvPr id="115" name="Shape 115"/>
          <p:cNvSpPr/>
          <p:nvPr/>
        </p:nvSpPr>
        <p:spPr>
          <a:xfrm rot="20602181">
            <a:off x="4063742" y="2350001"/>
            <a:ext cx="5384801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Comenta los recursos tácticos básicos de este juego </a:t>
            </a:r>
          </a:p>
        </p:txBody>
      </p:sp>
      <p:sp>
        <p:nvSpPr>
          <p:cNvPr id="116" name="Shape 116"/>
          <p:cNvSpPr/>
          <p:nvPr/>
        </p:nvSpPr>
        <p:spPr>
          <a:xfrm rot="20396199">
            <a:off x="221600" y="2734557"/>
            <a:ext cx="642937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Busca y aprende quienes son los paradores y los pegadores</a:t>
            </a:r>
          </a:p>
        </p:txBody>
      </p:sp>
      <p:sp>
        <p:nvSpPr>
          <p:cNvPr id="117" name="Shape 117"/>
          <p:cNvSpPr/>
          <p:nvPr/>
        </p:nvSpPr>
        <p:spPr>
          <a:xfrm>
            <a:off x="3203575" y="3898286"/>
            <a:ext cx="5715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¿Podrías explicar para qué sirve el revés? </a:t>
            </a:r>
          </a:p>
        </p:txBody>
      </p:sp>
      <p:sp>
        <p:nvSpPr>
          <p:cNvPr id="118" name="Shape 118"/>
          <p:cNvSpPr/>
          <p:nvPr/>
        </p:nvSpPr>
        <p:spPr>
          <a:xfrm rot="677146">
            <a:off x="1512059" y="4778606"/>
            <a:ext cx="7286626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¿Sabrías explicar brevemente por qué es importante tomar decisiones durante el desarrollo del juego? </a:t>
            </a:r>
          </a:p>
        </p:txBody>
      </p:sp>
      <p:sp>
        <p:nvSpPr>
          <p:cNvPr id="119" name="Shape 119"/>
          <p:cNvSpPr/>
          <p:nvPr/>
        </p:nvSpPr>
        <p:spPr>
          <a:xfrm>
            <a:off x="611187" y="5732462"/>
            <a:ext cx="785812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Observa un partido de un compañero y corrígele aquellos aspectos que consideres oportunos</a:t>
            </a:r>
          </a:p>
        </p:txBody>
      </p:sp>
      <p:pic>
        <p:nvPicPr>
          <p:cNvPr id="120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6"/>
      <p:bldP build="whole" bldLvl="1" animBg="1" rev="0" advAuto="0" spid="118" grpId="5"/>
      <p:bldP build="whole" bldLvl="1" animBg="1" rev="0" advAuto="0" spid="117" grpId="4"/>
      <p:bldP build="whole" bldLvl="1" animBg="1" rev="0" advAuto="0" spid="116" grpId="2"/>
      <p:bldP build="whole" bldLvl="1" animBg="1" rev="0" advAuto="0" spid="114" grpId="1"/>
      <p:bldP build="whole" bldLvl="1" animBg="1" rev="0" advAuto="0" spid="11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 idx="4294967295"/>
          </p:nvPr>
        </p:nvSpPr>
        <p:spPr>
          <a:xfrm>
            <a:off x="457200" y="428625"/>
            <a:ext cx="8229600" cy="98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Índice</a:t>
            </a:r>
          </a:p>
        </p:txBody>
      </p:sp>
      <p:sp>
        <p:nvSpPr>
          <p:cNvPr id="16" name="Shape 16"/>
          <p:cNvSpPr/>
          <p:nvPr>
            <p:ph type="body" idx="4294967295"/>
          </p:nvPr>
        </p:nvSpPr>
        <p:spPr>
          <a:xfrm>
            <a:off x="428625" y="1484312"/>
            <a:ext cx="5000625" cy="360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Objetivos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Orígenes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Reglamento básico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Instalaciones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Materiales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Recursos técnico-tácticos básicos</a:t>
            </a:r>
          </a:p>
        </p:txBody>
      </p:sp>
      <p:pic>
        <p:nvPicPr>
          <p:cNvPr id="1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" name="boteenraquet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3854" y="1702296"/>
            <a:ext cx="2850804" cy="3801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Objetivos</a:t>
            </a:r>
          </a:p>
        </p:txBody>
      </p:sp>
      <p:sp>
        <p:nvSpPr>
          <p:cNvPr id="21" name="Shape 21"/>
          <p:cNvSpPr/>
          <p:nvPr>
            <p:ph type="body" idx="4294967295"/>
          </p:nvPr>
        </p:nvSpPr>
        <p:spPr>
          <a:xfrm>
            <a:off x="457200" y="1600200"/>
            <a:ext cx="7931150" cy="2189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just">
              <a:spcBef>
                <a:spcPts val="500"/>
              </a:spcBef>
              <a:buSz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- Conocer el juego de palas comprendiendo los elementos técnico-tácticos básicos, aplicándolos en situaciones de juego real y colaborando con sus compañeros en la elaboración y puesta en práctica de las actividades.</a:t>
            </a:r>
          </a:p>
        </p:txBody>
      </p:sp>
      <p:pic>
        <p:nvPicPr>
          <p:cNvPr id="2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3" name="sinbote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2556" y="3877149"/>
            <a:ext cx="3500438" cy="2189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39750" y="1557337"/>
            <a:ext cx="3713163" cy="381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t>En el siglo XV se practicaban en Francia e Italia juegos de palas. El </a:t>
            </a:r>
            <a:r>
              <a:rPr i="1"/>
              <a:t>Jeu de Paume</a:t>
            </a:r>
            <a:r>
              <a:t> parece ser que fue el embrión de los actuales juegos de palas y raquetas.</a:t>
            </a:r>
          </a:p>
          <a:p>
            <a:pPr lvl="0" algn="just"/>
            <a:r>
              <a:t>En España se comenzaron a practicar en el País Vasco, Cantabria y Navarra, así como en Valencia y Castilla, jugándose posteriormente en todo el país.</a:t>
            </a:r>
          </a:p>
          <a:p>
            <a:pPr lvl="0" algn="just"/>
            <a:r>
              <a:t>La variedad de juegos con palas es grande y va en función de la forma de la pala y el espacio donde se juegue. </a:t>
            </a:r>
          </a:p>
        </p:txBody>
      </p:sp>
      <p:pic>
        <p:nvPicPr>
          <p:cNvPr id="2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7" name="Shape 27"/>
          <p:cNvSpPr/>
          <p:nvPr/>
        </p:nvSpPr>
        <p:spPr>
          <a:xfrm>
            <a:off x="500062" y="357187"/>
            <a:ext cx="6553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ORÍGENES</a:t>
            </a:r>
          </a:p>
        </p:txBody>
      </p:sp>
      <p:pic>
        <p:nvPicPr>
          <p:cNvPr id="28" name="1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4132" y="1666775"/>
            <a:ext cx="4183324" cy="2215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403225" y="1801522"/>
            <a:ext cx="4714875" cy="3880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Podríamos definir el juego de palas como aquel en el que  donde dos o más jugadores participan, utilizando unas normas comunes y golpeando el móvil con unas palas, éstas pueden ser de muchas formas y va a depender del tipo de juego, pero con el planteamiento lúdico que te queremos presentar son válidas desde palas de madera maciza hasta las de tenis de mesa. Asimismo, la pelota o bola va, desde la de tenis o similar -tanto macizas como blandas-, hasta las de tenis de mesa. </a:t>
            </a:r>
          </a:p>
        </p:txBody>
      </p:sp>
      <p:sp>
        <p:nvSpPr>
          <p:cNvPr id="31" name="Shape 31"/>
          <p:cNvSpPr/>
          <p:nvPr/>
        </p:nvSpPr>
        <p:spPr>
          <a:xfrm>
            <a:off x="500062" y="357187"/>
            <a:ext cx="6553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REGLAMENTO BÁSICO</a:t>
            </a:r>
          </a:p>
        </p:txBody>
      </p:sp>
      <p:pic>
        <p:nvPicPr>
          <p:cNvPr id="3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33" name="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7940" y="1653993"/>
            <a:ext cx="3851556" cy="2124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539750" y="4746713"/>
            <a:ext cx="7848600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/>
          </a:lstStyle>
          <a:p>
            <a:pPr lvl="0"/>
            <a:r>
              <a:t>La instalación dependerá igualmente del tipo de juego o de la zona de España donde se juegue. Habrá juegos en la playa sin límite de campo, sólo golpeos, con límites ya marcados o en campos de deportes ya establecidos como el bádminton, incluso podemos utilizar una pared. </a:t>
            </a:r>
          </a:p>
        </p:txBody>
      </p:sp>
      <p:sp>
        <p:nvSpPr>
          <p:cNvPr id="36" name="Shape 36"/>
          <p:cNvSpPr/>
          <p:nvPr/>
        </p:nvSpPr>
        <p:spPr>
          <a:xfrm>
            <a:off x="3276600" y="0"/>
            <a:ext cx="3311525" cy="115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200"/>
              <a:t>Instalaciones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38" name="16 copi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812" y="1353482"/>
            <a:ext cx="7144476" cy="2540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436687" y="1984939"/>
            <a:ext cx="5857876" cy="1287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Agarre: </a:t>
            </a:r>
            <a:r>
              <a:t>Sujetaremos la pala cerrando la mano suavemente, flexionado todos los dedos menos el pulgar que lo apoyaremos sobre el índice. </a:t>
            </a:r>
          </a:p>
        </p:txBody>
      </p:sp>
      <p:sp>
        <p:nvSpPr>
          <p:cNvPr id="41" name="Shape 41"/>
          <p:cNvSpPr/>
          <p:nvPr/>
        </p:nvSpPr>
        <p:spPr>
          <a:xfrm>
            <a:off x="1285875" y="500062"/>
            <a:ext cx="700087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RECURSOS TÉCNICO -TÁCTICOS BÁSICOS</a:t>
            </a:r>
          </a:p>
        </p:txBody>
      </p:sp>
      <p:pic>
        <p:nvPicPr>
          <p:cNvPr id="4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3" name="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4150" y="3604966"/>
            <a:ext cx="3074156" cy="2522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7"/>
          <p:cNvGrpSpPr/>
          <p:nvPr/>
        </p:nvGrpSpPr>
        <p:grpSpPr>
          <a:xfrm>
            <a:off x="1547812" y="620712"/>
            <a:ext cx="6192838" cy="720726"/>
            <a:chOff x="0" y="0"/>
            <a:chExt cx="6192837" cy="720725"/>
          </a:xfrm>
        </p:grpSpPr>
        <p:sp>
          <p:nvSpPr>
            <p:cNvPr id="45" name="Shape 45"/>
            <p:cNvSpPr/>
            <p:nvPr/>
          </p:nvSpPr>
          <p:spPr>
            <a:xfrm>
              <a:off x="0" y="0"/>
              <a:ext cx="6192838" cy="720725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46" name="Shape 46"/>
            <p:cNvSpPr/>
            <p:nvPr/>
          </p:nvSpPr>
          <p:spPr>
            <a:xfrm>
              <a:off x="918692" y="185031"/>
              <a:ext cx="4355454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/>
            </a:lstStyle>
            <a:p>
              <a:pPr lvl="0"/>
              <a:r>
                <a:t>GOLPEOS EN FUNCIÓN DE LA ALTURA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84212" y="1989137"/>
            <a:ext cx="2303463" cy="647701"/>
            <a:chOff x="0" y="0"/>
            <a:chExt cx="2303462" cy="647700"/>
          </a:xfrm>
        </p:grpSpPr>
        <p:sp>
          <p:nvSpPr>
            <p:cNvPr id="48" name="Shape 48"/>
            <p:cNvSpPr/>
            <p:nvPr/>
          </p:nvSpPr>
          <p:spPr>
            <a:xfrm>
              <a:off x="0" y="0"/>
              <a:ext cx="2303463" cy="647700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49" name="Shape 49"/>
            <p:cNvSpPr/>
            <p:nvPr/>
          </p:nvSpPr>
          <p:spPr>
            <a:xfrm>
              <a:off x="305867" y="148519"/>
              <a:ext cx="169172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/>
            </a:lstStyle>
            <a:p>
              <a:pPr lvl="0"/>
              <a:r>
                <a:t>INTERMEDIOS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3924300" y="1989137"/>
            <a:ext cx="1728788" cy="647701"/>
            <a:chOff x="0" y="0"/>
            <a:chExt cx="1728787" cy="647700"/>
          </a:xfrm>
        </p:grpSpPr>
        <p:sp>
          <p:nvSpPr>
            <p:cNvPr id="51" name="Shape 51"/>
            <p:cNvSpPr/>
            <p:nvPr/>
          </p:nvSpPr>
          <p:spPr>
            <a:xfrm>
              <a:off x="0" y="0"/>
              <a:ext cx="1728788" cy="647700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52" name="Shape 52"/>
            <p:cNvSpPr/>
            <p:nvPr/>
          </p:nvSpPr>
          <p:spPr>
            <a:xfrm>
              <a:off x="448104" y="148519"/>
              <a:ext cx="83258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/>
            </a:lstStyle>
            <a:p>
              <a:pPr lvl="0"/>
              <a:r>
                <a:t>ALTOS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516687" y="1989137"/>
            <a:ext cx="1728788" cy="647701"/>
            <a:chOff x="0" y="0"/>
            <a:chExt cx="1728787" cy="647700"/>
          </a:xfrm>
        </p:grpSpPr>
        <p:sp>
          <p:nvSpPr>
            <p:cNvPr id="54" name="Shape 54"/>
            <p:cNvSpPr/>
            <p:nvPr/>
          </p:nvSpPr>
          <p:spPr>
            <a:xfrm>
              <a:off x="0" y="0"/>
              <a:ext cx="1728788" cy="647700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55" name="Shape 55"/>
            <p:cNvSpPr/>
            <p:nvPr/>
          </p:nvSpPr>
          <p:spPr>
            <a:xfrm>
              <a:off x="437555" y="148519"/>
              <a:ext cx="85367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/>
            </a:lstStyle>
            <a:p>
              <a:pPr lvl="0"/>
              <a:r>
                <a:t>BAJOS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323850" y="3357562"/>
            <a:ext cx="1223963" cy="647701"/>
            <a:chOff x="0" y="0"/>
            <a:chExt cx="1223962" cy="647700"/>
          </a:xfrm>
        </p:grpSpPr>
        <p:sp>
          <p:nvSpPr>
            <p:cNvPr id="57" name="Shape 57"/>
            <p:cNvSpPr/>
            <p:nvPr/>
          </p:nvSpPr>
          <p:spPr>
            <a:xfrm>
              <a:off x="0" y="0"/>
              <a:ext cx="1223963" cy="647700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58" name="Shape 58"/>
            <p:cNvSpPr/>
            <p:nvPr/>
          </p:nvSpPr>
          <p:spPr>
            <a:xfrm>
              <a:off x="210593" y="148519"/>
              <a:ext cx="80277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/>
            </a:lstStyle>
            <a:p>
              <a:pPr lvl="0"/>
              <a:r>
                <a:t>DRIVE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124075" y="3284537"/>
            <a:ext cx="1152525" cy="647701"/>
            <a:chOff x="0" y="0"/>
            <a:chExt cx="1152525" cy="647700"/>
          </a:xfrm>
        </p:grpSpPr>
        <p:sp>
          <p:nvSpPr>
            <p:cNvPr id="60" name="Shape 60"/>
            <p:cNvSpPr/>
            <p:nvPr/>
          </p:nvSpPr>
          <p:spPr>
            <a:xfrm>
              <a:off x="0" y="0"/>
              <a:ext cx="1152525" cy="647700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61" name="Shape 61"/>
            <p:cNvSpPr/>
            <p:nvPr/>
          </p:nvSpPr>
          <p:spPr>
            <a:xfrm>
              <a:off x="136699" y="148519"/>
              <a:ext cx="87912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/>
            </a:lstStyle>
            <a:p>
              <a:pPr lvl="0"/>
              <a:r>
                <a:t>REVÉS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3995737" y="3284537"/>
            <a:ext cx="1728788" cy="647701"/>
            <a:chOff x="0" y="0"/>
            <a:chExt cx="1728787" cy="647700"/>
          </a:xfrm>
        </p:grpSpPr>
        <p:sp>
          <p:nvSpPr>
            <p:cNvPr id="63" name="Shape 63"/>
            <p:cNvSpPr/>
            <p:nvPr/>
          </p:nvSpPr>
          <p:spPr>
            <a:xfrm>
              <a:off x="0" y="0"/>
              <a:ext cx="1728788" cy="647700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64" name="Shape 64"/>
            <p:cNvSpPr/>
            <p:nvPr/>
          </p:nvSpPr>
          <p:spPr>
            <a:xfrm>
              <a:off x="344519" y="148519"/>
              <a:ext cx="1039749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/>
            </a:lstStyle>
            <a:p>
              <a:pPr lvl="0"/>
              <a:r>
                <a:t>REMATE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6306343" y="3330512"/>
            <a:ext cx="1873251" cy="647701"/>
            <a:chOff x="0" y="0"/>
            <a:chExt cx="1873250" cy="647700"/>
          </a:xfrm>
        </p:grpSpPr>
        <p:sp>
          <p:nvSpPr>
            <p:cNvPr id="66" name="Shape 66"/>
            <p:cNvSpPr/>
            <p:nvPr/>
          </p:nvSpPr>
          <p:spPr>
            <a:xfrm>
              <a:off x="0" y="0"/>
              <a:ext cx="1873250" cy="647700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67" name="Shape 67"/>
            <p:cNvSpPr/>
            <p:nvPr/>
          </p:nvSpPr>
          <p:spPr>
            <a:xfrm>
              <a:off x="433605" y="148519"/>
              <a:ext cx="100604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/>
            </a:lstStyle>
            <a:p>
              <a:pPr lvl="0"/>
              <a:r>
                <a:t>DEJADA</a:t>
              </a:r>
            </a:p>
          </p:txBody>
        </p:sp>
      </p:grpSp>
      <p:sp>
        <p:nvSpPr>
          <p:cNvPr id="69" name="Shape 69"/>
          <p:cNvSpPr/>
          <p:nvPr/>
        </p:nvSpPr>
        <p:spPr>
          <a:xfrm>
            <a:off x="1835150" y="1268412"/>
            <a:ext cx="792163" cy="57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BBE0E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0" name="Shape 70"/>
          <p:cNvSpPr/>
          <p:nvPr/>
        </p:nvSpPr>
        <p:spPr>
          <a:xfrm>
            <a:off x="4284662" y="1268412"/>
            <a:ext cx="792163" cy="57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BBE0E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1" name="Shape 71"/>
          <p:cNvSpPr/>
          <p:nvPr/>
        </p:nvSpPr>
        <p:spPr>
          <a:xfrm>
            <a:off x="6732587" y="1268412"/>
            <a:ext cx="792163" cy="57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BBE0E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2" name="Shape 72"/>
          <p:cNvSpPr/>
          <p:nvPr/>
        </p:nvSpPr>
        <p:spPr>
          <a:xfrm>
            <a:off x="539750" y="2636837"/>
            <a:ext cx="792163" cy="57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BBE0E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3" name="Shape 73"/>
          <p:cNvSpPr/>
          <p:nvPr/>
        </p:nvSpPr>
        <p:spPr>
          <a:xfrm>
            <a:off x="2268537" y="2636837"/>
            <a:ext cx="792163" cy="57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BBE0E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4" name="Shape 74"/>
          <p:cNvSpPr/>
          <p:nvPr/>
        </p:nvSpPr>
        <p:spPr>
          <a:xfrm>
            <a:off x="4356100" y="2636837"/>
            <a:ext cx="792163" cy="576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BBE0E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5" name="Shape 75"/>
          <p:cNvSpPr/>
          <p:nvPr/>
        </p:nvSpPr>
        <p:spPr>
          <a:xfrm>
            <a:off x="6948487" y="2636837"/>
            <a:ext cx="792163" cy="57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BBE0E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7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77" name="bot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431" y="4370802"/>
            <a:ext cx="1574801" cy="1825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Sin título-16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9032" y="4367565"/>
            <a:ext cx="1652677" cy="1920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Sin título-1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65859" y="4411794"/>
            <a:ext cx="1500220" cy="1832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Sin título-15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78777" y="4358886"/>
            <a:ext cx="1899783" cy="1849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nodeType="after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presetClass="entr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nodeType="afterEffect" presetClass="entr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nodeType="after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nodeType="afterEffect" presetClass="entr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nodeType="afterEffect" presetClass="entr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11"/>
      <p:bldP build="whole" bldLvl="1" animBg="1" rev="0" advAuto="0" spid="50" grpId="2"/>
      <p:bldP build="whole" bldLvl="1" animBg="1" rev="0" advAuto="0" spid="62" grpId="6"/>
      <p:bldP build="whole" bldLvl="1" animBg="1" rev="0" advAuto="0" spid="53" grpId="8"/>
      <p:bldP build="whole" bldLvl="1" animBg="1" rev="0" advAuto="0" spid="74" grpId="9"/>
      <p:bldP build="whole" bldLvl="1" animBg="1" rev="0" advAuto="0" spid="70" grpId="7"/>
      <p:bldP build="whole" bldLvl="1" animBg="1" rev="0" advAuto="0" spid="65" grpId="10"/>
      <p:bldP build="whole" bldLvl="1" animBg="1" rev="0" advAuto="0" spid="69" grpId="1"/>
      <p:bldP build="whole" bldLvl="1" animBg="1" rev="0" advAuto="0" spid="73" grpId="5"/>
      <p:bldP build="whole" bldLvl="1" animBg="1" rev="0" advAuto="0" spid="75" grpId="13"/>
      <p:bldP build="whole" bldLvl="1" animBg="1" rev="0" advAuto="0" spid="72" grpId="3"/>
      <p:bldP build="whole" bldLvl="1" animBg="1" rev="0" advAuto="0" spid="59" grpId="4"/>
      <p:bldP build="whole" bldLvl="1" animBg="1" rev="0" advAuto="0" spid="68" grpId="14"/>
      <p:bldP build="whole" bldLvl="1" animBg="1" rev="0" advAuto="0" spid="56" grpId="1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5459538" y="919904"/>
            <a:ext cx="3152524" cy="537853"/>
          </a:xfrm>
          <a:prstGeom prst="rect">
            <a:avLst/>
          </a:prstGeom>
          <a:solidFill>
            <a:srgbClr val="BBE0E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83" name="Shape 83"/>
          <p:cNvSpPr/>
          <p:nvPr/>
        </p:nvSpPr>
        <p:spPr>
          <a:xfrm>
            <a:off x="2627312" y="400196"/>
            <a:ext cx="290327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Tipos de juegos 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252412" y="909413"/>
            <a:ext cx="2303463" cy="647701"/>
            <a:chOff x="0" y="0"/>
            <a:chExt cx="2303462" cy="647700"/>
          </a:xfrm>
        </p:grpSpPr>
        <p:sp>
          <p:nvSpPr>
            <p:cNvPr id="84" name="Shape 84"/>
            <p:cNvSpPr/>
            <p:nvPr/>
          </p:nvSpPr>
          <p:spPr>
            <a:xfrm>
              <a:off x="0" y="0"/>
              <a:ext cx="2303463" cy="647700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85" name="Shape 85"/>
            <p:cNvSpPr/>
            <p:nvPr/>
          </p:nvSpPr>
          <p:spPr>
            <a:xfrm>
              <a:off x="566168" y="148519"/>
              <a:ext cx="117112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/>
            </a:lstStyle>
            <a:p>
              <a:pPr lvl="0"/>
              <a:r>
                <a:t>SIN BOTE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252412" y="3588551"/>
            <a:ext cx="2303463" cy="647701"/>
            <a:chOff x="0" y="0"/>
            <a:chExt cx="2303462" cy="647700"/>
          </a:xfrm>
        </p:grpSpPr>
        <p:sp>
          <p:nvSpPr>
            <p:cNvPr id="87" name="Shape 87"/>
            <p:cNvSpPr/>
            <p:nvPr/>
          </p:nvSpPr>
          <p:spPr>
            <a:xfrm>
              <a:off x="0" y="0"/>
              <a:ext cx="2303463" cy="647700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88" name="Shape 88"/>
            <p:cNvSpPr/>
            <p:nvPr/>
          </p:nvSpPr>
          <p:spPr>
            <a:xfrm>
              <a:off x="502711" y="148519"/>
              <a:ext cx="129804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/>
            </a:lstStyle>
            <a:p>
              <a:pPr lvl="0"/>
              <a:r>
                <a:t>CON BOTE</a:t>
              </a:r>
            </a:p>
          </p:txBody>
        </p:sp>
      </p:grpSp>
      <p:pic>
        <p:nvPicPr>
          <p:cNvPr id="90" name="sinbot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210" y="1816769"/>
            <a:ext cx="2417867" cy="151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grpSp>
        <p:nvGrpSpPr>
          <p:cNvPr id="94" name="Group 94"/>
          <p:cNvGrpSpPr/>
          <p:nvPr/>
        </p:nvGrpSpPr>
        <p:grpSpPr>
          <a:xfrm>
            <a:off x="4776787" y="3631414"/>
            <a:ext cx="3527426" cy="647701"/>
            <a:chOff x="0" y="0"/>
            <a:chExt cx="3527425" cy="647700"/>
          </a:xfrm>
        </p:grpSpPr>
        <p:sp>
          <p:nvSpPr>
            <p:cNvPr id="92" name="Shape 92"/>
            <p:cNvSpPr/>
            <p:nvPr/>
          </p:nvSpPr>
          <p:spPr>
            <a:xfrm>
              <a:off x="0" y="0"/>
              <a:ext cx="3527425" cy="647700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93" name="Shape 93"/>
            <p:cNvSpPr/>
            <p:nvPr/>
          </p:nvSpPr>
          <p:spPr>
            <a:xfrm>
              <a:off x="411814" y="148519"/>
              <a:ext cx="270379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/>
            </a:lstStyle>
            <a:p>
              <a:pPr lvl="0"/>
              <a:r>
                <a:t>CON ESPACIO sin limitar</a:t>
              </a:r>
            </a:p>
          </p:txBody>
        </p:sp>
      </p:grpSp>
      <p:sp>
        <p:nvSpPr>
          <p:cNvPr id="95" name="Shape 95"/>
          <p:cNvSpPr/>
          <p:nvPr/>
        </p:nvSpPr>
        <p:spPr>
          <a:xfrm>
            <a:off x="5391946" y="909413"/>
            <a:ext cx="3287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/>
          </a:lstStyle>
          <a:p>
            <a:pPr lvl="0"/>
            <a:r>
              <a:t>CON ESPACIO delimitado</a:t>
            </a:r>
          </a:p>
        </p:txBody>
      </p:sp>
      <p:pic>
        <p:nvPicPr>
          <p:cNvPr id="96" name="con bot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007" y="4726168"/>
            <a:ext cx="3152524" cy="1654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16 copia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33019" y="1936148"/>
            <a:ext cx="3701899" cy="1316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camello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92791" y="4413149"/>
            <a:ext cx="1695418" cy="2280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" grpId="1"/>
      <p:bldP build="whole" bldLvl="1" animBg="1" rev="0" advAuto="0" spid="90" grpId="3"/>
      <p:bldP build="whole" bldLvl="1" animBg="1" rev="0" advAuto="0" spid="89" grpId="2"/>
      <p:bldP build="whole" bldLvl="1" animBg="1" rev="0" advAuto="0" spid="94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