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lvl1pPr>
      <a:defRPr>
        <a:solidFill>
          <a:srgbClr val="5A5C6C"/>
        </a:solidFill>
        <a:latin typeface="Tahoma"/>
        <a:ea typeface="Tahoma"/>
        <a:cs typeface="Tahoma"/>
        <a:sym typeface="Tahoma"/>
      </a:defRPr>
    </a:lvl1pPr>
    <a:lvl2pPr indent="457200">
      <a:defRPr>
        <a:solidFill>
          <a:srgbClr val="5A5C6C"/>
        </a:solidFill>
        <a:latin typeface="Tahoma"/>
        <a:ea typeface="Tahoma"/>
        <a:cs typeface="Tahoma"/>
        <a:sym typeface="Tahoma"/>
      </a:defRPr>
    </a:lvl2pPr>
    <a:lvl3pPr indent="914400">
      <a:defRPr>
        <a:solidFill>
          <a:srgbClr val="5A5C6C"/>
        </a:solidFill>
        <a:latin typeface="Tahoma"/>
        <a:ea typeface="Tahoma"/>
        <a:cs typeface="Tahoma"/>
        <a:sym typeface="Tahoma"/>
      </a:defRPr>
    </a:lvl3pPr>
    <a:lvl4pPr indent="1371600">
      <a:defRPr>
        <a:solidFill>
          <a:srgbClr val="5A5C6C"/>
        </a:solidFill>
        <a:latin typeface="Tahoma"/>
        <a:ea typeface="Tahoma"/>
        <a:cs typeface="Tahoma"/>
        <a:sym typeface="Tahoma"/>
      </a:defRPr>
    </a:lvl4pPr>
    <a:lvl5pPr indent="1828800">
      <a:defRPr>
        <a:solidFill>
          <a:srgbClr val="5A5C6C"/>
        </a:solidFill>
        <a:latin typeface="Tahoma"/>
        <a:ea typeface="Tahoma"/>
        <a:cs typeface="Tahoma"/>
        <a:sym typeface="Tahoma"/>
      </a:defRPr>
    </a:lvl5pPr>
    <a:lvl6pPr>
      <a:defRPr>
        <a:solidFill>
          <a:srgbClr val="5A5C6C"/>
        </a:solidFill>
        <a:latin typeface="Tahoma"/>
        <a:ea typeface="Tahoma"/>
        <a:cs typeface="Tahoma"/>
        <a:sym typeface="Tahoma"/>
      </a:defRPr>
    </a:lvl6pPr>
    <a:lvl7pPr>
      <a:defRPr>
        <a:solidFill>
          <a:srgbClr val="5A5C6C"/>
        </a:solidFill>
        <a:latin typeface="Tahoma"/>
        <a:ea typeface="Tahoma"/>
        <a:cs typeface="Tahoma"/>
        <a:sym typeface="Tahoma"/>
      </a:defRPr>
    </a:lvl7pPr>
    <a:lvl8pPr>
      <a:defRPr>
        <a:solidFill>
          <a:srgbClr val="5A5C6C"/>
        </a:solidFill>
        <a:latin typeface="Tahoma"/>
        <a:ea typeface="Tahoma"/>
        <a:cs typeface="Tahoma"/>
        <a:sym typeface="Tahoma"/>
      </a:defRPr>
    </a:lvl8pPr>
    <a:lvl9pPr>
      <a:defRPr>
        <a:solidFill>
          <a:srgbClr val="5A5C6C"/>
        </a:solid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b="def" i="def"/>
      <a:tcStyle>
        <a:tcBdr/>
        <a:fill>
          <a:solidFill>
            <a:srgbClr val="EFEA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Row>
  </a:tblStyle>
  <a:tblStyle styleId="{C7B018BB-80A7-4F77-B60F-C8B233D01FF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5E6"/>
          </a:solidFill>
        </a:fill>
      </a:tcStyle>
    </a:wholeTbl>
    <a:band2H>
      <a:tcTxStyle b="def" i="def"/>
      <a:tcStyle>
        <a:tcBdr/>
        <a:fill>
          <a:solidFill>
            <a:srgbClr val="F2F2F3"/>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Row>
  </a:tblStyle>
  <a:tblStyle styleId="{EEE7283C-3CF3-47DC-8721-378D4A62B22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F"/>
          </a:solidFill>
        </a:fill>
      </a:tcStyle>
    </a:wholeTbl>
    <a:band2H>
      <a:tcTxStyle b="def" i="def"/>
      <a:tcStyle>
        <a:tcBdr/>
        <a:fill>
          <a:solidFill>
            <a:srgbClr val="EDEBF0"/>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Row>
  </a:tblStyle>
  <a:tblStyle styleId="{CF821DB8-F4EB-4A41-A1BA-3FCAFE7338EE}" styleName="">
    <a:tblBg/>
    <a:wholeTbl>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66FF"/>
          </a:solidFill>
        </a:fill>
      </a:tcStyle>
    </a:firstCol>
    <a:lastRow>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508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9966FF"/>
          </a:solidFill>
        </a:fill>
      </a:tcStyle>
    </a:firstRow>
  </a:tblStyle>
  <a:tblStyle styleId="{33BA23B1-9221-436E-865A-0063620EA4FD}"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1D3"/>
          </a:solidFill>
        </a:fill>
      </a:tcStyle>
    </a:wholeTbl>
    <a:band2H>
      <a:tcTxStyle b="def" i="def"/>
      <a:tcStyle>
        <a:tcBdr/>
        <a:fill>
          <a:solidFill>
            <a:srgbClr val="E9E9EA"/>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lvl="0"/>
          </a:p>
        </p:txBody>
      </p:sp>
      <p:sp>
        <p:nvSpPr>
          <p:cNvPr id="159" name="Shape 15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5" name="Shape 1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7" name="Shape 157"/>
          <p:cNvSpPr/>
          <p:nvPr>
            <p:ph type="sldNum" sz="quarter" idx="2"/>
          </p:nvPr>
        </p:nvSpPr>
        <p:spPr>
          <a:xfrm>
            <a:off x="6553200" y="6248400"/>
            <a:ext cx="2286000" cy="243840"/>
          </a:xfrm>
          <a:prstGeom prst="rect">
            <a:avLst/>
          </a:prstGeom>
        </p:spPr>
        <p:txBody>
          <a:bodyPr/>
          <a:lstStyle>
            <a:lvl1pPr>
              <a:defRPr>
                <a:effectLst>
                  <a:outerShdw sx="100000" sy="100000" kx="0" ky="0" algn="b" rotWithShape="0" blurRad="12700" dist="25400" dir="2700000">
                    <a:srgbClr val="000000"/>
                  </a:outerShdw>
                </a:effectLst>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2" name="Shape 142"/>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50" name="Shape 150"/>
              <p:cNvSpPr/>
              <p:nvPr/>
            </p:nvSpPr>
            <p:spPr>
              <a:xfrm rot="19915651">
                <a:off x="466192" y="1197090"/>
                <a:ext cx="350838" cy="2762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535561"/>
                  </a:gs>
                </a:gsLst>
                <a:lin ang="81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153" name="Shape 153"/>
          <p:cNvSpPr/>
          <p:nvPr>
            <p:ph type="sldNum" sz="quarter" idx="2"/>
          </p:nvPr>
        </p:nvSpPr>
        <p:spPr>
          <a:xfrm>
            <a:off x="6553200" y="6245225"/>
            <a:ext cx="2289175" cy="243840"/>
          </a:xfrm>
          <a:prstGeom prst="rect">
            <a:avLst/>
          </a:prstGeom>
          <a:ln w="12700">
            <a:miter lim="400000"/>
          </a:ln>
        </p:spPr>
        <p:txBody>
          <a:bodyPr lIns="45719" rIns="45719">
            <a:spAutoFit/>
          </a:bodyPr>
          <a:lstStyle>
            <a:lvl1pPr algn="r">
              <a:defRPr sz="10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solidFill>
            <a:srgbClr val="FFFFCC"/>
          </a:solidFill>
          <a:latin typeface="Tahoma"/>
          <a:ea typeface="Tahoma"/>
          <a:cs typeface="Tahoma"/>
          <a:sym typeface="Tahoma"/>
        </a:defRPr>
      </a:lvl1pPr>
      <a:lvl2pPr algn="ctr">
        <a:defRPr sz="4400">
          <a:solidFill>
            <a:srgbClr val="FFFFCC"/>
          </a:solidFill>
          <a:latin typeface="Tahoma"/>
          <a:ea typeface="Tahoma"/>
          <a:cs typeface="Tahoma"/>
          <a:sym typeface="Tahoma"/>
        </a:defRPr>
      </a:lvl2pPr>
      <a:lvl3pPr algn="ctr">
        <a:defRPr sz="4400">
          <a:solidFill>
            <a:srgbClr val="FFFFCC"/>
          </a:solidFill>
          <a:latin typeface="Tahoma"/>
          <a:ea typeface="Tahoma"/>
          <a:cs typeface="Tahoma"/>
          <a:sym typeface="Tahoma"/>
        </a:defRPr>
      </a:lvl3pPr>
      <a:lvl4pPr algn="ctr">
        <a:defRPr sz="4400">
          <a:solidFill>
            <a:srgbClr val="FFFFCC"/>
          </a:solidFill>
          <a:latin typeface="Tahoma"/>
          <a:ea typeface="Tahoma"/>
          <a:cs typeface="Tahoma"/>
          <a:sym typeface="Tahoma"/>
        </a:defRPr>
      </a:lvl4pPr>
      <a:lvl5pPr algn="ctr">
        <a:defRPr sz="4400">
          <a:solidFill>
            <a:srgbClr val="FFFFCC"/>
          </a:solidFill>
          <a:latin typeface="Tahoma"/>
          <a:ea typeface="Tahoma"/>
          <a:cs typeface="Tahoma"/>
          <a:sym typeface="Tahoma"/>
        </a:defRPr>
      </a:lvl5pPr>
      <a:lvl6pPr indent="457200" algn="ctr">
        <a:defRPr sz="4400">
          <a:solidFill>
            <a:srgbClr val="FFFFCC"/>
          </a:solidFill>
          <a:latin typeface="Tahoma"/>
          <a:ea typeface="Tahoma"/>
          <a:cs typeface="Tahoma"/>
          <a:sym typeface="Tahoma"/>
        </a:defRPr>
      </a:lvl6pPr>
      <a:lvl7pPr indent="914400" algn="ctr">
        <a:defRPr sz="4400">
          <a:solidFill>
            <a:srgbClr val="FFFFCC"/>
          </a:solidFill>
          <a:latin typeface="Tahoma"/>
          <a:ea typeface="Tahoma"/>
          <a:cs typeface="Tahoma"/>
          <a:sym typeface="Tahoma"/>
        </a:defRPr>
      </a:lvl7pPr>
      <a:lvl8pPr indent="1371600" algn="ctr">
        <a:defRPr sz="4400">
          <a:solidFill>
            <a:srgbClr val="FFFFCC"/>
          </a:solidFill>
          <a:latin typeface="Tahoma"/>
          <a:ea typeface="Tahoma"/>
          <a:cs typeface="Tahoma"/>
          <a:sym typeface="Tahoma"/>
        </a:defRPr>
      </a:lvl8pPr>
      <a:lvl9pPr indent="1828800" algn="ctr">
        <a:defRPr sz="4400">
          <a:solidFill>
            <a:srgbClr val="FFFFCC"/>
          </a:solidFill>
          <a:latin typeface="Tahoma"/>
          <a:ea typeface="Tahoma"/>
          <a:cs typeface="Tahoma"/>
          <a:sym typeface="Tahoma"/>
        </a:defRPr>
      </a:lvl9pPr>
    </p:titleStyle>
    <p:bodyStyle>
      <a:lvl1pPr marL="342900" indent="-342900">
        <a:spcBef>
          <a:spcPts val="700"/>
        </a:spcBef>
        <a:buClr>
          <a:srgbClr val="A3C145"/>
        </a:buClr>
        <a:buSzPct val="80000"/>
        <a:buFont typeface="Arial"/>
        <a:buChar char="►"/>
        <a:defRPr sz="3200">
          <a:solidFill>
            <a:srgbClr val="FFFFFF"/>
          </a:solidFill>
          <a:latin typeface="Tahoma"/>
          <a:ea typeface="Tahoma"/>
          <a:cs typeface="Tahoma"/>
          <a:sym typeface="Tahoma"/>
        </a:defRPr>
      </a:lvl1pPr>
      <a:lvl2pPr marL="783771" indent="-326571">
        <a:spcBef>
          <a:spcPts val="700"/>
        </a:spcBef>
        <a:buClr>
          <a:srgbClr val="A3C145"/>
        </a:buClr>
        <a:buSzPct val="100000"/>
        <a:buFont typeface="Arial"/>
        <a:buChar char="▪"/>
        <a:defRPr sz="3200">
          <a:solidFill>
            <a:srgbClr val="FFFFFF"/>
          </a:solidFill>
          <a:latin typeface="Tahoma"/>
          <a:ea typeface="Tahoma"/>
          <a:cs typeface="Tahoma"/>
          <a:sym typeface="Tahoma"/>
        </a:defRPr>
      </a:lvl2pPr>
      <a:lvl3pPr marL="1219200" indent="-304800">
        <a:spcBef>
          <a:spcPts val="700"/>
        </a:spcBef>
        <a:buClr>
          <a:srgbClr val="A3C145"/>
        </a:buClr>
        <a:buSzPct val="80000"/>
        <a:buFont typeface="Arial"/>
        <a:buChar char="►"/>
        <a:defRPr sz="3200">
          <a:solidFill>
            <a:srgbClr val="FFFFFF"/>
          </a:solidFill>
          <a:latin typeface="Tahoma"/>
          <a:ea typeface="Tahoma"/>
          <a:cs typeface="Tahoma"/>
          <a:sym typeface="Tahoma"/>
        </a:defRPr>
      </a:lvl3pPr>
      <a:lvl4pPr marL="1737360" indent="-365760">
        <a:spcBef>
          <a:spcPts val="700"/>
        </a:spcBef>
        <a:buClr>
          <a:srgbClr val="A3C145"/>
        </a:buClr>
        <a:buSzPct val="100000"/>
        <a:buFont typeface="Arial"/>
        <a:buChar char="▪"/>
        <a:defRPr sz="3200">
          <a:solidFill>
            <a:srgbClr val="FFFFFF"/>
          </a:solidFill>
          <a:latin typeface="Tahoma"/>
          <a:ea typeface="Tahoma"/>
          <a:cs typeface="Tahoma"/>
          <a:sym typeface="Tahoma"/>
        </a:defRPr>
      </a:lvl4pPr>
      <a:lvl5pPr marL="22352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5pPr>
      <a:lvl6pPr marL="26924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6pPr>
      <a:lvl7pPr marL="31496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7pPr>
      <a:lvl8pPr marL="36068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8pPr>
      <a:lvl9pPr marL="40640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9pPr>
    </p:bodyStyle>
    <p:otherStyle>
      <a:lvl1pPr algn="r">
        <a:defRPr sz="1000">
          <a:solidFill>
            <a:schemeClr val="tx1"/>
          </a:solidFill>
          <a:latin typeface="+mn-lt"/>
          <a:ea typeface="+mn-ea"/>
          <a:cs typeface="+mn-cs"/>
          <a:sym typeface="Tahoma"/>
        </a:defRPr>
      </a:lvl1pPr>
      <a:lvl2pPr indent="457200" algn="r">
        <a:defRPr sz="1000">
          <a:solidFill>
            <a:schemeClr val="tx1"/>
          </a:solidFill>
          <a:latin typeface="+mn-lt"/>
          <a:ea typeface="+mn-ea"/>
          <a:cs typeface="+mn-cs"/>
          <a:sym typeface="Tahoma"/>
        </a:defRPr>
      </a:lvl2pPr>
      <a:lvl3pPr indent="914400" algn="r">
        <a:defRPr sz="1000">
          <a:solidFill>
            <a:schemeClr val="tx1"/>
          </a:solidFill>
          <a:latin typeface="+mn-lt"/>
          <a:ea typeface="+mn-ea"/>
          <a:cs typeface="+mn-cs"/>
          <a:sym typeface="Tahoma"/>
        </a:defRPr>
      </a:lvl3pPr>
      <a:lvl4pPr indent="1371600" algn="r">
        <a:defRPr sz="1000">
          <a:solidFill>
            <a:schemeClr val="tx1"/>
          </a:solidFill>
          <a:latin typeface="+mn-lt"/>
          <a:ea typeface="+mn-ea"/>
          <a:cs typeface="+mn-cs"/>
          <a:sym typeface="Tahoma"/>
        </a:defRPr>
      </a:lvl4pPr>
      <a:lvl5pPr indent="1828800" algn="r">
        <a:defRPr sz="1000">
          <a:solidFill>
            <a:schemeClr val="tx1"/>
          </a:solidFill>
          <a:latin typeface="+mn-lt"/>
          <a:ea typeface="+mn-ea"/>
          <a:cs typeface="+mn-cs"/>
          <a:sym typeface="Tahoma"/>
        </a:defRPr>
      </a:lvl5pPr>
      <a:lvl6pPr algn="r">
        <a:defRPr sz="1000">
          <a:solidFill>
            <a:schemeClr val="tx1"/>
          </a:solidFill>
          <a:latin typeface="+mn-lt"/>
          <a:ea typeface="+mn-ea"/>
          <a:cs typeface="+mn-cs"/>
          <a:sym typeface="Tahoma"/>
        </a:defRPr>
      </a:lvl6pPr>
      <a:lvl7pPr algn="r">
        <a:defRPr sz="1000">
          <a:solidFill>
            <a:schemeClr val="tx1"/>
          </a:solidFill>
          <a:latin typeface="+mn-lt"/>
          <a:ea typeface="+mn-ea"/>
          <a:cs typeface="+mn-cs"/>
          <a:sym typeface="Tahoma"/>
        </a:defRPr>
      </a:lvl7pPr>
      <a:lvl8pPr algn="r">
        <a:defRPr sz="1000">
          <a:solidFill>
            <a:schemeClr val="tx1"/>
          </a:solidFill>
          <a:latin typeface="+mn-lt"/>
          <a:ea typeface="+mn-ea"/>
          <a:cs typeface="+mn-cs"/>
          <a:sym typeface="Tahoma"/>
        </a:defRPr>
      </a:lvl8pPr>
      <a:lvl9pPr algn="r">
        <a:defRPr sz="1000">
          <a:solidFill>
            <a:schemeClr val="tx1"/>
          </a:solidFill>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6.jpeg"/><Relationship Id="rId8" Type="http://schemas.openxmlformats.org/officeDocument/2006/relationships/image" Target="../media/image2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1.jpeg"/><Relationship Id="rId4" Type="http://schemas.openxmlformats.org/officeDocument/2006/relationships/image" Target="../media/image2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2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 Id="rId4" Type="http://schemas.openxmlformats.org/officeDocument/2006/relationships/image" Target="../media/image24.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5.jpeg"/><Relationship Id="rId4" Type="http://schemas.openxmlformats.org/officeDocument/2006/relationships/image" Target="../media/image9.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image" Target="../media/image7.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 Id="rId4" Type="http://schemas.openxmlformats.org/officeDocument/2006/relationships/image" Target="../media/image9.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 Id="rId4"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685800" y="1768475"/>
            <a:ext cx="7772400" cy="1736725"/>
          </a:xfrm>
          <a:prstGeom prst="rect">
            <a:avLst/>
          </a:prstGeom>
          <a:ln w="12700">
            <a:miter lim="400000"/>
          </a:ln>
        </p:spPr>
        <p:txBody>
          <a:bodyPr lIns="0" tIns="0" rIns="0" bIns="0" anchor="b">
            <a:normAutofit fontScale="100000" lnSpcReduction="0"/>
          </a:bodyPr>
          <a:lstStyle/>
          <a:p>
            <a:pPr lvl="0">
              <a:defRPr>
                <a:effectLst>
                  <a:outerShdw sx="100000" sy="100000" kx="0" ky="0" algn="b" rotWithShape="0" blurRad="12700" dist="25400" dir="2700000">
                    <a:srgbClr val="000000"/>
                  </a:outerShdw>
                </a:effectLst>
              </a:defRPr>
            </a:pPr>
          </a:p>
        </p:txBody>
      </p:sp>
      <p:sp>
        <p:nvSpPr>
          <p:cNvPr id="162" name="Shape 162"/>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effectLst>
                  <a:outerShdw sx="100000" sy="100000" kx="0" ky="0" algn="b" rotWithShape="0" blurRad="12700" dist="25400" dir="2700000">
                    <a:srgbClr val="000000"/>
                  </a:outerShdw>
                </a:effectLst>
              </a:defRPr>
            </a:pPr>
          </a:p>
        </p:txBody>
      </p:sp>
      <p:pic>
        <p:nvPicPr>
          <p:cNvPr id="163"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64" name="Shape 164"/>
          <p:cNvSpPr/>
          <p:nvPr/>
        </p:nvSpPr>
        <p:spPr>
          <a:xfrm>
            <a:off x="250825" y="6021387"/>
            <a:ext cx="6696075"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080808"/>
                </a:solidFill>
              </a:defRPr>
            </a:lvl1pPr>
          </a:lstStyle>
          <a:p>
            <a:pPr lvl="0">
              <a:defRPr sz="1800">
                <a:solidFill>
                  <a:srgbClr val="000000"/>
                </a:solidFill>
              </a:defRPr>
            </a:pPr>
            <a:r>
              <a:rPr sz="3200">
                <a:solidFill>
                  <a:srgbClr val="080808"/>
                </a:solidFill>
              </a:rPr>
              <a:t>Deportes Tradicionales</a:t>
            </a:r>
          </a:p>
        </p:txBody>
      </p:sp>
      <p:sp>
        <p:nvSpPr>
          <p:cNvPr id="165" name="Shape 165"/>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solidFill>
                  <a:srgbClr val="080808"/>
                </a:solidFill>
                <a:latin typeface="Papyrus"/>
                <a:ea typeface="Papyrus"/>
                <a:cs typeface="Papyrus"/>
                <a:sym typeface="Papyrus"/>
              </a:defRPr>
            </a:lvl1pPr>
          </a:lstStyle>
          <a:p>
            <a:pPr lvl="0">
              <a:defRPr>
                <a:solidFill>
                  <a:srgbClr val="000000"/>
                </a:solidFill>
              </a:defRPr>
            </a:pPr>
            <a:r>
              <a:rPr>
                <a:solidFill>
                  <a:srgbClr val="080808"/>
                </a:solidFill>
              </a:rPr>
              <a:t>Fundamentos para la ESO y el Bachillerato. Un aprendizaje comprensivo y vivencial</a:t>
            </a:r>
          </a:p>
        </p:txBody>
      </p:sp>
      <p:pic>
        <p:nvPicPr>
          <p:cNvPr id="166"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nvSpPr>
        <p:spPr>
          <a:xfrm>
            <a:off x="250825" y="260349"/>
            <a:ext cx="5905500" cy="618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800">
                <a:solidFill>
                  <a:srgbClr val="FF3399"/>
                </a:solidFill>
              </a:rPr>
              <a:t>De precisión.</a:t>
            </a:r>
            <a:r>
              <a:rPr>
                <a:solidFill>
                  <a:srgbClr val="FFFFFF"/>
                </a:solidFill>
              </a:rPr>
              <a:t>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sz="2000">
                <a:solidFill>
                  <a:srgbClr val="FFFFFF"/>
                </a:solidFill>
              </a:rPr>
              <a:t>Bolos,</a:t>
            </a:r>
            <a:r>
              <a:rPr>
                <a:solidFill>
                  <a:srgbClr val="FFFFFF"/>
                </a:solidFill>
              </a:rPr>
              <a:t> </a:t>
            </a:r>
            <a:endParaRPr>
              <a:solidFill>
                <a:srgbClr val="FFFFFF"/>
              </a:solidFill>
            </a:endParaRPr>
          </a:p>
          <a:p>
            <a:pPr lvl="0">
              <a:defRPr>
                <a:solidFill>
                  <a:srgbClr val="000000"/>
                </a:solidFill>
              </a:defRPr>
            </a:pPr>
            <a:r>
              <a:rPr sz="1400">
                <a:solidFill>
                  <a:srgbClr val="FFFFFF"/>
                </a:solidFill>
              </a:rPr>
              <a:t>Con más de cinco mil años de antigüedad, son practicados en la mayoría de las CCAA, destacando Asturias, Cantabria, País Vasco y Castilla-León. Como ejemplo citaremos la Cuatreada y el Bolo Palma de Asturias, el Bolo Pasiego y el Pasabolo de Tablón de Cantabria, el Juego de Tres Ribereños y el de Palma Salinero de Alava (Pais Vasco), o el Bolo Maragato y de Tres Tablones de Castilla-León, o los bolinches y los de Used en Aragón. </a:t>
            </a:r>
            <a:endParaRPr sz="1400">
              <a:solidFill>
                <a:srgbClr val="FFFFFF"/>
              </a:solidFill>
            </a:endParaRPr>
          </a:p>
          <a:p>
            <a:pPr lvl="0">
              <a:defRPr>
                <a:solidFill>
                  <a:srgbClr val="000000"/>
                </a:solidFill>
              </a:defRPr>
            </a:pPr>
            <a:endParaRPr sz="1400">
              <a:solidFill>
                <a:srgbClr val="FFFFFF"/>
              </a:solidFill>
            </a:endParaRPr>
          </a:p>
          <a:p>
            <a:pPr lvl="0">
              <a:defRPr>
                <a:solidFill>
                  <a:srgbClr val="000000"/>
                </a:solidFill>
              </a:defRPr>
            </a:pPr>
            <a:r>
              <a:rPr sz="2000">
                <a:solidFill>
                  <a:srgbClr val="FFFFFF"/>
                </a:solidFill>
              </a:rPr>
              <a:t>Caliche</a:t>
            </a:r>
            <a:endParaRPr sz="2000">
              <a:solidFill>
                <a:srgbClr val="FFFFFF"/>
              </a:solidFill>
            </a:endParaRPr>
          </a:p>
          <a:p>
            <a:pPr lvl="0">
              <a:defRPr>
                <a:solidFill>
                  <a:srgbClr val="000000"/>
                </a:solidFill>
              </a:defRPr>
            </a:pPr>
            <a:r>
              <a:rPr sz="1400">
                <a:solidFill>
                  <a:srgbClr val="FFFFFF"/>
                </a:solidFill>
              </a:rPr>
              <a:t> En Castilla-León se llama Tarusa, en Madrid se llama Chito, en la Comunidad Valenciana se llama Canut, en el País Vasco se llama Toka, en Baleares se llama Calitx, Consiste en lanzar unos discos metálicos o piedras aplanadas sobre un cilindro de madera o metal a una distancia que oscila entre 18 y 35 metros.</a:t>
            </a:r>
            <a:r>
              <a:rPr>
                <a:solidFill>
                  <a:srgbClr val="FFFFFF"/>
                </a:solidFill>
              </a:rPr>
              <a:t>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sz="2000">
                <a:solidFill>
                  <a:srgbClr val="FFFFFF"/>
                </a:solidFill>
              </a:rPr>
              <a:t>Hoyetes</a:t>
            </a:r>
            <a:endParaRPr sz="2000">
              <a:solidFill>
                <a:srgbClr val="FFFFFF"/>
              </a:solidFill>
            </a:endParaRPr>
          </a:p>
          <a:p>
            <a:pPr lvl="0">
              <a:defRPr>
                <a:solidFill>
                  <a:srgbClr val="000000"/>
                </a:solidFill>
              </a:defRPr>
            </a:pPr>
            <a:r>
              <a:rPr sz="1400">
                <a:solidFill>
                  <a:srgbClr val="FFFFFF"/>
                </a:solidFill>
              </a:rPr>
              <a:t>El lanzador/a se sitúa con 4 discos de hierro en la mano y a 3-4 metros de una tabla con varios hoyetes. Lanzará uno a uno e intentará introducirlos en los agujeros de la tabla.</a:t>
            </a:r>
            <a:r>
              <a:rPr>
                <a:solidFill>
                  <a:srgbClr val="FFFFFF"/>
                </a:solidFill>
              </a:rPr>
              <a:t> </a:t>
            </a:r>
            <a:endParaRPr>
              <a:solidFill>
                <a:srgbClr val="FFFFFF"/>
              </a:solidFill>
            </a:endParaRPr>
          </a:p>
          <a:p>
            <a:pPr lvl="0">
              <a:defRPr>
                <a:solidFill>
                  <a:srgbClr val="000000"/>
                </a:solidFill>
              </a:defRPr>
            </a:pPr>
            <a:endParaRPr sz="2000">
              <a:solidFill>
                <a:srgbClr val="FFFFFF"/>
              </a:solidFill>
            </a:endParaRPr>
          </a:p>
          <a:p>
            <a:pPr lvl="0">
              <a:defRPr>
                <a:solidFill>
                  <a:srgbClr val="000000"/>
                </a:solidFill>
              </a:defRPr>
            </a:pPr>
            <a:r>
              <a:rPr sz="2000">
                <a:solidFill>
                  <a:srgbClr val="FFFFFF"/>
                </a:solidFill>
              </a:rPr>
              <a:t>Otros</a:t>
            </a:r>
            <a:endParaRPr sz="2000">
              <a:solidFill>
                <a:srgbClr val="FFFFFF"/>
              </a:solidFill>
            </a:endParaRPr>
          </a:p>
          <a:p>
            <a:pPr lvl="0">
              <a:defRPr>
                <a:solidFill>
                  <a:srgbClr val="000000"/>
                </a:solidFill>
              </a:defRPr>
            </a:pPr>
            <a:r>
              <a:rPr sz="1400">
                <a:solidFill>
                  <a:srgbClr val="FFFFFF"/>
                </a:solidFill>
              </a:rPr>
              <a:t>Herrón, Brilla, etc</a:t>
            </a:r>
          </a:p>
        </p:txBody>
      </p:sp>
      <p:pic>
        <p:nvPicPr>
          <p:cNvPr id="21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2" name="dep trad 7.jpg"/>
          <p:cNvPicPr/>
          <p:nvPr/>
        </p:nvPicPr>
        <p:blipFill>
          <a:blip r:embed="rId3">
            <a:extLst/>
          </a:blip>
          <a:stretch>
            <a:fillRect/>
          </a:stretch>
        </p:blipFill>
        <p:spPr>
          <a:xfrm>
            <a:off x="6634956" y="2647984"/>
            <a:ext cx="2162176" cy="1412171"/>
          </a:xfrm>
          <a:prstGeom prst="rect">
            <a:avLst/>
          </a:prstGeom>
          <a:ln w="12700">
            <a:miter lim="400000"/>
          </a:ln>
        </p:spPr>
      </p:pic>
      <p:pic>
        <p:nvPicPr>
          <p:cNvPr id="213" name="deportes trad 2.jpg"/>
          <p:cNvPicPr/>
          <p:nvPr/>
        </p:nvPicPr>
        <p:blipFill>
          <a:blip r:embed="rId4">
            <a:extLst/>
          </a:blip>
          <a:stretch>
            <a:fillRect/>
          </a:stretch>
        </p:blipFill>
        <p:spPr>
          <a:xfrm>
            <a:off x="6836643" y="4185989"/>
            <a:ext cx="1758801" cy="1800052"/>
          </a:xfrm>
          <a:prstGeom prst="rect">
            <a:avLst/>
          </a:prstGeom>
          <a:ln w="12700">
            <a:miter lim="400000"/>
          </a:ln>
        </p:spPr>
      </p:pic>
      <p:pic>
        <p:nvPicPr>
          <p:cNvPr id="214" name="30 copia.jpg"/>
          <p:cNvPicPr/>
          <p:nvPr/>
        </p:nvPicPr>
        <p:blipFill>
          <a:blip r:embed="rId5">
            <a:extLst/>
          </a:blip>
          <a:stretch>
            <a:fillRect/>
          </a:stretch>
        </p:blipFill>
        <p:spPr>
          <a:xfrm>
            <a:off x="6589180" y="432040"/>
            <a:ext cx="1876245" cy="1800052"/>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body" idx="4294967295"/>
          </p:nvPr>
        </p:nvSpPr>
        <p:spPr>
          <a:xfrm>
            <a:off x="301625" y="404812"/>
            <a:ext cx="8540750" cy="569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r>
              <a:rPr sz="3200">
                <a:solidFill>
                  <a:srgbClr val="FF3399"/>
                </a:solidFill>
              </a:rPr>
              <a:t>3. Juegos y deportes de fuerza.</a:t>
            </a:r>
            <a:r>
              <a:rPr sz="3200">
                <a:solidFill>
                  <a:srgbClr val="FFFFFF"/>
                </a:solidFill>
              </a:rPr>
              <a:t> </a:t>
            </a:r>
            <a:endParaRPr sz="3200">
              <a:solidFill>
                <a:srgbClr val="FFFFFF"/>
              </a:solidFill>
            </a:endParaRPr>
          </a:p>
          <a:p>
            <a:pPr lvl="0">
              <a:spcBef>
                <a:spcPts val="600"/>
              </a:spcBef>
              <a:buSzTx/>
              <a:buNone/>
              <a:defRPr sz="1800">
                <a:solidFill>
                  <a:srgbClr val="000000"/>
                </a:solidFill>
              </a:defRPr>
            </a:pPr>
            <a:r>
              <a:rPr sz="2800">
                <a:solidFill>
                  <a:srgbClr val="FF3399"/>
                </a:solidFill>
              </a:rPr>
              <a:t>De levantamiento</a:t>
            </a:r>
            <a:endParaRPr sz="2800">
              <a:solidFill>
                <a:srgbClr val="FF3399"/>
              </a:solidFill>
            </a:endParaRPr>
          </a:p>
          <a:p>
            <a:pPr lvl="0">
              <a:spcBef>
                <a:spcPts val="400"/>
              </a:spcBef>
              <a:buSzTx/>
              <a:buNone/>
              <a:defRPr sz="1800">
                <a:solidFill>
                  <a:srgbClr val="000000"/>
                </a:solidFill>
              </a:defRPr>
            </a:pPr>
            <a:r>
              <a:rPr sz="2000">
                <a:solidFill>
                  <a:srgbClr val="FFFFFF"/>
                </a:solidFill>
              </a:rPr>
              <a:t>De piedras</a:t>
            </a:r>
            <a:endParaRPr sz="2000">
              <a:solidFill>
                <a:srgbClr val="FFFFFF"/>
              </a:solidFill>
            </a:endParaRPr>
          </a:p>
          <a:p>
            <a:pPr lvl="0">
              <a:spcBef>
                <a:spcPts val="400"/>
              </a:spcBef>
              <a:buSzTx/>
              <a:buNone/>
              <a:defRPr sz="1800">
                <a:solidFill>
                  <a:srgbClr val="000000"/>
                </a:solidFill>
              </a:defRPr>
            </a:pPr>
            <a:r>
              <a:rPr sz="2000">
                <a:solidFill>
                  <a:srgbClr val="FFFFFF"/>
                </a:solidFill>
              </a:rPr>
              <a:t>de cántaros</a:t>
            </a:r>
            <a:endParaRPr sz="2000">
              <a:solidFill>
                <a:srgbClr val="FFFFFF"/>
              </a:solidFill>
            </a:endParaRPr>
          </a:p>
          <a:p>
            <a:pPr lvl="0">
              <a:spcBef>
                <a:spcPts val="400"/>
              </a:spcBef>
              <a:buSzTx/>
              <a:buNone/>
              <a:defRPr sz="1800">
                <a:solidFill>
                  <a:srgbClr val="000000"/>
                </a:solidFill>
              </a:defRPr>
            </a:pPr>
            <a:r>
              <a:rPr sz="2000">
                <a:solidFill>
                  <a:srgbClr val="FFFFFF"/>
                </a:solidFill>
              </a:rPr>
              <a:t>De toneles</a:t>
            </a:r>
            <a:endParaRPr sz="2000">
              <a:solidFill>
                <a:srgbClr val="FFFFFF"/>
              </a:solidFill>
            </a:endParaRPr>
          </a:p>
          <a:p>
            <a:pPr lvl="0">
              <a:spcBef>
                <a:spcPts val="600"/>
              </a:spcBef>
              <a:buSzTx/>
              <a:buNone/>
              <a:defRPr sz="1800">
                <a:solidFill>
                  <a:srgbClr val="000000"/>
                </a:solidFill>
              </a:defRPr>
            </a:pPr>
            <a:r>
              <a:rPr sz="2800">
                <a:solidFill>
                  <a:srgbClr val="FF3399"/>
                </a:solidFill>
              </a:rPr>
              <a:t>De tracción</a:t>
            </a:r>
            <a:endParaRPr sz="2800">
              <a:solidFill>
                <a:srgbClr val="FF3399"/>
              </a:solidFill>
            </a:endParaRPr>
          </a:p>
          <a:p>
            <a:pPr lvl="0">
              <a:spcBef>
                <a:spcPts val="400"/>
              </a:spcBef>
              <a:buSzTx/>
              <a:buNone/>
              <a:defRPr sz="1800">
                <a:solidFill>
                  <a:srgbClr val="000000"/>
                </a:solidFill>
              </a:defRPr>
            </a:pPr>
            <a:r>
              <a:rPr sz="2000">
                <a:solidFill>
                  <a:srgbClr val="FFFFFF"/>
                </a:solidFill>
              </a:rPr>
              <a:t>Sogatira</a:t>
            </a:r>
            <a:endParaRPr sz="2000">
              <a:solidFill>
                <a:srgbClr val="FFFFFF"/>
              </a:solidFill>
            </a:endParaRPr>
          </a:p>
          <a:p>
            <a:pPr lvl="0">
              <a:spcBef>
                <a:spcPts val="400"/>
              </a:spcBef>
              <a:buSzTx/>
              <a:buNone/>
              <a:defRPr sz="1800">
                <a:solidFill>
                  <a:srgbClr val="000000"/>
                </a:solidFill>
              </a:defRPr>
            </a:pPr>
            <a:r>
              <a:rPr sz="2000">
                <a:solidFill>
                  <a:srgbClr val="FFFFFF"/>
                </a:solidFill>
              </a:rPr>
              <a:t>tiro del palo</a:t>
            </a:r>
            <a:endParaRPr sz="2000">
              <a:solidFill>
                <a:srgbClr val="FFFFFF"/>
              </a:solidFill>
            </a:endParaRPr>
          </a:p>
          <a:p>
            <a:pPr lvl="0">
              <a:spcBef>
                <a:spcPts val="400"/>
              </a:spcBef>
              <a:buSzTx/>
              <a:buNone/>
              <a:defRPr sz="1800">
                <a:solidFill>
                  <a:srgbClr val="000000"/>
                </a:solidFill>
              </a:defRPr>
            </a:pPr>
            <a:r>
              <a:rPr sz="2000">
                <a:solidFill>
                  <a:srgbClr val="FFFFFF"/>
                </a:solidFill>
              </a:rPr>
              <a:t>Tiro de la pica</a:t>
            </a:r>
            <a:endParaRPr sz="2000">
              <a:solidFill>
                <a:srgbClr val="FFFFFF"/>
              </a:solidFill>
            </a:endParaRPr>
          </a:p>
          <a:p>
            <a:pPr lvl="0">
              <a:spcBef>
                <a:spcPts val="400"/>
              </a:spcBef>
              <a:buSzTx/>
              <a:buNone/>
              <a:defRPr sz="1800">
                <a:solidFill>
                  <a:srgbClr val="000000"/>
                </a:solidFill>
              </a:defRPr>
            </a:pPr>
            <a:r>
              <a:rPr sz="2000">
                <a:solidFill>
                  <a:srgbClr val="FFFFFF"/>
                </a:solidFill>
              </a:rPr>
              <a:t>Tiro del cuadrado</a:t>
            </a:r>
          </a:p>
        </p:txBody>
      </p:sp>
      <p:pic>
        <p:nvPicPr>
          <p:cNvPr id="2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18" name="dep trad 6.jpg"/>
          <p:cNvPicPr/>
          <p:nvPr/>
        </p:nvPicPr>
        <p:blipFill>
          <a:blip r:embed="rId3">
            <a:extLst/>
          </a:blip>
          <a:stretch>
            <a:fillRect/>
          </a:stretch>
        </p:blipFill>
        <p:spPr>
          <a:xfrm>
            <a:off x="3331256" y="1429840"/>
            <a:ext cx="2481489" cy="1949451"/>
          </a:xfrm>
          <a:prstGeom prst="rect">
            <a:avLst/>
          </a:prstGeom>
          <a:ln w="12700">
            <a:miter lim="400000"/>
          </a:ln>
        </p:spPr>
      </p:pic>
      <p:pic>
        <p:nvPicPr>
          <p:cNvPr id="219" name="dep trad 5.jpg"/>
          <p:cNvPicPr/>
          <p:nvPr/>
        </p:nvPicPr>
        <p:blipFill>
          <a:blip r:embed="rId4">
            <a:extLst/>
          </a:blip>
          <a:stretch>
            <a:fillRect/>
          </a:stretch>
        </p:blipFill>
        <p:spPr>
          <a:xfrm>
            <a:off x="193823" y="4713138"/>
            <a:ext cx="3028273" cy="1949451"/>
          </a:xfrm>
          <a:prstGeom prst="rect">
            <a:avLst/>
          </a:prstGeom>
          <a:ln w="12700">
            <a:miter lim="400000"/>
          </a:ln>
        </p:spPr>
      </p:pic>
      <p:pic>
        <p:nvPicPr>
          <p:cNvPr id="220" name="deport trad 4.jpg"/>
          <p:cNvPicPr/>
          <p:nvPr/>
        </p:nvPicPr>
        <p:blipFill>
          <a:blip r:embed="rId5">
            <a:extLst/>
          </a:blip>
          <a:stretch>
            <a:fillRect/>
          </a:stretch>
        </p:blipFill>
        <p:spPr>
          <a:xfrm>
            <a:off x="6729336" y="2374900"/>
            <a:ext cx="1940571" cy="1754188"/>
          </a:xfrm>
          <a:prstGeom prst="rect">
            <a:avLst/>
          </a:prstGeom>
          <a:ln w="12700">
            <a:miter lim="400000"/>
          </a:ln>
        </p:spPr>
      </p:pic>
      <p:pic>
        <p:nvPicPr>
          <p:cNvPr id="221" name="deport trad 4 copia.jpg"/>
          <p:cNvPicPr/>
          <p:nvPr/>
        </p:nvPicPr>
        <p:blipFill>
          <a:blip r:embed="rId6">
            <a:extLst/>
          </a:blip>
          <a:stretch>
            <a:fillRect/>
          </a:stretch>
        </p:blipFill>
        <p:spPr>
          <a:xfrm>
            <a:off x="6729336" y="4243387"/>
            <a:ext cx="1940571" cy="1754188"/>
          </a:xfrm>
          <a:prstGeom prst="rect">
            <a:avLst/>
          </a:prstGeom>
          <a:ln w="12700">
            <a:miter lim="400000"/>
          </a:ln>
        </p:spPr>
      </p:pic>
      <p:pic>
        <p:nvPicPr>
          <p:cNvPr id="222" name="deprtes tradicionales fureza 1.jpg"/>
          <p:cNvPicPr/>
          <p:nvPr/>
        </p:nvPicPr>
        <p:blipFill>
          <a:blip r:embed="rId7">
            <a:extLst/>
          </a:blip>
          <a:stretch>
            <a:fillRect/>
          </a:stretch>
        </p:blipFill>
        <p:spPr>
          <a:xfrm>
            <a:off x="3830290" y="4217890"/>
            <a:ext cx="1940570" cy="1805182"/>
          </a:xfrm>
          <a:prstGeom prst="rect">
            <a:avLst/>
          </a:prstGeom>
          <a:ln w="12700">
            <a:miter lim="400000"/>
          </a:ln>
        </p:spPr>
      </p:pic>
      <p:pic>
        <p:nvPicPr>
          <p:cNvPr id="223" name="21 copia.jpg"/>
          <p:cNvPicPr/>
          <p:nvPr/>
        </p:nvPicPr>
        <p:blipFill>
          <a:blip r:embed="rId8">
            <a:extLst/>
          </a:blip>
          <a:stretch>
            <a:fillRect/>
          </a:stretch>
        </p:blipFill>
        <p:spPr>
          <a:xfrm>
            <a:off x="6298009" y="202058"/>
            <a:ext cx="2803225" cy="194945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body" idx="4294967295"/>
          </p:nvPr>
        </p:nvSpPr>
        <p:spPr>
          <a:xfrm>
            <a:off x="301625" y="549275"/>
            <a:ext cx="5926138" cy="55499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buSzTx/>
              <a:buNone/>
              <a:defRPr sz="1800">
                <a:solidFill>
                  <a:srgbClr val="000000"/>
                </a:solidFill>
              </a:defRPr>
            </a:pPr>
            <a:r>
              <a:rPr sz="3200">
                <a:solidFill>
                  <a:srgbClr val="FF3399"/>
                </a:solidFill>
              </a:rPr>
              <a:t>4. Juegos y deportes de lucha</a:t>
            </a:r>
            <a:endParaRPr sz="3200">
              <a:solidFill>
                <a:srgbClr val="FF3399"/>
              </a:solidFill>
            </a:endParaRPr>
          </a:p>
          <a:p>
            <a:pPr lvl="0">
              <a:lnSpc>
                <a:spcPct val="80000"/>
              </a:lnSpc>
              <a:buSzTx/>
              <a:buNone/>
              <a:defRPr sz="1800">
                <a:solidFill>
                  <a:srgbClr val="000000"/>
                </a:solidFill>
              </a:defRPr>
            </a:pPr>
            <a:endParaRPr sz="2000">
              <a:solidFill>
                <a:srgbClr val="FFFFFF"/>
              </a:solidFill>
            </a:endParaRPr>
          </a:p>
          <a:p>
            <a:pPr lvl="0">
              <a:lnSpc>
                <a:spcPct val="80000"/>
              </a:lnSpc>
              <a:buSzTx/>
              <a:buNone/>
              <a:defRPr sz="1800">
                <a:solidFill>
                  <a:srgbClr val="000000"/>
                </a:solidFill>
              </a:defRPr>
            </a:pPr>
            <a:endParaRPr sz="20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Leonesa.</a:t>
            </a:r>
            <a:r>
              <a:rPr sz="1200">
                <a:solidFill>
                  <a:srgbClr val="FFFFFF"/>
                </a:solidFill>
              </a:rPr>
              <a:t> </a:t>
            </a:r>
            <a:endParaRPr sz="1200">
              <a:solidFill>
                <a:srgbClr val="FFFFFF"/>
              </a:solidFill>
            </a:endParaRPr>
          </a:p>
          <a:p>
            <a:pPr lvl="0">
              <a:spcBef>
                <a:spcPts val="0"/>
              </a:spcBef>
              <a:buSzTx/>
              <a:buNone/>
              <a:defRPr sz="1800">
                <a:solidFill>
                  <a:srgbClr val="000000"/>
                </a:solidFill>
              </a:defRPr>
            </a:pPr>
            <a:r>
              <a:rPr sz="1200">
                <a:solidFill>
                  <a:srgbClr val="FFFFFF"/>
                </a:solidFill>
              </a:rPr>
              <a:t>Los luchadores, dentro de un círculo de 8 metros de diámetro, se agarran</a:t>
            </a:r>
            <a:endParaRPr sz="1200">
              <a:solidFill>
                <a:srgbClr val="FFFFFF"/>
              </a:solidFill>
            </a:endParaRPr>
          </a:p>
          <a:p>
            <a:pPr lvl="0">
              <a:spcBef>
                <a:spcPts val="0"/>
              </a:spcBef>
              <a:buSzTx/>
              <a:buNone/>
              <a:defRPr sz="1800">
                <a:solidFill>
                  <a:srgbClr val="000000"/>
                </a:solidFill>
              </a:defRPr>
            </a:pPr>
            <a:r>
              <a:rPr sz="1200">
                <a:solidFill>
                  <a:srgbClr val="FFFFFF"/>
                </a:solidFill>
              </a:rPr>
              <a:t>con las dos manos, una por delante y otra por detrás, al cinturón del </a:t>
            </a:r>
            <a:endParaRPr sz="1200">
              <a:solidFill>
                <a:srgbClr val="FFFFFF"/>
              </a:solidFill>
            </a:endParaRPr>
          </a:p>
          <a:p>
            <a:pPr lvl="0">
              <a:spcBef>
                <a:spcPts val="0"/>
              </a:spcBef>
              <a:buSzTx/>
              <a:buNone/>
              <a:defRPr sz="1800">
                <a:solidFill>
                  <a:srgbClr val="000000"/>
                </a:solidFill>
              </a:defRPr>
            </a:pPr>
            <a:r>
              <a:rPr sz="1200">
                <a:solidFill>
                  <a:srgbClr val="FFFFFF"/>
                </a:solidFill>
              </a:rPr>
              <a:t>contrario eintentan mediante técnicas (llaves) derribarlo </a:t>
            </a:r>
            <a:endParaRPr sz="1200">
              <a:solidFill>
                <a:srgbClr val="FFFFFF"/>
              </a:solidFill>
            </a:endParaRPr>
          </a:p>
          <a:p>
            <a:pPr lvl="0">
              <a:spcBef>
                <a:spcPts val="0"/>
              </a:spcBef>
              <a:buSzTx/>
              <a:buNone/>
              <a:defRPr sz="1800">
                <a:solidFill>
                  <a:srgbClr val="000000"/>
                </a:solidFill>
              </a:defRPr>
            </a:pPr>
            <a:endParaRPr sz="8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Canaria</a:t>
            </a:r>
            <a:r>
              <a:rPr sz="800">
                <a:solidFill>
                  <a:srgbClr val="FFFFFF"/>
                </a:solidFill>
              </a:rPr>
              <a:t> </a:t>
            </a:r>
            <a:endParaRPr sz="8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Se practica en un terreno blando y arenoso, donde se dibujan dos círculos </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concéntricos de 5 y 6 metros de radio respectivamente. Los luchadores van</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 con una camisa sin mangas, un pantalón hasta la rodilla, un cinturón de tela</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 y descalzos.</a:t>
            </a:r>
            <a:endParaRPr sz="1200">
              <a:solidFill>
                <a:srgbClr val="FFFFFF"/>
              </a:solidFill>
            </a:endParaRPr>
          </a:p>
          <a:p>
            <a:pPr lvl="0">
              <a:lnSpc>
                <a:spcPct val="80000"/>
              </a:lnSpc>
              <a:buSzTx/>
              <a:buNone/>
              <a:defRPr sz="1800">
                <a:solidFill>
                  <a:srgbClr val="000000"/>
                </a:solidFill>
              </a:defRPr>
            </a:pPr>
            <a:endParaRPr sz="12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Loita gallega</a:t>
            </a:r>
            <a:r>
              <a:rPr sz="800">
                <a:solidFill>
                  <a:srgbClr val="FFFFFF"/>
                </a:solidFill>
              </a:rPr>
              <a:t> </a:t>
            </a:r>
            <a:endParaRPr sz="8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Se realiza en la arena y trata de poner al contrario de espaldas contra el </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Suelo</a:t>
            </a:r>
            <a:endParaRPr sz="1200">
              <a:solidFill>
                <a:srgbClr val="FFFFFF"/>
              </a:solidFill>
            </a:endParaRPr>
          </a:p>
          <a:p>
            <a:pPr lvl="0">
              <a:lnSpc>
                <a:spcPct val="80000"/>
              </a:lnSpc>
              <a:buSzTx/>
              <a:buNone/>
              <a:defRPr sz="1800">
                <a:solidFill>
                  <a:srgbClr val="000000"/>
                </a:solidFill>
              </a:defRPr>
            </a:pPr>
            <a:endParaRPr sz="1200">
              <a:solidFill>
                <a:srgbClr val="FFFFFF"/>
              </a:solidFill>
            </a:endParaRPr>
          </a:p>
          <a:p>
            <a:pPr lvl="0">
              <a:lnSpc>
                <a:spcPct val="80000"/>
              </a:lnSpc>
              <a:spcBef>
                <a:spcPts val="300"/>
              </a:spcBef>
              <a:buSzTx/>
              <a:buNone/>
              <a:defRPr sz="1800">
                <a:solidFill>
                  <a:srgbClr val="000000"/>
                </a:solidFill>
              </a:defRPr>
            </a:pPr>
            <a:r>
              <a:rPr sz="1600">
                <a:solidFill>
                  <a:srgbClr val="FFFFFF"/>
                </a:solidFill>
              </a:rPr>
              <a:t>Palo canario</a:t>
            </a:r>
            <a:endParaRPr sz="16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Los luchadores se enfrentan en un terreno sin límites, comenzando bien con</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 los palos en el suelo, bien con los palos cruzados en el aire. Los palos, de </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1,5 metros de longitud y 3 centímetros de grosor, deben utilizarse tan solo</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 para “marcar”, nunca golpear </a:t>
            </a:r>
          </a:p>
        </p:txBody>
      </p:sp>
      <p:pic>
        <p:nvPicPr>
          <p:cNvPr id="2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7" name="dep trad 11.jpg"/>
          <p:cNvPicPr/>
          <p:nvPr/>
        </p:nvPicPr>
        <p:blipFill>
          <a:blip r:embed="rId3">
            <a:extLst/>
          </a:blip>
          <a:stretch>
            <a:fillRect/>
          </a:stretch>
        </p:blipFill>
        <p:spPr>
          <a:xfrm>
            <a:off x="6159053" y="3668655"/>
            <a:ext cx="2845008" cy="1555865"/>
          </a:xfrm>
          <a:prstGeom prst="rect">
            <a:avLst/>
          </a:prstGeom>
          <a:ln w="12700">
            <a:miter lim="400000"/>
          </a:ln>
        </p:spPr>
      </p:pic>
      <p:pic>
        <p:nvPicPr>
          <p:cNvPr id="228" name="dep trad 12 copia.jpg"/>
          <p:cNvPicPr/>
          <p:nvPr/>
        </p:nvPicPr>
        <p:blipFill>
          <a:blip r:embed="rId4">
            <a:extLst/>
          </a:blip>
          <a:stretch>
            <a:fillRect/>
          </a:stretch>
        </p:blipFill>
        <p:spPr>
          <a:xfrm>
            <a:off x="6210212" y="329257"/>
            <a:ext cx="2742690" cy="2783279"/>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body" idx="4294967295"/>
          </p:nvPr>
        </p:nvSpPr>
        <p:spPr>
          <a:xfrm>
            <a:off x="301625" y="476250"/>
            <a:ext cx="6286500" cy="56229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buSzTx/>
              <a:buNone/>
              <a:defRPr sz="1800">
                <a:solidFill>
                  <a:srgbClr val="000000"/>
                </a:solidFill>
              </a:defRPr>
            </a:pPr>
            <a:r>
              <a:rPr sz="3200">
                <a:solidFill>
                  <a:srgbClr val="FF3399"/>
                </a:solidFill>
              </a:rPr>
              <a:t>5. Juegos de mazo y bola</a:t>
            </a:r>
            <a:endParaRPr sz="3200">
              <a:solidFill>
                <a:srgbClr val="FF3399"/>
              </a:solidFill>
            </a:endParaRPr>
          </a:p>
          <a:p>
            <a:pPr lvl="0">
              <a:lnSpc>
                <a:spcPct val="80000"/>
              </a:lnSpc>
              <a:buSzTx/>
              <a:buNone/>
              <a:defRPr sz="1800">
                <a:solidFill>
                  <a:srgbClr val="000000"/>
                </a:solidFill>
              </a:defRPr>
            </a:pPr>
            <a:endParaRPr>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Chueca</a:t>
            </a:r>
            <a:endParaRPr sz="14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Se practicaba antiguamente en Castilla golpeando una bola de madera con </a:t>
            </a:r>
            <a:endParaRPr sz="5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unos cayados (bastones) para meterla en una portería llamada pina.</a:t>
            </a:r>
            <a:endParaRPr sz="1200">
              <a:solidFill>
                <a:srgbClr val="FFFFFF"/>
              </a:solidFill>
            </a:endParaRPr>
          </a:p>
          <a:p>
            <a:pPr lvl="0">
              <a:lnSpc>
                <a:spcPct val="80000"/>
              </a:lnSpc>
              <a:buSzTx/>
              <a:buNone/>
              <a:defRPr sz="1800">
                <a:solidFill>
                  <a:srgbClr val="000000"/>
                </a:solidFill>
              </a:defRPr>
            </a:pPr>
            <a:endParaRPr sz="14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Brilla</a:t>
            </a:r>
            <a:endParaRPr sz="14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Extendido en Cantabria  y consistente en luchar, por equipos, una bola (brilla)</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con unos palos (cachurras) en el aire, intentando llevarla a nuestro terreno</a:t>
            </a:r>
            <a:endParaRPr sz="1200">
              <a:solidFill>
                <a:srgbClr val="FFFFFF"/>
              </a:solidFill>
            </a:endParaRPr>
          </a:p>
          <a:p>
            <a:pPr lvl="0">
              <a:lnSpc>
                <a:spcPct val="80000"/>
              </a:lnSpc>
              <a:spcBef>
                <a:spcPts val="400"/>
              </a:spcBef>
              <a:buSzTx/>
              <a:buNone/>
              <a:defRPr sz="1800">
                <a:solidFill>
                  <a:srgbClr val="000000"/>
                </a:solidFill>
              </a:defRPr>
            </a:pPr>
            <a:r>
              <a:rPr>
                <a:solidFill>
                  <a:srgbClr val="FFFFFF"/>
                </a:solidFill>
              </a:rPr>
              <a:t> </a:t>
            </a:r>
            <a:endParaRPr sz="14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Lichona</a:t>
            </a:r>
            <a:endParaRPr sz="14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Practicado en la zona norte, sobre todo en Cantabria y siendo una variante del anterior</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ya que se golpea la brilla con las cachurra a meter la brilla en un agujero hecho en la</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tierra </a:t>
            </a:r>
            <a:endParaRPr sz="1200">
              <a:solidFill>
                <a:srgbClr val="FFFFFF"/>
              </a:solidFill>
            </a:endParaRPr>
          </a:p>
          <a:p>
            <a:pPr lvl="0">
              <a:lnSpc>
                <a:spcPct val="80000"/>
              </a:lnSpc>
              <a:buSzTx/>
              <a:buNone/>
              <a:defRPr sz="1800">
                <a:solidFill>
                  <a:srgbClr val="000000"/>
                </a:solidFill>
              </a:defRPr>
            </a:pPr>
            <a:endParaRPr sz="12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Porca</a:t>
            </a:r>
            <a:endParaRPr sz="14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Consiste en lanzar con los bastones una pelota de madera a un agujero situado en el </a:t>
            </a:r>
            <a:endParaRPr sz="1200">
              <a:solidFill>
                <a:srgbClr val="FFFFFF"/>
              </a:solidFill>
            </a:endParaRPr>
          </a:p>
          <a:p>
            <a:pPr lvl="0">
              <a:lnSpc>
                <a:spcPct val="80000"/>
              </a:lnSpc>
              <a:spcBef>
                <a:spcPts val="200"/>
              </a:spcBef>
              <a:buSzTx/>
              <a:buNone/>
              <a:defRPr sz="1800">
                <a:solidFill>
                  <a:srgbClr val="000000"/>
                </a:solidFill>
              </a:defRPr>
            </a:pPr>
            <a:r>
              <a:rPr sz="1200">
                <a:solidFill>
                  <a:srgbClr val="FFFFFF"/>
                </a:solidFill>
              </a:rPr>
              <a:t>centro de un círculo defendido por uno o dos jugadores.</a:t>
            </a:r>
            <a:endParaRPr sz="1200">
              <a:solidFill>
                <a:srgbClr val="FFFFFF"/>
              </a:solidFill>
            </a:endParaRPr>
          </a:p>
          <a:p>
            <a:pPr lvl="0">
              <a:lnSpc>
                <a:spcPct val="80000"/>
              </a:lnSpc>
              <a:buSzTx/>
              <a:buNone/>
              <a:defRPr sz="1800">
                <a:solidFill>
                  <a:srgbClr val="000000"/>
                </a:solidFill>
              </a:defRPr>
            </a:pPr>
            <a:endParaRPr sz="12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Mallo</a:t>
            </a:r>
            <a:endParaRPr sz="14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Se practica conduciendo con un palo una bola de madera por un recorrido</a:t>
            </a:r>
            <a:endParaRPr sz="14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establecido </a:t>
            </a:r>
          </a:p>
        </p:txBody>
      </p:sp>
      <p:pic>
        <p:nvPicPr>
          <p:cNvPr id="23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2" name="depo trad 5.jpg"/>
          <p:cNvPicPr/>
          <p:nvPr/>
        </p:nvPicPr>
        <p:blipFill>
          <a:blip r:embed="rId3">
            <a:extLst/>
          </a:blip>
          <a:stretch>
            <a:fillRect/>
          </a:stretch>
        </p:blipFill>
        <p:spPr>
          <a:xfrm>
            <a:off x="6865626" y="3476724"/>
            <a:ext cx="1464298" cy="1835151"/>
          </a:xfrm>
          <a:prstGeom prst="rect">
            <a:avLst/>
          </a:prstGeom>
          <a:ln w="12700">
            <a:miter lim="400000"/>
          </a:ln>
        </p:spPr>
      </p:pic>
      <p:pic>
        <p:nvPicPr>
          <p:cNvPr id="233" name="dep tard 15.jpg"/>
          <p:cNvPicPr/>
          <p:nvPr/>
        </p:nvPicPr>
        <p:blipFill>
          <a:blip r:embed="rId4">
            <a:extLst/>
          </a:blip>
          <a:stretch>
            <a:fillRect/>
          </a:stretch>
        </p:blipFill>
        <p:spPr>
          <a:xfrm>
            <a:off x="6144964" y="652462"/>
            <a:ext cx="2598444" cy="1835151"/>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body" idx="4294967295"/>
          </p:nvPr>
        </p:nvSpPr>
        <p:spPr>
          <a:xfrm>
            <a:off x="301625" y="981075"/>
            <a:ext cx="8518525" cy="43195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600"/>
              </a:spcBef>
              <a:buSzTx/>
              <a:buNone/>
              <a:defRPr sz="1800">
                <a:solidFill>
                  <a:srgbClr val="000000"/>
                </a:solidFill>
              </a:defRPr>
            </a:pPr>
            <a:r>
              <a:rPr sz="2800">
                <a:solidFill>
                  <a:srgbClr val="FF3399"/>
                </a:solidFill>
              </a:rPr>
              <a:t>6. Juegos y deportes de pelota.</a:t>
            </a:r>
            <a:endParaRPr sz="2800">
              <a:solidFill>
                <a:srgbClr val="FF3399"/>
              </a:solidFill>
            </a:endParaRPr>
          </a:p>
          <a:p>
            <a:pPr lvl="0">
              <a:lnSpc>
                <a:spcPct val="80000"/>
              </a:lnSpc>
              <a:buSzTx/>
              <a:buNone/>
              <a:defRPr sz="1800">
                <a:solidFill>
                  <a:srgbClr val="000000"/>
                </a:solidFill>
              </a:defRPr>
            </a:pPr>
            <a:endParaRPr sz="2800">
              <a:solidFill>
                <a:srgbClr val="FF3399"/>
              </a:solidFill>
            </a:endParaRPr>
          </a:p>
          <a:p>
            <a:pPr lvl="0">
              <a:lnSpc>
                <a:spcPct val="80000"/>
              </a:lnSpc>
              <a:buSzTx/>
              <a:buNone/>
              <a:defRPr sz="1800">
                <a:solidFill>
                  <a:srgbClr val="000000"/>
                </a:solidFill>
              </a:defRPr>
            </a:pPr>
            <a:endParaRPr sz="2800">
              <a:solidFill>
                <a:srgbClr val="FFFFFF"/>
              </a:solidFill>
            </a:endParaRPr>
          </a:p>
          <a:p>
            <a:pPr lvl="0">
              <a:lnSpc>
                <a:spcPct val="80000"/>
              </a:lnSpc>
              <a:spcBef>
                <a:spcPts val="600"/>
              </a:spcBef>
              <a:buSzTx/>
              <a:buNone/>
              <a:defRPr sz="1800">
                <a:solidFill>
                  <a:srgbClr val="000000"/>
                </a:solidFill>
              </a:defRPr>
            </a:pPr>
            <a:r>
              <a:rPr sz="2400">
                <a:solidFill>
                  <a:srgbClr val="FFFFFF"/>
                </a:solidFill>
              </a:rPr>
              <a:t>Pelota vasca</a:t>
            </a:r>
            <a:r>
              <a:rPr sz="2800">
                <a:solidFill>
                  <a:srgbClr val="FFFFFF"/>
                </a:solidFill>
              </a:rPr>
              <a:t>. </a:t>
            </a:r>
            <a:endParaRPr sz="2800">
              <a:solidFill>
                <a:srgbClr val="FFFFFF"/>
              </a:solidFill>
            </a:endParaRPr>
          </a:p>
          <a:p>
            <a:pPr lvl="0">
              <a:lnSpc>
                <a:spcPct val="80000"/>
              </a:lnSpc>
              <a:spcBef>
                <a:spcPts val="400"/>
              </a:spcBef>
              <a:buSzTx/>
              <a:buNone/>
              <a:defRPr sz="1800">
                <a:solidFill>
                  <a:srgbClr val="000000"/>
                </a:solidFill>
              </a:defRPr>
            </a:pPr>
            <a:r>
              <a:rPr sz="1400">
                <a:solidFill>
                  <a:srgbClr val="FFFFFF"/>
                </a:solidFill>
              </a:rPr>
              <a:t>	</a:t>
            </a:r>
            <a:r>
              <a:rPr>
                <a:solidFill>
                  <a:srgbClr val="FFFFFF"/>
                </a:solidFill>
              </a:rPr>
              <a:t>a mano</a:t>
            </a:r>
            <a:r>
              <a:rPr sz="1400">
                <a:solidFill>
                  <a:srgbClr val="FFFFFF"/>
                </a:solidFill>
              </a:rPr>
              <a:t>. Juego de frontón con pelota de cuero</a:t>
            </a:r>
            <a:endParaRPr sz="1400">
              <a:solidFill>
                <a:srgbClr val="FFFFFF"/>
              </a:solidFill>
            </a:endParaRPr>
          </a:p>
          <a:p>
            <a:pPr lvl="0">
              <a:lnSpc>
                <a:spcPct val="80000"/>
              </a:lnSpc>
              <a:spcBef>
                <a:spcPts val="400"/>
              </a:spcBef>
              <a:buSzTx/>
              <a:buNone/>
              <a:defRPr sz="1800">
                <a:solidFill>
                  <a:srgbClr val="000000"/>
                </a:solidFill>
              </a:defRPr>
            </a:pPr>
            <a:r>
              <a:rPr sz="1400">
                <a:solidFill>
                  <a:srgbClr val="FFFFFF"/>
                </a:solidFill>
              </a:rPr>
              <a:t>	</a:t>
            </a:r>
            <a:r>
              <a:rPr>
                <a:solidFill>
                  <a:srgbClr val="FFFFFF"/>
                </a:solidFill>
              </a:rPr>
              <a:t>a pala</a:t>
            </a:r>
            <a:r>
              <a:rPr sz="1400">
                <a:solidFill>
                  <a:srgbClr val="FFFFFF"/>
                </a:solidFill>
              </a:rPr>
              <a:t>. Juego de frontón con pala y pelota de goma </a:t>
            </a:r>
            <a:endParaRPr sz="1400">
              <a:solidFill>
                <a:srgbClr val="FFFFFF"/>
              </a:solidFill>
            </a:endParaRPr>
          </a:p>
          <a:p>
            <a:pPr lvl="0">
              <a:lnSpc>
                <a:spcPct val="80000"/>
              </a:lnSpc>
              <a:spcBef>
                <a:spcPts val="400"/>
              </a:spcBef>
              <a:buSzTx/>
              <a:buNone/>
              <a:defRPr sz="1800">
                <a:solidFill>
                  <a:srgbClr val="000000"/>
                </a:solidFill>
              </a:defRPr>
            </a:pPr>
            <a:r>
              <a:rPr sz="1400">
                <a:solidFill>
                  <a:srgbClr val="FFFFFF"/>
                </a:solidFill>
              </a:rPr>
              <a:t>	</a:t>
            </a:r>
            <a:r>
              <a:rPr>
                <a:solidFill>
                  <a:srgbClr val="FFFFFF"/>
                </a:solidFill>
              </a:rPr>
              <a:t>cesta punta</a:t>
            </a:r>
            <a:r>
              <a:rPr sz="1400">
                <a:solidFill>
                  <a:srgbClr val="FFFFFF"/>
                </a:solidFill>
              </a:rPr>
              <a:t>. Juego de frontón con cesta en la mano y pelota</a:t>
            </a:r>
            <a:endParaRPr sz="1400">
              <a:solidFill>
                <a:srgbClr val="FFFFFF"/>
              </a:solidFill>
            </a:endParaRPr>
          </a:p>
          <a:p>
            <a:pPr lvl="0">
              <a:lnSpc>
                <a:spcPct val="80000"/>
              </a:lnSpc>
              <a:spcBef>
                <a:spcPts val="600"/>
              </a:spcBef>
              <a:buSzTx/>
              <a:buNone/>
              <a:defRPr sz="1800">
                <a:solidFill>
                  <a:srgbClr val="000000"/>
                </a:solidFill>
              </a:defRPr>
            </a:pPr>
            <a:r>
              <a:rPr sz="2400">
                <a:solidFill>
                  <a:srgbClr val="FFFFFF"/>
                </a:solidFill>
              </a:rPr>
              <a:t>Pelota valenciana.</a:t>
            </a:r>
            <a:r>
              <a:rPr sz="2800">
                <a:solidFill>
                  <a:srgbClr val="FFFFFF"/>
                </a:solidFill>
              </a:rPr>
              <a:t> </a:t>
            </a:r>
            <a:endParaRPr sz="2800">
              <a:solidFill>
                <a:srgbClr val="FFFFFF"/>
              </a:solidFill>
            </a:endParaRPr>
          </a:p>
          <a:p>
            <a:pPr lvl="0">
              <a:lnSpc>
                <a:spcPct val="80000"/>
              </a:lnSpc>
              <a:spcBef>
                <a:spcPts val="600"/>
              </a:spcBef>
              <a:buSzTx/>
              <a:buNone/>
              <a:defRPr sz="1800">
                <a:solidFill>
                  <a:srgbClr val="000000"/>
                </a:solidFill>
              </a:defRPr>
            </a:pPr>
            <a:r>
              <a:rPr sz="1400">
                <a:solidFill>
                  <a:srgbClr val="FFFFFF"/>
                </a:solidFill>
              </a:rPr>
              <a:t>	</a:t>
            </a:r>
            <a:r>
              <a:rPr>
                <a:solidFill>
                  <a:srgbClr val="FFFFFF"/>
                </a:solidFill>
              </a:rPr>
              <a:t>En trinquete. </a:t>
            </a:r>
            <a:r>
              <a:rPr sz="1400">
                <a:solidFill>
                  <a:srgbClr val="FFFFFF"/>
                </a:solidFill>
              </a:rPr>
              <a:t>	Se juega en una cancha cerrada de forma rectangular, oscila aproximadamente entre los 9 y 11 metros de ancho y de 40 a 60 de largo. Las paredes más largas son denominadas murallas, mientras que las más cortas se llaman rebotes. A veces hay una serie de galerías o lonjas en la parte superior de las murallas y frontones en las que se acomoda  el público.</a:t>
            </a:r>
            <a:r>
              <a:rPr sz="2800">
                <a:solidFill>
                  <a:srgbClr val="FFFFFF"/>
                </a:solidFill>
              </a:rPr>
              <a:t> </a:t>
            </a:r>
          </a:p>
        </p:txBody>
      </p:sp>
      <p:pic>
        <p:nvPicPr>
          <p:cNvPr id="2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7" name="dep trad 14.jpg"/>
          <p:cNvPicPr/>
          <p:nvPr/>
        </p:nvPicPr>
        <p:blipFill>
          <a:blip r:embed="rId3">
            <a:extLst/>
          </a:blip>
          <a:stretch>
            <a:fillRect/>
          </a:stretch>
        </p:blipFill>
        <p:spPr>
          <a:xfrm>
            <a:off x="6281836" y="400941"/>
            <a:ext cx="1760762" cy="2123532"/>
          </a:xfrm>
          <a:prstGeom prst="rect">
            <a:avLst/>
          </a:prstGeom>
          <a:ln w="12700">
            <a:miter lim="400000"/>
          </a:ln>
        </p:spPr>
      </p:pic>
      <p:pic>
        <p:nvPicPr>
          <p:cNvPr id="238" name="trinquete de Bellreguard copia.jpg"/>
          <p:cNvPicPr/>
          <p:nvPr/>
        </p:nvPicPr>
        <p:blipFill>
          <a:blip r:embed="rId4">
            <a:extLst/>
          </a:blip>
          <a:stretch>
            <a:fillRect/>
          </a:stretch>
        </p:blipFill>
        <p:spPr>
          <a:xfrm>
            <a:off x="2617638" y="5209838"/>
            <a:ext cx="2641174" cy="1456709"/>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body" idx="4294967295"/>
          </p:nvPr>
        </p:nvSpPr>
        <p:spPr>
          <a:xfrm>
            <a:off x="301625" y="692150"/>
            <a:ext cx="8540750" cy="54070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solidFill>
                  <a:srgbClr val="000000"/>
                </a:solidFill>
              </a:defRPr>
            </a:pPr>
            <a:r>
              <a:rPr sz="3000">
                <a:solidFill>
                  <a:srgbClr val="FF3399"/>
                </a:solidFill>
              </a:rPr>
              <a:t>7. Juegos populares de habilidad en el trabajo.</a:t>
            </a:r>
            <a:endParaRPr sz="3000">
              <a:solidFill>
                <a:srgbClr val="FF3399"/>
              </a:solidFill>
            </a:endParaRPr>
          </a:p>
          <a:p>
            <a:pPr lvl="0">
              <a:buSzTx/>
              <a:buNone/>
              <a:defRPr sz="1800">
                <a:solidFill>
                  <a:srgbClr val="000000"/>
                </a:solidFill>
              </a:defRPr>
            </a:pPr>
            <a:endParaRPr sz="3000">
              <a:solidFill>
                <a:srgbClr val="FF3399"/>
              </a:solidFill>
            </a:endParaRPr>
          </a:p>
          <a:p>
            <a:pPr lvl="0">
              <a:buSzTx/>
              <a:buNone/>
              <a:defRPr sz="1800">
                <a:solidFill>
                  <a:srgbClr val="000000"/>
                </a:solidFill>
              </a:defRPr>
            </a:pPr>
            <a:r>
              <a:rPr sz="3200">
                <a:solidFill>
                  <a:srgbClr val="FF3399"/>
                </a:solidFill>
              </a:rPr>
              <a:t>De arrastre.</a:t>
            </a:r>
            <a:endParaRPr sz="3200">
              <a:solidFill>
                <a:srgbClr val="FF3399"/>
              </a:solidFill>
            </a:endParaRPr>
          </a:p>
          <a:p>
            <a:pPr lvl="0">
              <a:buSzTx/>
              <a:buNone/>
              <a:defRPr sz="1800">
                <a:solidFill>
                  <a:srgbClr val="000000"/>
                </a:solidFill>
              </a:defRPr>
            </a:pPr>
            <a:r>
              <a:rPr sz="3200">
                <a:solidFill>
                  <a:srgbClr val="FFFFFF"/>
                </a:solidFill>
              </a:rPr>
              <a:t>	</a:t>
            </a:r>
            <a:r>
              <a:rPr sz="2400">
                <a:solidFill>
                  <a:srgbClr val="FFFFFF"/>
                </a:solidFill>
              </a:rPr>
              <a:t>De piedra</a:t>
            </a:r>
            <a:endParaRPr sz="2400">
              <a:solidFill>
                <a:srgbClr val="FFFFFF"/>
              </a:solidFill>
            </a:endParaRPr>
          </a:p>
          <a:p>
            <a:pPr lvl="0">
              <a:buSzTx/>
              <a:buNone/>
              <a:defRPr sz="1800">
                <a:solidFill>
                  <a:srgbClr val="000000"/>
                </a:solidFill>
              </a:defRPr>
            </a:pPr>
            <a:r>
              <a:rPr sz="3200">
                <a:solidFill>
                  <a:srgbClr val="FFFFFF"/>
                </a:solidFill>
              </a:rPr>
              <a:t>		</a:t>
            </a:r>
            <a:r>
              <a:rPr sz="2000">
                <a:solidFill>
                  <a:srgbClr val="FFFFFF"/>
                </a:solidFill>
              </a:rPr>
              <a:t>por hombre</a:t>
            </a:r>
            <a:endParaRPr sz="2000">
              <a:solidFill>
                <a:srgbClr val="FFFFFF"/>
              </a:solidFill>
            </a:endParaRPr>
          </a:p>
          <a:p>
            <a:pPr lvl="0">
              <a:buSzTx/>
              <a:buNone/>
              <a:defRPr sz="1800">
                <a:solidFill>
                  <a:srgbClr val="000000"/>
                </a:solidFill>
              </a:defRPr>
            </a:pPr>
            <a:r>
              <a:rPr sz="3200">
                <a:solidFill>
                  <a:srgbClr val="FFFFFF"/>
                </a:solidFill>
              </a:rPr>
              <a:t>		</a:t>
            </a:r>
            <a:r>
              <a:rPr sz="2000">
                <a:solidFill>
                  <a:srgbClr val="FFFFFF"/>
                </a:solidFill>
              </a:rPr>
              <a:t>por asnos</a:t>
            </a:r>
            <a:r>
              <a:rPr sz="3200">
                <a:solidFill>
                  <a:srgbClr val="FFFFFF"/>
                </a:solidFill>
              </a:rPr>
              <a:t> </a:t>
            </a:r>
            <a:endParaRPr sz="3200">
              <a:solidFill>
                <a:srgbClr val="FFFFFF"/>
              </a:solidFill>
            </a:endParaRPr>
          </a:p>
          <a:p>
            <a:pPr lvl="0">
              <a:buSzTx/>
              <a:buNone/>
              <a:defRPr sz="1800">
                <a:solidFill>
                  <a:srgbClr val="000000"/>
                </a:solidFill>
              </a:defRPr>
            </a:pPr>
            <a:r>
              <a:rPr sz="3200">
                <a:solidFill>
                  <a:srgbClr val="FF3399"/>
                </a:solidFill>
              </a:rPr>
              <a:t>De corte.</a:t>
            </a:r>
            <a:r>
              <a:rPr sz="3200">
                <a:solidFill>
                  <a:srgbClr val="FFFFFF"/>
                </a:solidFill>
              </a:rPr>
              <a:t> </a:t>
            </a:r>
            <a:endParaRPr sz="3200">
              <a:solidFill>
                <a:srgbClr val="FFFFFF"/>
              </a:solidFill>
            </a:endParaRPr>
          </a:p>
          <a:p>
            <a:pPr lvl="0">
              <a:spcBef>
                <a:spcPts val="500"/>
              </a:spcBef>
              <a:buSzTx/>
              <a:buNone/>
              <a:defRPr sz="1800">
                <a:solidFill>
                  <a:srgbClr val="000000"/>
                </a:solidFill>
              </a:defRPr>
            </a:pPr>
            <a:r>
              <a:rPr sz="2000">
                <a:solidFill>
                  <a:srgbClr val="FFFFFF"/>
                </a:solidFill>
              </a:rPr>
              <a:t>	</a:t>
            </a:r>
            <a:r>
              <a:rPr sz="2400">
                <a:solidFill>
                  <a:srgbClr val="FFFFFF"/>
                </a:solidFill>
              </a:rPr>
              <a:t>Aizcolaris</a:t>
            </a:r>
            <a:endParaRPr sz="2400">
              <a:solidFill>
                <a:srgbClr val="FFFFFF"/>
              </a:solidFill>
            </a:endParaRPr>
          </a:p>
          <a:p>
            <a:pPr lvl="0">
              <a:spcBef>
                <a:spcPts val="500"/>
              </a:spcBef>
              <a:buSzTx/>
              <a:buNone/>
              <a:defRPr sz="1800">
                <a:solidFill>
                  <a:srgbClr val="000000"/>
                </a:solidFill>
              </a:defRPr>
            </a:pPr>
            <a:r>
              <a:rPr sz="2400">
                <a:solidFill>
                  <a:srgbClr val="FFFFFF"/>
                </a:solidFill>
              </a:rPr>
              <a:t>	Segalaris</a:t>
            </a:r>
            <a:endParaRPr sz="2400">
              <a:solidFill>
                <a:srgbClr val="FFFFFF"/>
              </a:solidFill>
            </a:endParaRPr>
          </a:p>
          <a:p>
            <a:pPr lvl="0">
              <a:spcBef>
                <a:spcPts val="500"/>
              </a:spcBef>
              <a:buSzTx/>
              <a:buNone/>
              <a:defRPr sz="1800">
                <a:solidFill>
                  <a:srgbClr val="000000"/>
                </a:solidFill>
              </a:defRPr>
            </a:pPr>
            <a:r>
              <a:rPr sz="2400">
                <a:solidFill>
                  <a:srgbClr val="FFFFFF"/>
                </a:solidFill>
              </a:rPr>
              <a:t>	Layadores</a:t>
            </a:r>
          </a:p>
        </p:txBody>
      </p:sp>
      <p:pic>
        <p:nvPicPr>
          <p:cNvPr id="24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42" name="deportes trad 1.jpg"/>
          <p:cNvPicPr/>
          <p:nvPr/>
        </p:nvPicPr>
        <p:blipFill>
          <a:blip r:embed="rId3">
            <a:extLst/>
          </a:blip>
          <a:stretch>
            <a:fillRect/>
          </a:stretch>
        </p:blipFill>
        <p:spPr>
          <a:xfrm>
            <a:off x="6521634" y="1875566"/>
            <a:ext cx="2271357" cy="2774177"/>
          </a:xfrm>
          <a:prstGeom prst="rect">
            <a:avLst/>
          </a:prstGeom>
          <a:ln w="12700">
            <a:miter lim="400000"/>
          </a:ln>
        </p:spPr>
      </p:pic>
      <p:pic>
        <p:nvPicPr>
          <p:cNvPr id="243" name="15.jpg"/>
          <p:cNvPicPr/>
          <p:nvPr/>
        </p:nvPicPr>
        <p:blipFill>
          <a:blip r:embed="rId4">
            <a:extLst/>
          </a:blip>
          <a:stretch>
            <a:fillRect/>
          </a:stretch>
        </p:blipFill>
        <p:spPr>
          <a:xfrm>
            <a:off x="3036044" y="3375868"/>
            <a:ext cx="3261788" cy="2483595"/>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body" idx="4294967295"/>
          </p:nvPr>
        </p:nvSpPr>
        <p:spPr>
          <a:xfrm>
            <a:off x="301625" y="765175"/>
            <a:ext cx="8540750" cy="5334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SzTx/>
              <a:buNone/>
              <a:defRPr sz="1800">
                <a:solidFill>
                  <a:srgbClr val="000000"/>
                </a:solidFill>
              </a:defRPr>
            </a:pPr>
            <a:r>
              <a:rPr sz="3200">
                <a:solidFill>
                  <a:srgbClr val="FF3399"/>
                </a:solidFill>
              </a:rPr>
              <a:t>8. Juegos y deportes populares con animales y vehículos</a:t>
            </a:r>
            <a:endParaRPr sz="3200">
              <a:solidFill>
                <a:srgbClr val="FF3399"/>
              </a:solidFill>
            </a:endParaRPr>
          </a:p>
          <a:p>
            <a:pPr lvl="0">
              <a:lnSpc>
                <a:spcPct val="90000"/>
              </a:lnSpc>
              <a:buSzTx/>
              <a:buNone/>
              <a:defRPr sz="1800">
                <a:solidFill>
                  <a:srgbClr val="000000"/>
                </a:solidFill>
              </a:defRPr>
            </a:pPr>
            <a:endParaRPr sz="3200">
              <a:solidFill>
                <a:srgbClr val="FF3399"/>
              </a:solidFill>
            </a:endParaRPr>
          </a:p>
          <a:p>
            <a:pPr lvl="0">
              <a:lnSpc>
                <a:spcPct val="90000"/>
              </a:lnSpc>
              <a:buSzTx/>
              <a:buNone/>
              <a:defRPr sz="1800">
                <a:solidFill>
                  <a:srgbClr val="000000"/>
                </a:solidFill>
              </a:defRPr>
            </a:pPr>
            <a:r>
              <a:rPr sz="2800">
                <a:solidFill>
                  <a:srgbClr val="FF3399"/>
                </a:solidFill>
              </a:rPr>
              <a:t>Hípicos.</a:t>
            </a:r>
            <a:r>
              <a:rPr sz="3200">
                <a:solidFill>
                  <a:srgbClr val="FFFFFF"/>
                </a:solidFill>
              </a:rPr>
              <a:t> </a:t>
            </a:r>
            <a:endParaRPr sz="3200">
              <a:solidFill>
                <a:srgbClr val="FFFFFF"/>
              </a:solidFill>
            </a:endParaRPr>
          </a:p>
          <a:p>
            <a:pPr lvl="0">
              <a:lnSpc>
                <a:spcPct val="90000"/>
              </a:lnSpc>
              <a:spcBef>
                <a:spcPts val="500"/>
              </a:spcBef>
              <a:buSzTx/>
              <a:buNone/>
              <a:defRPr sz="1800">
                <a:solidFill>
                  <a:srgbClr val="000000"/>
                </a:solidFill>
              </a:defRPr>
            </a:pPr>
            <a:r>
              <a:rPr sz="2400">
                <a:solidFill>
                  <a:srgbClr val="FFFFFF"/>
                </a:solidFill>
              </a:rPr>
              <a:t>Carreras de caballos, asnos, etc.</a:t>
            </a:r>
            <a:endParaRPr sz="2400">
              <a:solidFill>
                <a:srgbClr val="FFFFFF"/>
              </a:solidFill>
            </a:endParaRPr>
          </a:p>
          <a:p>
            <a:pPr lvl="0">
              <a:lnSpc>
                <a:spcPct val="90000"/>
              </a:lnSpc>
              <a:buSzTx/>
              <a:buNone/>
              <a:defRPr sz="1800">
                <a:solidFill>
                  <a:srgbClr val="000000"/>
                </a:solidFill>
              </a:defRPr>
            </a:pPr>
            <a:endParaRPr sz="2400">
              <a:solidFill>
                <a:srgbClr val="FFFFFF"/>
              </a:solidFill>
            </a:endParaRPr>
          </a:p>
          <a:p>
            <a:pPr lvl="0">
              <a:lnSpc>
                <a:spcPct val="90000"/>
              </a:lnSpc>
              <a:buSzTx/>
              <a:buNone/>
              <a:defRPr sz="1800">
                <a:solidFill>
                  <a:srgbClr val="000000"/>
                </a:solidFill>
              </a:defRPr>
            </a:pPr>
            <a:endParaRPr sz="1200">
              <a:solidFill>
                <a:srgbClr val="FFFFFF"/>
              </a:solidFill>
            </a:endParaRPr>
          </a:p>
          <a:p>
            <a:pPr lvl="0">
              <a:lnSpc>
                <a:spcPct val="90000"/>
              </a:lnSpc>
              <a:buSzTx/>
              <a:buNone/>
              <a:defRPr sz="1800">
                <a:solidFill>
                  <a:srgbClr val="000000"/>
                </a:solidFill>
              </a:defRPr>
            </a:pPr>
            <a:endParaRPr sz="1200">
              <a:solidFill>
                <a:srgbClr val="FFFFFF"/>
              </a:solidFill>
            </a:endParaRPr>
          </a:p>
          <a:p>
            <a:pPr lvl="0">
              <a:lnSpc>
                <a:spcPct val="90000"/>
              </a:lnSpc>
              <a:buSzTx/>
              <a:buNone/>
              <a:defRPr sz="1800">
                <a:solidFill>
                  <a:srgbClr val="000000"/>
                </a:solidFill>
              </a:defRPr>
            </a:pPr>
            <a:r>
              <a:rPr sz="2800">
                <a:solidFill>
                  <a:srgbClr val="FF3399"/>
                </a:solidFill>
              </a:rPr>
              <a:t>Juegos y deportes ciclistas.</a:t>
            </a:r>
            <a:r>
              <a:rPr sz="3200">
                <a:solidFill>
                  <a:srgbClr val="FFFFFF"/>
                </a:solidFill>
              </a:rPr>
              <a:t> </a:t>
            </a:r>
            <a:endParaRPr sz="3200">
              <a:solidFill>
                <a:srgbClr val="FFFFFF"/>
              </a:solidFill>
            </a:endParaRPr>
          </a:p>
          <a:p>
            <a:pPr lvl="0">
              <a:lnSpc>
                <a:spcPct val="90000"/>
              </a:lnSpc>
              <a:buSzTx/>
              <a:buNone/>
              <a:defRPr sz="1800">
                <a:solidFill>
                  <a:srgbClr val="000000"/>
                </a:solidFill>
              </a:defRPr>
            </a:pPr>
            <a:r>
              <a:rPr sz="2400">
                <a:solidFill>
                  <a:srgbClr val="FFFFFF"/>
                </a:solidFill>
              </a:rPr>
              <a:t>Carreras de bicis, de cintas, etc</a:t>
            </a:r>
            <a:r>
              <a:rPr sz="3200">
                <a:solidFill>
                  <a:srgbClr val="FFFFFF"/>
                </a:solidFill>
              </a:rPr>
              <a:t>.</a:t>
            </a:r>
          </a:p>
        </p:txBody>
      </p:sp>
      <p:pic>
        <p:nvPicPr>
          <p:cNvPr id="24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47" name="c.fisica bici lento.jpg"/>
          <p:cNvPicPr/>
          <p:nvPr/>
        </p:nvPicPr>
        <p:blipFill>
          <a:blip r:embed="rId3">
            <a:extLst/>
          </a:blip>
          <a:stretch>
            <a:fillRect/>
          </a:stretch>
        </p:blipFill>
        <p:spPr>
          <a:xfrm>
            <a:off x="5355679" y="2675929"/>
            <a:ext cx="2944286" cy="2088603"/>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1" y="333375"/>
            <a:ext cx="9144002"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solidFill>
                  <a:srgbClr val="92D050"/>
                </a:solidFill>
                <a:latin typeface="Tahoma Negreta"/>
                <a:ea typeface="Tahoma Negreta"/>
                <a:cs typeface="Tahoma Negreta"/>
                <a:sym typeface="Tahoma Negreta"/>
              </a:defRPr>
            </a:lvl1pPr>
          </a:lstStyle>
          <a:p>
            <a:pPr lvl="0">
              <a:defRPr sz="1800">
                <a:solidFill>
                  <a:srgbClr val="000000"/>
                </a:solidFill>
              </a:defRPr>
            </a:pPr>
            <a:r>
              <a:rPr sz="2400">
                <a:solidFill>
                  <a:srgbClr val="92D050"/>
                </a:solidFill>
              </a:rPr>
              <a:t>VAMOS A VER SI  VUESTRA LECTURA HA SIDO ADECUADA CONTESTANDO ALGUNAS CUESTIONES.</a:t>
            </a:r>
          </a:p>
        </p:txBody>
      </p:sp>
      <p:sp>
        <p:nvSpPr>
          <p:cNvPr id="250" name="Shape 250"/>
          <p:cNvSpPr/>
          <p:nvPr/>
        </p:nvSpPr>
        <p:spPr>
          <a:xfrm>
            <a:off x="611187" y="1412875"/>
            <a:ext cx="6335713" cy="4676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defRPr>
                <a:solidFill>
                  <a:srgbClr val="000000"/>
                </a:solidFill>
              </a:defRPr>
            </a:pPr>
            <a:r>
              <a:rPr sz="1600">
                <a:solidFill>
                  <a:srgbClr val="FFFFFF"/>
                </a:solidFill>
              </a:rPr>
              <a:t>¿Que es el lanzamiento de bola aragonesa?</a:t>
            </a:r>
            <a:endParaRPr sz="1600">
              <a:solidFill>
                <a:srgbClr val="FFFFFF"/>
              </a:solidFill>
            </a:endParaRPr>
          </a:p>
          <a:p>
            <a:pPr lvl="0" marL="342900" indent="-342900">
              <a:buSzPct val="100000"/>
              <a:buChar char="•"/>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¿Conoces algún  deporte tradicional que no se haya expuesto? Recupéralo y juégalo con la clase.</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¿Qué es el Tir de Fona? ?y los Castells?, ¿y los Aizcolaris?</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¿Cuántas modalidades de bolos conoces?</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¿Qué diferencias encuentras entre el juego popular y el deporte autóctono?</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¿Qué tipos de piedras hay en la Arrijasoketa?</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¿Cual es la indumentaria  de la lucha canaria?</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¿Cuanto vale una caída entera en la lucha leonesa?</a:t>
            </a:r>
            <a:endParaRPr sz="1600">
              <a:solidFill>
                <a:srgbClr val="FFFFFF"/>
              </a:solidFill>
            </a:endParaRPr>
          </a:p>
          <a:p>
            <a:pPr lvl="0" marL="342900" indent="-342900">
              <a:defRPr>
                <a:solidFill>
                  <a:srgbClr val="000000"/>
                </a:solidFill>
              </a:defRPr>
            </a:pPr>
            <a:endParaRPr sz="1600">
              <a:solidFill>
                <a:srgbClr val="FFFFFF"/>
              </a:solidFill>
            </a:endParaRPr>
          </a:p>
          <a:p>
            <a:pPr lvl="0" marL="342900" indent="-342900">
              <a:defRPr>
                <a:solidFill>
                  <a:srgbClr val="000000"/>
                </a:solidFill>
              </a:defRPr>
            </a:pPr>
            <a:r>
              <a:rPr sz="1600">
                <a:solidFill>
                  <a:srgbClr val="FFFFFF"/>
                </a:solidFill>
              </a:rPr>
              <a:t>¿Cuanto mide la cuerda del sogatira?</a:t>
            </a:r>
          </a:p>
        </p:txBody>
      </p:sp>
      <p:pic>
        <p:nvPicPr>
          <p:cNvPr id="25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49"/>
                                        </p:tgtEl>
                                        <p:attrNameLst>
                                          <p:attrName>style.visibility</p:attrName>
                                        </p:attrNameLst>
                                      </p:cBhvr>
                                      <p:to>
                                        <p:strVal val="visible"/>
                                      </p:to>
                                    </p:set>
                                    <p:animEffect filter="blinds(horizontal)" transition="in">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250">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250">
                                            <p:txEl>
                                              <p:pRg st="0" end="0"/>
                                            </p:txEl>
                                          </p:spTgt>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2" fill="hold">
                                  <p:stCondLst>
                                    <p:cond delay="0"/>
                                  </p:stCondLst>
                                  <p:iterate type="el" backwards="0">
                                    <p:tmAbs val="0"/>
                                  </p:iterate>
                                  <p:childTnLst>
                                    <p:set>
                                      <p:cBhvr>
                                        <p:cTn id="16" fill="hold"/>
                                        <p:tgtEl>
                                          <p:spTgt spid="25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250">
                                            <p:txEl>
                                              <p:pRg st="2" end="2"/>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25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2" fill="hold">
                                  <p:stCondLst>
                                    <p:cond delay="0"/>
                                  </p:stCondLst>
                                  <p:iterate type="el" backwards="0">
                                    <p:tmAbs val="0"/>
                                  </p:iterate>
                                  <p:childTnLst>
                                    <p:set>
                                      <p:cBhvr>
                                        <p:cTn id="27" fill="hold"/>
                                        <p:tgtEl>
                                          <p:spTgt spid="250">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2" fill="hold">
                                  <p:stCondLst>
                                    <p:cond delay="0"/>
                                  </p:stCondLst>
                                  <p:iterate type="el" backwards="0">
                                    <p:tmAbs val="0"/>
                                  </p:iterate>
                                  <p:childTnLst>
                                    <p:set>
                                      <p:cBhvr>
                                        <p:cTn id="30" fill="hold"/>
                                        <p:tgtEl>
                                          <p:spTgt spid="25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2" fill="hold">
                                  <p:stCondLst>
                                    <p:cond delay="0"/>
                                  </p:stCondLst>
                                  <p:iterate type="el" backwards="0">
                                    <p:tmAbs val="0"/>
                                  </p:iterate>
                                  <p:childTnLst>
                                    <p:set>
                                      <p:cBhvr>
                                        <p:cTn id="34" fill="hold"/>
                                        <p:tgtEl>
                                          <p:spTgt spid="250">
                                            <p:txEl>
                                              <p:pRg st="6" end="6"/>
                                            </p:txEl>
                                          </p:spTgt>
                                        </p:tgtEl>
                                        <p:attrNameLst>
                                          <p:attrName>style.visibility</p:attrName>
                                        </p:attrNameLst>
                                      </p:cBhvr>
                                      <p:to>
                                        <p:strVal val="visible"/>
                                      </p:to>
                                    </p:set>
                                  </p:childTnLst>
                                </p:cTn>
                              </p:par>
                            </p:childTnLst>
                          </p:cTn>
                        </p:par>
                        <p:par>
                          <p:cTn id="35" fill="hold">
                            <p:stCondLst>
                              <p:cond delay="0"/>
                            </p:stCondLst>
                            <p:childTnLst>
                              <p:par>
                                <p:cTn id="36" nodeType="afterEffect" presetClass="entr" presetSubtype="0" presetID="1" grpId="2" fill="hold">
                                  <p:stCondLst>
                                    <p:cond delay="0"/>
                                  </p:stCondLst>
                                  <p:iterate type="el" backwards="0">
                                    <p:tmAbs val="0"/>
                                  </p:iterate>
                                  <p:childTnLst>
                                    <p:set>
                                      <p:cBhvr>
                                        <p:cTn id="37" fill="hold"/>
                                        <p:tgtEl>
                                          <p:spTgt spid="250">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2" fill="hold">
                                  <p:stCondLst>
                                    <p:cond delay="0"/>
                                  </p:stCondLst>
                                  <p:iterate type="el" backwards="0">
                                    <p:tmAbs val="0"/>
                                  </p:iterate>
                                  <p:childTnLst>
                                    <p:set>
                                      <p:cBhvr>
                                        <p:cTn id="41" fill="hold"/>
                                        <p:tgtEl>
                                          <p:spTgt spid="250">
                                            <p:txEl>
                                              <p:pRg st="8" end="8"/>
                                            </p:txEl>
                                          </p:spTgt>
                                        </p:tgtEl>
                                        <p:attrNameLst>
                                          <p:attrName>style.visibility</p:attrName>
                                        </p:attrNameLst>
                                      </p:cBhvr>
                                      <p:to>
                                        <p:strVal val="visible"/>
                                      </p:to>
                                    </p:set>
                                  </p:childTnLst>
                                </p:cTn>
                              </p:par>
                            </p:childTnLst>
                          </p:cTn>
                        </p:par>
                        <p:par>
                          <p:cTn id="42" fill="hold">
                            <p:stCondLst>
                              <p:cond delay="0"/>
                            </p:stCondLst>
                            <p:childTnLst>
                              <p:par>
                                <p:cTn id="43" nodeType="afterEffect" presetClass="entr" presetSubtype="0" presetID="1" grpId="2" fill="hold">
                                  <p:stCondLst>
                                    <p:cond delay="0"/>
                                  </p:stCondLst>
                                  <p:iterate type="el" backwards="0">
                                    <p:tmAbs val="0"/>
                                  </p:iterate>
                                  <p:childTnLst>
                                    <p:set>
                                      <p:cBhvr>
                                        <p:cTn id="44" fill="hold"/>
                                        <p:tgtEl>
                                          <p:spTgt spid="25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2" fill="hold">
                                  <p:stCondLst>
                                    <p:cond delay="0"/>
                                  </p:stCondLst>
                                  <p:iterate type="el" backwards="0">
                                    <p:tmAbs val="0"/>
                                  </p:iterate>
                                  <p:childTnLst>
                                    <p:set>
                                      <p:cBhvr>
                                        <p:cTn id="48" fill="hold"/>
                                        <p:tgtEl>
                                          <p:spTgt spid="250">
                                            <p:txEl>
                                              <p:pRg st="10" end="10"/>
                                            </p:txEl>
                                          </p:spTgt>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0" presetID="1" grpId="2" fill="hold">
                                  <p:stCondLst>
                                    <p:cond delay="0"/>
                                  </p:stCondLst>
                                  <p:iterate type="el" backwards="0">
                                    <p:tmAbs val="0"/>
                                  </p:iterate>
                                  <p:childTnLst>
                                    <p:set>
                                      <p:cBhvr>
                                        <p:cTn id="51" fill="hold"/>
                                        <p:tgtEl>
                                          <p:spTgt spid="250">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2" fill="hold">
                                  <p:stCondLst>
                                    <p:cond delay="0"/>
                                  </p:stCondLst>
                                  <p:iterate type="el" backwards="0">
                                    <p:tmAbs val="0"/>
                                  </p:iterate>
                                  <p:childTnLst>
                                    <p:set>
                                      <p:cBhvr>
                                        <p:cTn id="55" fill="hold"/>
                                        <p:tgtEl>
                                          <p:spTgt spid="250">
                                            <p:txEl>
                                              <p:pRg st="12" end="12"/>
                                            </p:txEl>
                                          </p:spTgt>
                                        </p:tgtEl>
                                        <p:attrNameLst>
                                          <p:attrName>style.visibility</p:attrName>
                                        </p:attrNameLst>
                                      </p:cBhvr>
                                      <p:to>
                                        <p:strVal val="visible"/>
                                      </p:to>
                                    </p:set>
                                  </p:childTnLst>
                                </p:cTn>
                              </p:par>
                            </p:childTnLst>
                          </p:cTn>
                        </p:par>
                        <p:par>
                          <p:cTn id="56" fill="hold">
                            <p:stCondLst>
                              <p:cond delay="0"/>
                            </p:stCondLst>
                            <p:childTnLst>
                              <p:par>
                                <p:cTn id="57" nodeType="afterEffect" presetClass="entr" presetSubtype="0" presetID="1" grpId="2" fill="hold">
                                  <p:stCondLst>
                                    <p:cond delay="0"/>
                                  </p:stCondLst>
                                  <p:iterate type="el" backwards="0">
                                    <p:tmAbs val="0"/>
                                  </p:iterate>
                                  <p:childTnLst>
                                    <p:set>
                                      <p:cBhvr>
                                        <p:cTn id="58" fill="hold"/>
                                        <p:tgtEl>
                                          <p:spTgt spid="25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2" fill="hold">
                                  <p:stCondLst>
                                    <p:cond delay="0"/>
                                  </p:stCondLst>
                                  <p:iterate type="el" backwards="0">
                                    <p:tmAbs val="0"/>
                                  </p:iterate>
                                  <p:childTnLst>
                                    <p:set>
                                      <p:cBhvr>
                                        <p:cTn id="62" fill="hold"/>
                                        <p:tgtEl>
                                          <p:spTgt spid="250">
                                            <p:txEl>
                                              <p:pRg st="14" end="14"/>
                                            </p:txEl>
                                          </p:spTgt>
                                        </p:tgtEl>
                                        <p:attrNameLst>
                                          <p:attrName>style.visibility</p:attrName>
                                        </p:attrNameLst>
                                      </p:cBhvr>
                                      <p:to>
                                        <p:strVal val="visible"/>
                                      </p:to>
                                    </p:set>
                                  </p:childTnLst>
                                </p:cTn>
                              </p:par>
                            </p:childTnLst>
                          </p:cTn>
                        </p:par>
                        <p:par>
                          <p:cTn id="63" fill="hold">
                            <p:stCondLst>
                              <p:cond delay="0"/>
                            </p:stCondLst>
                            <p:childTnLst>
                              <p:par>
                                <p:cTn id="64" nodeType="afterEffect" presetClass="entr" presetSubtype="0" presetID="1" grpId="2" fill="hold">
                                  <p:stCondLst>
                                    <p:cond delay="0"/>
                                  </p:stCondLst>
                                  <p:iterate type="el" backwards="0">
                                    <p:tmAbs val="0"/>
                                  </p:iterate>
                                  <p:childTnLst>
                                    <p:set>
                                      <p:cBhvr>
                                        <p:cTn id="65" fill="hold"/>
                                        <p:tgtEl>
                                          <p:spTgt spid="250">
                                            <p:txEl>
                                              <p:pRg st="15" end="1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1" grpId="2" fill="hold">
                                  <p:stCondLst>
                                    <p:cond delay="0"/>
                                  </p:stCondLst>
                                  <p:iterate type="el" backwards="0">
                                    <p:tmAbs val="0"/>
                                  </p:iterate>
                                  <p:childTnLst>
                                    <p:set>
                                      <p:cBhvr>
                                        <p:cTn id="69" fill="hold"/>
                                        <p:tgtEl>
                                          <p:spTgt spid="250">
                                            <p:txEl>
                                              <p:pRg st="16" end="1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P build="p" bldLvl="5" animBg="1" rev="0" advAuto="0" spid="250"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5D6B"/>
        </a:solidFill>
      </p:bgPr>
    </p:bg>
    <p:spTree>
      <p:nvGrpSpPr>
        <p:cNvPr id="1" name=""/>
        <p:cNvGrpSpPr/>
        <p:nvPr/>
      </p:nvGrpSpPr>
      <p:grpSpPr>
        <a:xfrm>
          <a:off x="0" y="0"/>
          <a:ext cx="0" cy="0"/>
          <a:chOff x="0" y="0"/>
          <a:chExt cx="0" cy="0"/>
        </a:xfrm>
      </p:grpSpPr>
      <p:sp>
        <p:nvSpPr>
          <p:cNvPr id="168" name="Shape 168"/>
          <p:cNvSpPr/>
          <p:nvPr/>
        </p:nvSpPr>
        <p:spPr>
          <a:xfrm>
            <a:off x="684212" y="260350"/>
            <a:ext cx="5040313"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3200">
                <a:solidFill>
                  <a:srgbClr val="FF3399"/>
                </a:solidFill>
              </a:defRPr>
            </a:lvl1pPr>
          </a:lstStyle>
          <a:p>
            <a:pPr lvl="0">
              <a:defRPr sz="1800">
                <a:solidFill>
                  <a:srgbClr val="000000"/>
                </a:solidFill>
              </a:defRPr>
            </a:pPr>
            <a:r>
              <a:rPr sz="3200">
                <a:solidFill>
                  <a:srgbClr val="FF3399"/>
                </a:solidFill>
              </a:rPr>
              <a:t>Deportes Tradicionales</a:t>
            </a:r>
          </a:p>
        </p:txBody>
      </p:sp>
      <p:pic>
        <p:nvPicPr>
          <p:cNvPr id="16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70" name="Shape 170"/>
          <p:cNvSpPr/>
          <p:nvPr/>
        </p:nvSpPr>
        <p:spPr>
          <a:xfrm>
            <a:off x="323850" y="1320323"/>
            <a:ext cx="5400675" cy="26060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66700" algn="l"/>
              </a:tabLst>
              <a:defRPr>
                <a:solidFill>
                  <a:srgbClr val="000000"/>
                </a:solidFill>
              </a:defRPr>
            </a:pPr>
            <a:r>
              <a:rPr>
                <a:solidFill>
                  <a:srgbClr val="FFFFFF"/>
                </a:solidFill>
              </a:rPr>
              <a:t>1. Objetivos</a:t>
            </a:r>
            <a:endParaRPr>
              <a:solidFill>
                <a:srgbClr val="FFFFFF"/>
              </a:solidFill>
            </a:endParaRPr>
          </a:p>
          <a:p>
            <a:pPr lvl="0">
              <a:tabLst>
                <a:tab pos="266700" algn="l"/>
              </a:tabLst>
              <a:defRPr>
                <a:solidFill>
                  <a:srgbClr val="000000"/>
                </a:solidFill>
              </a:defRPr>
            </a:pPr>
            <a:r>
              <a:rPr>
                <a:solidFill>
                  <a:srgbClr val="FFFFFF"/>
                </a:solidFill>
              </a:rPr>
              <a:t>2. Clasificación general</a:t>
            </a:r>
            <a:endParaRPr>
              <a:solidFill>
                <a:srgbClr val="FFFFFF"/>
              </a:solidFill>
            </a:endParaRPr>
          </a:p>
          <a:p>
            <a:pPr lvl="0">
              <a:tabLst>
                <a:tab pos="266700" algn="l"/>
              </a:tabLst>
              <a:defRPr>
                <a:solidFill>
                  <a:srgbClr val="000000"/>
                </a:solidFill>
              </a:defRPr>
            </a:pPr>
            <a:r>
              <a:rPr>
                <a:solidFill>
                  <a:srgbClr val="FFFFFF"/>
                </a:solidFill>
              </a:rPr>
              <a:t>3. Juegos y deportes de lanzamiento</a:t>
            </a:r>
            <a:endParaRPr>
              <a:solidFill>
                <a:srgbClr val="FFFFFF"/>
              </a:solidFill>
            </a:endParaRPr>
          </a:p>
          <a:p>
            <a:pPr lvl="0">
              <a:tabLst>
                <a:tab pos="266700" algn="l"/>
              </a:tabLst>
              <a:defRPr>
                <a:solidFill>
                  <a:srgbClr val="000000"/>
                </a:solidFill>
              </a:defRPr>
            </a:pPr>
            <a:r>
              <a:rPr>
                <a:solidFill>
                  <a:srgbClr val="FFFFFF"/>
                </a:solidFill>
              </a:rPr>
              <a:t>     de habilidad y precisión</a:t>
            </a:r>
            <a:endParaRPr>
              <a:solidFill>
                <a:srgbClr val="FFFFFF"/>
              </a:solidFill>
            </a:endParaRPr>
          </a:p>
          <a:p>
            <a:pPr lvl="0">
              <a:tabLst>
                <a:tab pos="266700" algn="l"/>
              </a:tabLst>
              <a:defRPr>
                <a:solidFill>
                  <a:srgbClr val="000000"/>
                </a:solidFill>
              </a:defRPr>
            </a:pPr>
            <a:r>
              <a:rPr>
                <a:solidFill>
                  <a:srgbClr val="FFFFFF"/>
                </a:solidFill>
              </a:rPr>
              <a:t>     de golpeos de palo o bastón y bola                             4. Juegos y deportes de fuerza</a:t>
            </a:r>
            <a:endParaRPr>
              <a:solidFill>
                <a:srgbClr val="FFFFFF"/>
              </a:solidFill>
            </a:endParaRPr>
          </a:p>
          <a:p>
            <a:pPr lvl="0">
              <a:tabLst>
                <a:tab pos="266700" algn="l"/>
              </a:tabLst>
              <a:defRPr>
                <a:solidFill>
                  <a:srgbClr val="000000"/>
                </a:solidFill>
              </a:defRPr>
            </a:pPr>
            <a:r>
              <a:rPr>
                <a:solidFill>
                  <a:srgbClr val="FFFFFF"/>
                </a:solidFill>
              </a:rPr>
              <a:t>     de levantamiento</a:t>
            </a:r>
            <a:endParaRPr>
              <a:solidFill>
                <a:srgbClr val="FFFFFF"/>
              </a:solidFill>
            </a:endParaRPr>
          </a:p>
          <a:p>
            <a:pPr lvl="0">
              <a:tabLst>
                <a:tab pos="266700" algn="l"/>
              </a:tabLst>
              <a:defRPr>
                <a:solidFill>
                  <a:srgbClr val="000000"/>
                </a:solidFill>
              </a:defRPr>
            </a:pPr>
            <a:r>
              <a:rPr>
                <a:solidFill>
                  <a:srgbClr val="FFFFFF"/>
                </a:solidFill>
              </a:rPr>
              <a:t>     de tracción</a:t>
            </a:r>
            <a:endParaRPr>
              <a:solidFill>
                <a:srgbClr val="FFFFFF"/>
              </a:solidFill>
            </a:endParaRPr>
          </a:p>
          <a:p>
            <a:pPr lvl="0">
              <a:tabLst>
                <a:tab pos="266700" algn="l"/>
              </a:tabLst>
              <a:defRPr>
                <a:solidFill>
                  <a:srgbClr val="000000"/>
                </a:solidFill>
              </a:defRPr>
            </a:pPr>
            <a:r>
              <a:rPr>
                <a:solidFill>
                  <a:srgbClr val="FFFFFF"/>
                </a:solidFill>
              </a:rPr>
              <a:t>5. Juegos y deportes de lucha</a:t>
            </a:r>
          </a:p>
        </p:txBody>
      </p:sp>
      <p:sp>
        <p:nvSpPr>
          <p:cNvPr id="171" name="Shape 171"/>
          <p:cNvSpPr/>
          <p:nvPr/>
        </p:nvSpPr>
        <p:spPr>
          <a:xfrm>
            <a:off x="323850" y="5362098"/>
            <a:ext cx="8640763" cy="523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66700" algn="l"/>
              </a:tabLst>
              <a:defRPr>
                <a:solidFill>
                  <a:srgbClr val="000000"/>
                </a:solidFill>
              </a:defRPr>
            </a:pPr>
            <a:r>
              <a:rPr sz="1400">
                <a:solidFill>
                  <a:srgbClr val="FFFFFF"/>
                </a:solidFill>
              </a:rPr>
              <a:t>	</a:t>
            </a:r>
            <a:br>
              <a:rPr sz="1400">
                <a:solidFill>
                  <a:srgbClr val="FFFFFF"/>
                </a:solidFill>
              </a:rPr>
            </a:br>
          </a:p>
        </p:txBody>
      </p:sp>
      <p:sp>
        <p:nvSpPr>
          <p:cNvPr id="172" name="Shape 172"/>
          <p:cNvSpPr/>
          <p:nvPr/>
        </p:nvSpPr>
        <p:spPr>
          <a:xfrm>
            <a:off x="323850" y="4437062"/>
            <a:ext cx="8424863" cy="145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defRPr>
                <a:solidFill>
                  <a:srgbClr val="000000"/>
                </a:solidFill>
              </a:defRPr>
            </a:pPr>
            <a:r>
              <a:rPr sz="1400">
                <a:solidFill>
                  <a:srgbClr val="FFFFFF"/>
                </a:solidFill>
              </a:rPr>
              <a:t>	Los deportes tradicionales, también conocidos como deportes autóctonos, surgen como fruto de las costumbres populares, como adaptación de ciertas labores de campo o como propia evolución de algunos juegos que con el tiempo han alcanzado el rango de deporte al comenzar a delimitar el terreno, los materiales, los participantes y sus técnicas específicas y , en definitiva una reglamentación específica avalada por una entidad de orden nacional o comunitaria (federaciones) que  la impulsa, subvenciona y promociona y donde la fuerza, la resistencia, la habilidad, o la técnica pasan a ser los protagonistas</a:t>
            </a:r>
            <a:r>
              <a:rPr>
                <a:solidFill>
                  <a:srgbClr val="FFFFFF"/>
                </a:solidFill>
              </a:rPr>
              <a:t>. </a:t>
            </a:r>
          </a:p>
        </p:txBody>
      </p:sp>
      <p:pic>
        <p:nvPicPr>
          <p:cNvPr id="173" name="depo trad 5.jpg"/>
          <p:cNvPicPr/>
          <p:nvPr/>
        </p:nvPicPr>
        <p:blipFill>
          <a:blip r:embed="rId3">
            <a:extLst/>
          </a:blip>
          <a:stretch>
            <a:fillRect/>
          </a:stretch>
        </p:blipFill>
        <p:spPr>
          <a:xfrm>
            <a:off x="5883671" y="1225183"/>
            <a:ext cx="2231233" cy="2796322"/>
          </a:xfrm>
          <a:prstGeom prst="rect">
            <a:avLst/>
          </a:prstGeom>
          <a:ln w="12700">
            <a:miter lim="400000"/>
          </a:ln>
        </p:spPr>
      </p:pic>
    </p:spTree>
  </p:cSld>
  <p:clrMapOvr>
    <a:masterClrMapping/>
  </p:clrMapOvr>
  <p:transition spd="slow" advClick="1">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idx="4294967295"/>
          </p:nvPr>
        </p:nvSpPr>
        <p:spPr>
          <a:xfrm>
            <a:off x="301625" y="228599"/>
            <a:ext cx="854075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786384">
              <a:defRPr sz="1800">
                <a:solidFill>
                  <a:srgbClr val="000000"/>
                </a:solidFill>
              </a:defRPr>
            </a:pPr>
            <a:r>
              <a:rPr sz="3440">
                <a:solidFill>
                  <a:srgbClr val="FF3399"/>
                </a:solidFill>
              </a:rPr>
              <a:t>Objetivos</a:t>
            </a:r>
            <a:br>
              <a:rPr sz="3440">
                <a:solidFill>
                  <a:srgbClr val="FF3399"/>
                </a:solidFill>
              </a:rPr>
            </a:br>
          </a:p>
        </p:txBody>
      </p:sp>
      <p:sp>
        <p:nvSpPr>
          <p:cNvPr id="176" name="Shape 176"/>
          <p:cNvSpPr/>
          <p:nvPr>
            <p:ph type="body" idx="4294967295"/>
          </p:nvPr>
        </p:nvSpPr>
        <p:spPr>
          <a:xfrm>
            <a:off x="301625" y="2060575"/>
            <a:ext cx="5062538" cy="40386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00"/>
              </a:spcBef>
              <a:buSzTx/>
              <a:buNone/>
              <a:defRPr sz="1800">
                <a:solidFill>
                  <a:srgbClr val="000000"/>
                </a:solidFill>
              </a:defRPr>
            </a:pPr>
            <a:r>
              <a:rPr sz="2000">
                <a:solidFill>
                  <a:srgbClr val="FFFFFF"/>
                </a:solidFill>
              </a:rPr>
              <a:t>- Retornar actividades practicadas por nuestros antepasados, recuperando buenas costumbres y “buceando” en las tradiciones culturales. </a:t>
            </a:r>
            <a:endParaRPr sz="2000">
              <a:solidFill>
                <a:srgbClr val="FFFFFF"/>
              </a:solidFill>
            </a:endParaRPr>
          </a:p>
          <a:p>
            <a:pPr lvl="0">
              <a:spcBef>
                <a:spcPts val="600"/>
              </a:spcBef>
              <a:defRPr sz="1800">
                <a:solidFill>
                  <a:srgbClr val="000000"/>
                </a:solidFill>
              </a:defRPr>
            </a:pPr>
            <a:endParaRPr sz="2000">
              <a:solidFill>
                <a:srgbClr val="FFFFFF"/>
              </a:solidFill>
            </a:endParaRPr>
          </a:p>
          <a:p>
            <a:pPr lvl="0">
              <a:spcBef>
                <a:spcPts val="400"/>
              </a:spcBef>
              <a:buSzTx/>
              <a:buNone/>
              <a:defRPr sz="1800">
                <a:solidFill>
                  <a:srgbClr val="000000"/>
                </a:solidFill>
              </a:defRPr>
            </a:pPr>
            <a:r>
              <a:rPr sz="2000">
                <a:solidFill>
                  <a:srgbClr val="FFFFFF"/>
                </a:solidFill>
              </a:rPr>
              <a:t>- Practicar y valorar las actividades tradicionales que pertenecen a tu entorno.</a:t>
            </a:r>
          </a:p>
        </p:txBody>
      </p:sp>
      <p:pic>
        <p:nvPicPr>
          <p:cNvPr id="17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78" name="7 copia.jpg"/>
          <p:cNvPicPr/>
          <p:nvPr/>
        </p:nvPicPr>
        <p:blipFill>
          <a:blip r:embed="rId3">
            <a:extLst/>
          </a:blip>
          <a:stretch>
            <a:fillRect/>
          </a:stretch>
        </p:blipFill>
        <p:spPr>
          <a:xfrm>
            <a:off x="5738261" y="2176809"/>
            <a:ext cx="2548332" cy="2763421"/>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1" name="Shape 181"/>
          <p:cNvSpPr/>
          <p:nvPr/>
        </p:nvSpPr>
        <p:spPr>
          <a:xfrm>
            <a:off x="1619250" y="188912"/>
            <a:ext cx="5903913"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sz="2800">
                <a:solidFill>
                  <a:srgbClr val="FF3399"/>
                </a:solidFill>
              </a:rPr>
              <a:t>Clasificación General</a:t>
            </a:r>
            <a:r>
              <a:rPr sz="2800">
                <a:solidFill>
                  <a:srgbClr val="FFFFFF"/>
                </a:solidFill>
              </a:rPr>
              <a:t>. </a:t>
            </a:r>
            <a:r>
              <a:rPr sz="800">
                <a:solidFill>
                  <a:srgbClr val="FFFFFF"/>
                </a:solidFill>
              </a:rPr>
              <a:t>(según el Prof. García Serrano)</a:t>
            </a:r>
            <a:r>
              <a:rPr sz="2400">
                <a:solidFill>
                  <a:srgbClr val="FFFFFF"/>
                </a:solidFill>
              </a:rPr>
              <a:t>	</a:t>
            </a:r>
          </a:p>
        </p:txBody>
      </p:sp>
      <p:sp>
        <p:nvSpPr>
          <p:cNvPr id="182" name="Shape 182"/>
          <p:cNvSpPr/>
          <p:nvPr/>
        </p:nvSpPr>
        <p:spPr>
          <a:xfrm>
            <a:off x="1771650" y="2586037"/>
            <a:ext cx="4200525" cy="3176"/>
          </a:xfrm>
          <a:prstGeom prst="rect">
            <a:avLst/>
          </a:prstGeom>
          <a:solidFill>
            <a:srgbClr val="E6E6E6"/>
          </a:solidFill>
          <a:ln w="12700">
            <a:miter lim="400000"/>
          </a:ln>
        </p:spPr>
        <p:txBody>
          <a:bodyPr lIns="0" tIns="0" rIns="0" bIns="0" anchor="ctr"/>
          <a:lstStyle/>
          <a:p>
            <a:pPr lvl="0">
              <a:defRPr>
                <a:solidFill>
                  <a:srgbClr val="FFFFFF"/>
                </a:solidFill>
              </a:defRPr>
            </a:pPr>
          </a:p>
        </p:txBody>
      </p:sp>
      <p:sp>
        <p:nvSpPr>
          <p:cNvPr id="183" name="Shape 183"/>
          <p:cNvSpPr/>
          <p:nvPr/>
        </p:nvSpPr>
        <p:spPr>
          <a:xfrm>
            <a:off x="468312" y="1628775"/>
            <a:ext cx="8064501" cy="232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1. Juegos y deportes pedestres de saltos y equilibrios</a:t>
            </a:r>
            <a:endParaRPr>
              <a:solidFill>
                <a:srgbClr val="FFFFFF"/>
              </a:solidFill>
            </a:endParaRPr>
          </a:p>
          <a:p>
            <a:pPr lvl="0">
              <a:defRPr>
                <a:solidFill>
                  <a:srgbClr val="000000"/>
                </a:solidFill>
              </a:defRPr>
            </a:pPr>
            <a:r>
              <a:rPr>
                <a:solidFill>
                  <a:srgbClr val="FFFFFF"/>
                </a:solidFill>
              </a:rPr>
              <a:t>	- Carreras. Andarines, korricolaris, etc.</a:t>
            </a:r>
            <a:endParaRPr>
              <a:solidFill>
                <a:srgbClr val="FFFFFF"/>
              </a:solidFill>
            </a:endParaRPr>
          </a:p>
          <a:p>
            <a:pPr lvl="0">
              <a:defRPr>
                <a:solidFill>
                  <a:srgbClr val="000000"/>
                </a:solidFill>
              </a:defRPr>
            </a:pPr>
            <a:r>
              <a:rPr>
                <a:solidFill>
                  <a:srgbClr val="FFFFFF"/>
                </a:solidFill>
              </a:rPr>
              <a:t>	- Saltos. De pasiego, ritual vasco, etc </a:t>
            </a:r>
            <a:endParaRPr>
              <a:solidFill>
                <a:srgbClr val="FFFFFF"/>
              </a:solidFill>
            </a:endParaRPr>
          </a:p>
          <a:p>
            <a:pPr lvl="0">
              <a:defRPr>
                <a:solidFill>
                  <a:srgbClr val="000000"/>
                </a:solidFill>
              </a:defRPr>
            </a:pPr>
            <a:r>
              <a:rPr>
                <a:solidFill>
                  <a:srgbClr val="FFFFFF"/>
                </a:solidFill>
              </a:rPr>
              <a:t>	- Equilibrios. Castells, etc. </a:t>
            </a:r>
            <a:endParaRPr>
              <a:solidFill>
                <a:srgbClr val="FFFFFF"/>
              </a:solidFill>
            </a:endParaRPr>
          </a:p>
          <a:p>
            <a:pPr lvl="0">
              <a:defRPr>
                <a:solidFill>
                  <a:srgbClr val="000000"/>
                </a:solidFill>
              </a:defRPr>
            </a:pPr>
            <a:r>
              <a:rPr>
                <a:solidFill>
                  <a:srgbClr val="FFFFFF"/>
                </a:solidFill>
              </a:rPr>
              <a:t>2. Juegos y deportes de lanzamiento</a:t>
            </a:r>
            <a:endParaRPr>
              <a:solidFill>
                <a:srgbClr val="FFFFFF"/>
              </a:solidFill>
            </a:endParaRPr>
          </a:p>
          <a:p>
            <a:pPr lvl="0">
              <a:defRPr>
                <a:solidFill>
                  <a:srgbClr val="000000"/>
                </a:solidFill>
              </a:defRPr>
            </a:pPr>
            <a:r>
              <a:rPr>
                <a:solidFill>
                  <a:srgbClr val="FFFFFF"/>
                </a:solidFill>
              </a:rPr>
              <a:t>	- De distancia. Tiro de reja, tiro de honda, de                                        	barra, etc. </a:t>
            </a:r>
            <a:endParaRPr>
              <a:solidFill>
                <a:srgbClr val="FFFFFF"/>
              </a:solidFill>
            </a:endParaRPr>
          </a:p>
          <a:p>
            <a:pPr lvl="0">
              <a:defRPr>
                <a:solidFill>
                  <a:srgbClr val="000000"/>
                </a:solidFill>
              </a:defRPr>
            </a:pPr>
            <a:r>
              <a:rPr>
                <a:solidFill>
                  <a:srgbClr val="FFFFFF"/>
                </a:solidFill>
              </a:rPr>
              <a:t>	-. De precisión. Bolos, caliche, herrón, etc.</a:t>
            </a:r>
          </a:p>
        </p:txBody>
      </p:sp>
      <p:pic>
        <p:nvPicPr>
          <p:cNvPr id="184" name="dep trad 19.jpg"/>
          <p:cNvPicPr/>
          <p:nvPr/>
        </p:nvPicPr>
        <p:blipFill>
          <a:blip r:embed="rId3">
            <a:extLst/>
          </a:blip>
          <a:stretch>
            <a:fillRect/>
          </a:stretch>
        </p:blipFill>
        <p:spPr>
          <a:xfrm>
            <a:off x="7007373" y="1560165"/>
            <a:ext cx="1657054" cy="3535046"/>
          </a:xfrm>
          <a:prstGeom prst="rect">
            <a:avLst/>
          </a:prstGeom>
          <a:ln w="12700">
            <a:miter lim="400000"/>
          </a:ln>
        </p:spPr>
      </p:pic>
      <p:pic>
        <p:nvPicPr>
          <p:cNvPr id="185" name="dep trad 17.jpg"/>
          <p:cNvPicPr/>
          <p:nvPr/>
        </p:nvPicPr>
        <p:blipFill>
          <a:blip r:embed="rId4">
            <a:extLst/>
          </a:blip>
          <a:stretch>
            <a:fillRect/>
          </a:stretch>
        </p:blipFill>
        <p:spPr>
          <a:xfrm>
            <a:off x="2256631" y="4294882"/>
            <a:ext cx="1839889" cy="1966919"/>
          </a:xfrm>
          <a:prstGeom prst="rect">
            <a:avLst/>
          </a:prstGeom>
          <a:ln w="12700">
            <a:miter lim="400000"/>
          </a:ln>
        </p:spPr>
      </p:pic>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8" name="Shape 188"/>
          <p:cNvSpPr/>
          <p:nvPr/>
        </p:nvSpPr>
        <p:spPr>
          <a:xfrm>
            <a:off x="1042987" y="908050"/>
            <a:ext cx="6408738" cy="2463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3. Juegos y deportes de fuerza. </a:t>
            </a:r>
            <a:endParaRPr>
              <a:solidFill>
                <a:srgbClr val="FFFFFF"/>
              </a:solidFill>
            </a:endParaRPr>
          </a:p>
          <a:p>
            <a:pPr lvl="0">
              <a:defRPr>
                <a:solidFill>
                  <a:srgbClr val="000000"/>
                </a:solidFill>
              </a:defRPr>
            </a:pPr>
            <a:r>
              <a:rPr>
                <a:solidFill>
                  <a:srgbClr val="FFFFFF"/>
                </a:solidFill>
              </a:rPr>
              <a:t>	- De levantamiento. De piedras, de cántaros, etc.</a:t>
            </a:r>
            <a:endParaRPr>
              <a:solidFill>
                <a:srgbClr val="FFFFFF"/>
              </a:solidFill>
            </a:endParaRPr>
          </a:p>
          <a:p>
            <a:pPr lvl="0">
              <a:defRPr>
                <a:solidFill>
                  <a:srgbClr val="000000"/>
                </a:solidFill>
              </a:defRPr>
            </a:pPr>
            <a:r>
              <a:rPr>
                <a:solidFill>
                  <a:srgbClr val="FFFFFF"/>
                </a:solidFill>
              </a:rPr>
              <a:t>	- De tracción, sogatira, tiro del palo, etc.</a:t>
            </a:r>
            <a:endParaRPr>
              <a:solidFill>
                <a:srgbClr val="FFFFFF"/>
              </a:solidFill>
            </a:endParaRPr>
          </a:p>
          <a:p>
            <a:pPr lvl="0">
              <a:defRPr>
                <a:solidFill>
                  <a:srgbClr val="000000"/>
                </a:solidFill>
              </a:defRPr>
            </a:pPr>
            <a:r>
              <a:rPr>
                <a:solidFill>
                  <a:srgbClr val="FFFFFF"/>
                </a:solidFill>
              </a:rPr>
              <a:t>4. Juegos y deportes de lucha</a:t>
            </a:r>
            <a:endParaRPr>
              <a:solidFill>
                <a:srgbClr val="FFFFFF"/>
              </a:solidFill>
            </a:endParaRPr>
          </a:p>
          <a:p>
            <a:pPr lvl="0">
              <a:defRPr>
                <a:solidFill>
                  <a:srgbClr val="000000"/>
                </a:solidFill>
              </a:defRPr>
            </a:pPr>
            <a:r>
              <a:rPr>
                <a:solidFill>
                  <a:srgbClr val="FFFFFF"/>
                </a:solidFill>
              </a:rPr>
              <a:t>	- Leonesa, Canaria, Loita, Palo canatrio.</a:t>
            </a:r>
            <a:endParaRPr>
              <a:solidFill>
                <a:srgbClr val="FFFFFF"/>
              </a:solidFill>
            </a:endParaRPr>
          </a:p>
          <a:p>
            <a:pPr lvl="0">
              <a:defRPr>
                <a:solidFill>
                  <a:srgbClr val="000000"/>
                </a:solidFill>
              </a:defRPr>
            </a:pPr>
            <a:r>
              <a:rPr>
                <a:solidFill>
                  <a:srgbClr val="FFFFFF"/>
                </a:solidFill>
              </a:rPr>
              <a:t>5. Juegos de mazo y bola</a:t>
            </a:r>
            <a:endParaRPr>
              <a:solidFill>
                <a:srgbClr val="FFFFFF"/>
              </a:solidFill>
            </a:endParaRPr>
          </a:p>
          <a:p>
            <a:pPr lvl="0">
              <a:defRPr>
                <a:solidFill>
                  <a:srgbClr val="000000"/>
                </a:solidFill>
              </a:defRPr>
            </a:pPr>
            <a:r>
              <a:rPr>
                <a:solidFill>
                  <a:srgbClr val="FFFFFF"/>
                </a:solidFill>
              </a:rPr>
              <a:t>	- Chueca, brilla, lichona, perca, mallo, etc.</a:t>
            </a:r>
            <a:endParaRPr>
              <a:solidFill>
                <a:srgbClr val="FFFFFF"/>
              </a:solidFill>
            </a:endParaRPr>
          </a:p>
        </p:txBody>
      </p:sp>
      <p:pic>
        <p:nvPicPr>
          <p:cNvPr id="189" name="deprtes tradicionales fureza 1.jpg"/>
          <p:cNvPicPr/>
          <p:nvPr/>
        </p:nvPicPr>
        <p:blipFill>
          <a:blip r:embed="rId3">
            <a:extLst/>
          </a:blip>
          <a:stretch>
            <a:fillRect/>
          </a:stretch>
        </p:blipFill>
        <p:spPr>
          <a:xfrm>
            <a:off x="1177379" y="3645346"/>
            <a:ext cx="2812979" cy="2616725"/>
          </a:xfrm>
          <a:prstGeom prst="rect">
            <a:avLst/>
          </a:prstGeom>
          <a:ln w="12700">
            <a:miter lim="400000"/>
          </a:ln>
        </p:spPr>
      </p:pic>
      <p:pic>
        <p:nvPicPr>
          <p:cNvPr id="190" name="dep trad 12.jpg"/>
          <p:cNvPicPr/>
          <p:nvPr/>
        </p:nvPicPr>
        <p:blipFill>
          <a:blip r:embed="rId4">
            <a:extLst/>
          </a:blip>
          <a:stretch>
            <a:fillRect/>
          </a:stretch>
        </p:blipFill>
        <p:spPr>
          <a:xfrm>
            <a:off x="5161160" y="3645346"/>
            <a:ext cx="2578565" cy="2616725"/>
          </a:xfrm>
          <a:prstGeom prst="rect">
            <a:avLst/>
          </a:prstGeom>
          <a:ln w="12700">
            <a:miter lim="400000"/>
          </a:ln>
        </p:spPr>
      </p:pic>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body" idx="4294967295"/>
          </p:nvPr>
        </p:nvSpPr>
        <p:spPr>
          <a:xfrm>
            <a:off x="395287" y="692149"/>
            <a:ext cx="7223126" cy="44989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spcBef>
                <a:spcPts val="400"/>
              </a:spcBef>
              <a:buSzTx/>
              <a:buNone/>
              <a:defRPr sz="1800">
                <a:solidFill>
                  <a:srgbClr val="000000"/>
                </a:solidFill>
              </a:defRPr>
            </a:pPr>
            <a:r>
              <a:rPr sz="2000">
                <a:solidFill>
                  <a:srgbClr val="FFFFFF"/>
                </a:solidFill>
              </a:rPr>
              <a:t>6. Juegos y deportes de pelota.</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Pelota vasca. A mano , a pala, cesta punta.</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Pelota valenciana. En trinquete, etc.</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7. Juegos populares de habilidad en el trabajo.</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De arrastre. De piedra, por hombre, por asnos, etc. </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De corte. Aizcolaris, segalaris, layadores, etc. </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8. Juegos y deportes populares con animales y vehículos</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Hípicos. Carreras de caballos, asnos, etc.</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Lucha. De carneros, de gallos, etc.</a:t>
            </a:r>
            <a:endParaRPr sz="2000">
              <a:solidFill>
                <a:srgbClr val="FFFFFF"/>
              </a:solidFill>
            </a:endParaRPr>
          </a:p>
          <a:p>
            <a:pPr lvl="0">
              <a:lnSpc>
                <a:spcPct val="90000"/>
              </a:lnSpc>
              <a:spcBef>
                <a:spcPts val="400"/>
              </a:spcBef>
              <a:buSzTx/>
              <a:buNone/>
              <a:defRPr sz="1800">
                <a:solidFill>
                  <a:srgbClr val="000000"/>
                </a:solidFill>
              </a:defRPr>
            </a:pPr>
            <a:r>
              <a:rPr sz="2000">
                <a:solidFill>
                  <a:srgbClr val="FFFFFF"/>
                </a:solidFill>
              </a:rPr>
              <a:t>	- Juegos y deportes ciclistas. Carreras de bicis, de cintas, etc.</a:t>
            </a:r>
          </a:p>
        </p:txBody>
      </p:sp>
      <p:pic>
        <p:nvPicPr>
          <p:cNvPr id="19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94" name="dep trad 14.jpg"/>
          <p:cNvPicPr/>
          <p:nvPr/>
        </p:nvPicPr>
        <p:blipFill>
          <a:blip r:embed="rId3">
            <a:extLst/>
          </a:blip>
          <a:stretch>
            <a:fillRect/>
          </a:stretch>
        </p:blipFill>
        <p:spPr>
          <a:xfrm>
            <a:off x="6807249" y="141089"/>
            <a:ext cx="2220670" cy="2678195"/>
          </a:xfrm>
          <a:prstGeom prst="rect">
            <a:avLst/>
          </a:prstGeom>
          <a:ln w="12700">
            <a:miter lim="400000"/>
          </a:ln>
        </p:spPr>
      </p:pic>
      <p:pic>
        <p:nvPicPr>
          <p:cNvPr id="195" name="15.jpg"/>
          <p:cNvPicPr/>
          <p:nvPr/>
        </p:nvPicPr>
        <p:blipFill>
          <a:blip r:embed="rId4">
            <a:extLst/>
          </a:blip>
          <a:stretch>
            <a:fillRect/>
          </a:stretch>
        </p:blipFill>
        <p:spPr>
          <a:xfrm>
            <a:off x="2236886" y="4329807"/>
            <a:ext cx="2737758" cy="2084586"/>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body" idx="4294967295"/>
          </p:nvPr>
        </p:nvSpPr>
        <p:spPr>
          <a:xfrm>
            <a:off x="250825" y="333375"/>
            <a:ext cx="8642350" cy="47513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400"/>
              </a:spcBef>
              <a:buSzTx/>
              <a:buNone/>
              <a:defRPr sz="1800">
                <a:solidFill>
                  <a:srgbClr val="000000"/>
                </a:solidFill>
              </a:defRPr>
            </a:pPr>
            <a:r>
              <a:rPr sz="2000">
                <a:solidFill>
                  <a:srgbClr val="FFFFFF"/>
                </a:solidFill>
              </a:rPr>
              <a:t>1. Juegos y deportes pedestres de saltos y equilibrios</a:t>
            </a:r>
            <a:endParaRPr sz="2000">
              <a:solidFill>
                <a:srgbClr val="FFFFFF"/>
              </a:solidFill>
            </a:endParaRPr>
          </a:p>
          <a:p>
            <a:pPr lvl="0">
              <a:lnSpc>
                <a:spcPct val="80000"/>
              </a:lnSpc>
              <a:spcBef>
                <a:spcPts val="400"/>
              </a:spcBef>
              <a:buSzTx/>
              <a:buNone/>
              <a:defRPr sz="1800">
                <a:solidFill>
                  <a:srgbClr val="000000"/>
                </a:solidFill>
              </a:defRPr>
            </a:pPr>
            <a:r>
              <a:rPr sz="2000">
                <a:solidFill>
                  <a:srgbClr val="FFFFFF"/>
                </a:solidFill>
              </a:rPr>
              <a:t>		 </a:t>
            </a:r>
            <a:endParaRPr sz="2000">
              <a:solidFill>
                <a:srgbClr val="FFFFFF"/>
              </a:solidFill>
            </a:endParaRPr>
          </a:p>
          <a:p>
            <a:pPr lvl="0">
              <a:lnSpc>
                <a:spcPct val="80000"/>
              </a:lnSpc>
              <a:spcBef>
                <a:spcPts val="600"/>
              </a:spcBef>
              <a:buSzTx/>
              <a:buNone/>
              <a:defRPr sz="1800">
                <a:solidFill>
                  <a:srgbClr val="000000"/>
                </a:solidFill>
              </a:defRPr>
            </a:pPr>
            <a:endParaRPr sz="2000">
              <a:solidFill>
                <a:srgbClr val="FFFFFF"/>
              </a:solidFill>
            </a:endParaRPr>
          </a:p>
          <a:p>
            <a:pPr lvl="0">
              <a:lnSpc>
                <a:spcPct val="80000"/>
              </a:lnSpc>
              <a:spcBef>
                <a:spcPts val="600"/>
              </a:spcBef>
              <a:buSzTx/>
              <a:buNone/>
              <a:defRPr sz="1800">
                <a:solidFill>
                  <a:srgbClr val="000000"/>
                </a:solidFill>
              </a:defRPr>
            </a:pPr>
            <a:r>
              <a:rPr sz="2000">
                <a:solidFill>
                  <a:srgbClr val="FFFFFF"/>
                </a:solidFill>
              </a:rPr>
              <a:t>			</a:t>
            </a:r>
            <a:r>
              <a:rPr sz="2800">
                <a:solidFill>
                  <a:srgbClr val="FF3399"/>
                </a:solidFill>
              </a:rPr>
              <a:t>Carreras</a:t>
            </a:r>
            <a:r>
              <a:rPr sz="2000">
                <a:solidFill>
                  <a:srgbClr val="FFFFFF"/>
                </a:solidFill>
              </a:rPr>
              <a:t>. </a:t>
            </a:r>
            <a:r>
              <a:rPr sz="1000">
                <a:solidFill>
                  <a:srgbClr val="FFFFFF"/>
                </a:solidFill>
                <a:latin typeface="Arial Unicode MS"/>
                <a:ea typeface="Arial Unicode MS"/>
                <a:cs typeface="Arial Unicode MS"/>
                <a:sym typeface="Arial Unicode MS"/>
              </a:rPr>
              <a:t>Realizadas y diseñadas para las apuestas</a:t>
            </a:r>
            <a:r>
              <a:rPr sz="2000">
                <a:solidFill>
                  <a:srgbClr val="FFFFFF"/>
                </a:solidFill>
              </a:rPr>
              <a:t> </a:t>
            </a:r>
            <a:endParaRPr sz="2000">
              <a:solidFill>
                <a:srgbClr val="FFFFFF"/>
              </a:solidFill>
            </a:endParaRPr>
          </a:p>
          <a:p>
            <a:pPr lvl="0">
              <a:lnSpc>
                <a:spcPct val="80000"/>
              </a:lnSpc>
              <a:spcBef>
                <a:spcPts val="600"/>
              </a:spcBef>
              <a:buSzTx/>
              <a:buNone/>
              <a:defRPr sz="1800">
                <a:solidFill>
                  <a:srgbClr val="000000"/>
                </a:solidFill>
              </a:defRPr>
            </a:pPr>
            <a:endParaRPr sz="2000">
              <a:solidFill>
                <a:srgbClr val="FFFFFF"/>
              </a:solidFill>
            </a:endParaRPr>
          </a:p>
          <a:p>
            <a:pPr lvl="0">
              <a:lnSpc>
                <a:spcPct val="80000"/>
              </a:lnSpc>
              <a:spcBef>
                <a:spcPts val="600"/>
              </a:spcBef>
              <a:buSzTx/>
              <a:buNone/>
              <a:defRPr sz="1800">
                <a:solidFill>
                  <a:srgbClr val="000000"/>
                </a:solidFill>
              </a:defRPr>
            </a:pPr>
            <a:endParaRPr sz="2000">
              <a:solidFill>
                <a:srgbClr val="FFFFFF"/>
              </a:solidFill>
            </a:endParaRPr>
          </a:p>
          <a:p>
            <a:pPr lvl="0">
              <a:lnSpc>
                <a:spcPct val="80000"/>
              </a:lnSpc>
              <a:spcBef>
                <a:spcPts val="400"/>
              </a:spcBef>
              <a:buSzTx/>
              <a:buNone/>
              <a:defRPr sz="1800">
                <a:solidFill>
                  <a:srgbClr val="000000"/>
                </a:solidFill>
              </a:defRPr>
            </a:pPr>
            <a:r>
              <a:rPr>
                <a:solidFill>
                  <a:srgbClr val="FFFFFF"/>
                </a:solidFill>
              </a:rPr>
              <a:t>				Andarines</a:t>
            </a:r>
            <a:r>
              <a:rPr sz="2000">
                <a:solidFill>
                  <a:srgbClr val="FFFFFF"/>
                </a:solidFill>
              </a:rPr>
              <a:t>. </a:t>
            </a:r>
            <a:endParaRPr sz="2000">
              <a:solidFill>
                <a:srgbClr val="FFFFFF"/>
              </a:solidFill>
            </a:endParaRPr>
          </a:p>
          <a:p>
            <a:pPr lvl="0">
              <a:lnSpc>
                <a:spcPct val="80000"/>
              </a:lnSpc>
              <a:spcBef>
                <a:spcPts val="300"/>
              </a:spcBef>
              <a:buSzTx/>
              <a:buNone/>
              <a:defRPr sz="1800">
                <a:solidFill>
                  <a:srgbClr val="000000"/>
                </a:solidFill>
              </a:defRPr>
            </a:pPr>
            <a:r>
              <a:rPr sz="1400">
                <a:solidFill>
                  <a:srgbClr val="FFFFFF"/>
                </a:solidFill>
                <a:latin typeface="Arial Unicode MS"/>
                <a:ea typeface="Arial Unicode MS"/>
                <a:cs typeface="Arial Unicode MS"/>
                <a:sym typeface="Arial Unicode MS"/>
              </a:rPr>
              <a:t>				Recorrer andando grandes distancias (50/60 Km.)</a:t>
            </a:r>
            <a:endParaRPr sz="1400">
              <a:solidFill>
                <a:srgbClr val="FFFFFF"/>
              </a:solidFill>
              <a:latin typeface="Arial Unicode MS"/>
              <a:ea typeface="Arial Unicode MS"/>
              <a:cs typeface="Arial Unicode MS"/>
              <a:sym typeface="Arial Unicode MS"/>
            </a:endParaRPr>
          </a:p>
          <a:p>
            <a:pPr lvl="0">
              <a:lnSpc>
                <a:spcPct val="80000"/>
              </a:lnSpc>
              <a:spcBef>
                <a:spcPts val="400"/>
              </a:spcBef>
              <a:buSzTx/>
              <a:buNone/>
              <a:defRPr sz="1800">
                <a:solidFill>
                  <a:srgbClr val="000000"/>
                </a:solidFill>
              </a:defRPr>
            </a:pPr>
            <a:r>
              <a:rPr>
                <a:solidFill>
                  <a:srgbClr val="FFFFFF"/>
                </a:solidFill>
              </a:rPr>
              <a:t>				Korricolaris</a:t>
            </a:r>
            <a:r>
              <a:rPr sz="2000">
                <a:solidFill>
                  <a:srgbClr val="FFFFFF"/>
                </a:solidFill>
              </a:rPr>
              <a:t> </a:t>
            </a:r>
            <a:endParaRPr sz="2000">
              <a:solidFill>
                <a:srgbClr val="FFFFFF"/>
              </a:solidFill>
            </a:endParaRPr>
          </a:p>
          <a:p>
            <a:pPr lvl="0">
              <a:lnSpc>
                <a:spcPct val="80000"/>
              </a:lnSpc>
              <a:spcBef>
                <a:spcPts val="300"/>
              </a:spcBef>
              <a:buSzTx/>
              <a:buNone/>
              <a:defRPr sz="1800">
                <a:solidFill>
                  <a:srgbClr val="000000"/>
                </a:solidFill>
              </a:defRPr>
            </a:pPr>
            <a:r>
              <a:rPr sz="1400">
                <a:solidFill>
                  <a:srgbClr val="FFFFFF"/>
                </a:solidFill>
              </a:rPr>
              <a:t>				Carreras de resistencia, entre 10 y 20 Km. Pueden ser en campo a 				través (entre dos pueblos por ejemplo) o en espacios delimitados como 			en plazas de toros..</a:t>
            </a:r>
            <a:endParaRPr sz="1400">
              <a:solidFill>
                <a:srgbClr val="FFFFFF"/>
              </a:solidFill>
            </a:endParaRPr>
          </a:p>
          <a:p>
            <a:pPr lvl="0">
              <a:lnSpc>
                <a:spcPct val="80000"/>
              </a:lnSpc>
              <a:spcBef>
                <a:spcPts val="600"/>
              </a:spcBef>
              <a:buSzTx/>
              <a:buNone/>
              <a:defRPr sz="1800">
                <a:solidFill>
                  <a:srgbClr val="000000"/>
                </a:solidFill>
              </a:defRPr>
            </a:pPr>
            <a:endParaRPr sz="1400">
              <a:solidFill>
                <a:srgbClr val="FFFFFF"/>
              </a:solidFill>
            </a:endParaRPr>
          </a:p>
          <a:p>
            <a:pPr lvl="0">
              <a:lnSpc>
                <a:spcPct val="80000"/>
              </a:lnSpc>
              <a:spcBef>
                <a:spcPts val="400"/>
              </a:spcBef>
              <a:buSzTx/>
              <a:buNone/>
              <a:defRPr sz="1800">
                <a:solidFill>
                  <a:srgbClr val="000000"/>
                </a:solidFill>
              </a:defRPr>
            </a:pPr>
            <a:r>
              <a:rPr sz="1000">
                <a:solidFill>
                  <a:srgbClr val="FFFFFF"/>
                </a:solidFill>
              </a:rPr>
              <a:t>				</a:t>
            </a:r>
            <a:r>
              <a:rPr>
                <a:solidFill>
                  <a:srgbClr val="FFFFFF"/>
                </a:solidFill>
              </a:rPr>
              <a:t>Otros</a:t>
            </a:r>
            <a:r>
              <a:rPr sz="1000">
                <a:solidFill>
                  <a:srgbClr val="FFFFFF"/>
                </a:solidFill>
              </a:rPr>
              <a:t>. </a:t>
            </a:r>
            <a:endParaRPr sz="1000">
              <a:solidFill>
                <a:srgbClr val="FFFFFF"/>
              </a:solidFill>
            </a:endParaRPr>
          </a:p>
          <a:p>
            <a:pPr lvl="0">
              <a:lnSpc>
                <a:spcPct val="80000"/>
              </a:lnSpc>
              <a:spcBef>
                <a:spcPts val="300"/>
              </a:spcBef>
              <a:buSzTx/>
              <a:buNone/>
              <a:defRPr sz="1800">
                <a:solidFill>
                  <a:srgbClr val="000000"/>
                </a:solidFill>
              </a:defRPr>
            </a:pPr>
            <a:r>
              <a:rPr sz="1400">
                <a:solidFill>
                  <a:srgbClr val="FFFFFF"/>
                </a:solidFill>
                <a:latin typeface="Tahoma Negreta"/>
                <a:ea typeface="Tahoma Negreta"/>
                <a:cs typeface="Tahoma Negreta"/>
                <a:sym typeface="Tahoma Negreta"/>
              </a:rPr>
              <a:t>				Volta a peu</a:t>
            </a:r>
            <a:r>
              <a:rPr sz="1400">
                <a:solidFill>
                  <a:srgbClr val="FFFFFF"/>
                </a:solidFill>
              </a:rPr>
              <a:t> de Valencia que transcurre por carreteras y que no pasa 			de 10Km., o </a:t>
            </a:r>
            <a:r>
              <a:rPr sz="1400">
                <a:solidFill>
                  <a:srgbClr val="FFFFFF"/>
                </a:solidFill>
                <a:latin typeface="Tahoma Negreta"/>
                <a:ea typeface="Tahoma Negreta"/>
                <a:cs typeface="Tahoma Negreta"/>
                <a:sym typeface="Tahoma Negreta"/>
              </a:rPr>
              <a:t>La rosca</a:t>
            </a:r>
            <a:r>
              <a:rPr sz="1400">
                <a:solidFill>
                  <a:srgbClr val="FFFFFF"/>
                </a:solidFill>
              </a:rPr>
              <a:t> leonesa o asturiana en donde compite el del 				pueblo y el forastero. Etc. </a:t>
            </a:r>
          </a:p>
        </p:txBody>
      </p:sp>
      <p:pic>
        <p:nvPicPr>
          <p:cNvPr id="19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99" name="atlet. 10.jpg"/>
          <p:cNvPicPr/>
          <p:nvPr/>
        </p:nvPicPr>
        <p:blipFill>
          <a:blip r:embed="rId3">
            <a:extLst/>
          </a:blip>
          <a:stretch>
            <a:fillRect/>
          </a:stretch>
        </p:blipFill>
        <p:spPr>
          <a:xfrm>
            <a:off x="87192" y="1977245"/>
            <a:ext cx="2774547" cy="373205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body" idx="4294967295"/>
          </p:nvPr>
        </p:nvSpPr>
        <p:spPr>
          <a:xfrm>
            <a:off x="301625" y="333375"/>
            <a:ext cx="8374063" cy="59753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600"/>
              </a:spcBef>
              <a:buSzTx/>
              <a:buNone/>
              <a:defRPr sz="1800">
                <a:solidFill>
                  <a:srgbClr val="000000"/>
                </a:solidFill>
              </a:defRPr>
            </a:pPr>
            <a:r>
              <a:rPr sz="2800">
                <a:solidFill>
                  <a:srgbClr val="FF3399"/>
                </a:solidFill>
              </a:rPr>
              <a:t>Saltos</a:t>
            </a:r>
            <a:endParaRPr sz="2800">
              <a:solidFill>
                <a:srgbClr val="FF3399"/>
              </a:solidFill>
            </a:endParaRPr>
          </a:p>
          <a:p>
            <a:pPr lvl="0">
              <a:spcBef>
                <a:spcPts val="600"/>
              </a:spcBef>
              <a:buSzTx/>
              <a:buNone/>
              <a:defRPr sz="1800">
                <a:solidFill>
                  <a:srgbClr val="000000"/>
                </a:solidFill>
              </a:defRPr>
            </a:pPr>
            <a:r>
              <a:rPr sz="2400">
                <a:solidFill>
                  <a:srgbClr val="FFFFFF"/>
                </a:solidFill>
              </a:rPr>
              <a:t>De pasiego</a:t>
            </a:r>
            <a:r>
              <a:rPr sz="2800">
                <a:solidFill>
                  <a:srgbClr val="FFFFFF"/>
                </a:solidFill>
              </a:rPr>
              <a:t>. </a:t>
            </a:r>
            <a:endParaRPr sz="2800">
              <a:solidFill>
                <a:srgbClr val="FFFFFF"/>
              </a:solidFill>
            </a:endParaRPr>
          </a:p>
          <a:p>
            <a:pPr lvl="0">
              <a:spcBef>
                <a:spcPts val="600"/>
              </a:spcBef>
              <a:buSzTx/>
              <a:buNone/>
              <a:defRPr sz="1800">
                <a:solidFill>
                  <a:srgbClr val="000000"/>
                </a:solidFill>
              </a:defRPr>
            </a:pPr>
            <a:r>
              <a:rPr sz="1600">
                <a:solidFill>
                  <a:srgbClr val="FFFFFF"/>
                </a:solidFill>
              </a:rPr>
              <a:t>Realizado con carrera previa y la ayuda de una garrocha.</a:t>
            </a:r>
            <a:r>
              <a:rPr sz="2800">
                <a:solidFill>
                  <a:srgbClr val="FFFFFF"/>
                </a:solidFill>
              </a:rPr>
              <a:t> </a:t>
            </a:r>
            <a:endParaRPr sz="2800">
              <a:solidFill>
                <a:srgbClr val="FFFFFF"/>
              </a:solidFill>
            </a:endParaRPr>
          </a:p>
          <a:p>
            <a:pPr lvl="0">
              <a:spcBef>
                <a:spcPts val="600"/>
              </a:spcBef>
              <a:buSzTx/>
              <a:buNone/>
              <a:defRPr sz="1800">
                <a:solidFill>
                  <a:srgbClr val="000000"/>
                </a:solidFill>
              </a:defRPr>
            </a:pPr>
            <a:r>
              <a:rPr sz="2400">
                <a:solidFill>
                  <a:srgbClr val="FFFFFF"/>
                </a:solidFill>
              </a:rPr>
              <a:t>Saltaris</a:t>
            </a:r>
            <a:r>
              <a:rPr sz="2800">
                <a:solidFill>
                  <a:srgbClr val="FFFFFF"/>
                </a:solidFill>
              </a:rPr>
              <a:t>. </a:t>
            </a:r>
            <a:endParaRPr sz="2800">
              <a:solidFill>
                <a:srgbClr val="FFFFFF"/>
              </a:solidFill>
            </a:endParaRPr>
          </a:p>
          <a:p>
            <a:pPr lvl="0">
              <a:spcBef>
                <a:spcPts val="600"/>
              </a:spcBef>
              <a:buSzTx/>
              <a:buNone/>
              <a:defRPr sz="1800">
                <a:solidFill>
                  <a:srgbClr val="000000"/>
                </a:solidFill>
              </a:defRPr>
            </a:pPr>
            <a:r>
              <a:rPr sz="1600">
                <a:solidFill>
                  <a:srgbClr val="FFFFFF"/>
                </a:solidFill>
              </a:rPr>
              <a:t>Saltos con y sin carrera a pies juntillas</a:t>
            </a:r>
            <a:r>
              <a:rPr sz="2800">
                <a:solidFill>
                  <a:srgbClr val="FFFFFF"/>
                </a:solidFill>
              </a:rPr>
              <a:t> </a:t>
            </a:r>
            <a:endParaRPr sz="2800">
              <a:solidFill>
                <a:srgbClr val="FFFFFF"/>
              </a:solidFill>
            </a:endParaRPr>
          </a:p>
          <a:p>
            <a:pPr lvl="0">
              <a:spcBef>
                <a:spcPts val="600"/>
              </a:spcBef>
              <a:buSzTx/>
              <a:buNone/>
              <a:defRPr sz="1800">
                <a:solidFill>
                  <a:srgbClr val="000000"/>
                </a:solidFill>
              </a:defRPr>
            </a:pPr>
            <a:r>
              <a:rPr sz="2800">
                <a:solidFill>
                  <a:srgbClr val="FF3399"/>
                </a:solidFill>
              </a:rPr>
              <a:t>Equilibrios</a:t>
            </a:r>
            <a:r>
              <a:rPr sz="2800">
                <a:solidFill>
                  <a:srgbClr val="FFFFFF"/>
                </a:solidFill>
              </a:rPr>
              <a:t> </a:t>
            </a:r>
            <a:endParaRPr sz="2800">
              <a:solidFill>
                <a:srgbClr val="FFFFFF"/>
              </a:solidFill>
            </a:endParaRPr>
          </a:p>
          <a:p>
            <a:pPr lvl="0">
              <a:spcBef>
                <a:spcPts val="600"/>
              </a:spcBef>
              <a:buSzTx/>
              <a:buNone/>
              <a:defRPr sz="1800">
                <a:solidFill>
                  <a:srgbClr val="000000"/>
                </a:solidFill>
              </a:defRPr>
            </a:pPr>
            <a:r>
              <a:rPr sz="2400">
                <a:solidFill>
                  <a:srgbClr val="FFFFFF"/>
                </a:solidFill>
              </a:rPr>
              <a:t>Castells</a:t>
            </a:r>
            <a:r>
              <a:rPr sz="2800">
                <a:solidFill>
                  <a:srgbClr val="FFFFFF"/>
                </a:solidFill>
              </a:rPr>
              <a:t>.</a:t>
            </a:r>
            <a:endParaRPr sz="2800">
              <a:solidFill>
                <a:srgbClr val="FFFFFF"/>
              </a:solidFill>
            </a:endParaRPr>
          </a:p>
          <a:p>
            <a:pPr lvl="0">
              <a:spcBef>
                <a:spcPts val="300"/>
              </a:spcBef>
              <a:buSzTx/>
              <a:buNone/>
              <a:defRPr sz="1800">
                <a:solidFill>
                  <a:srgbClr val="000000"/>
                </a:solidFill>
              </a:defRPr>
            </a:pPr>
            <a:r>
              <a:rPr sz="1600">
                <a:solidFill>
                  <a:srgbClr val="FFFFFF"/>
                </a:solidFill>
              </a:rPr>
              <a:t>Torres humanas de varios pisos</a:t>
            </a:r>
            <a:endParaRPr sz="1600">
              <a:solidFill>
                <a:srgbClr val="FFFFFF"/>
              </a:solidFill>
            </a:endParaRPr>
          </a:p>
          <a:p>
            <a:pPr lvl="0">
              <a:spcBef>
                <a:spcPts val="500"/>
              </a:spcBef>
              <a:buSzTx/>
              <a:buNone/>
              <a:defRPr sz="1800">
                <a:solidFill>
                  <a:srgbClr val="000000"/>
                </a:solidFill>
              </a:defRPr>
            </a:pPr>
            <a:r>
              <a:rPr sz="2400">
                <a:solidFill>
                  <a:srgbClr val="FFFFFF"/>
                </a:solidFill>
              </a:rPr>
              <a:t>Zancos</a:t>
            </a:r>
            <a:endParaRPr sz="2400">
              <a:solidFill>
                <a:srgbClr val="FFFFFF"/>
              </a:solidFill>
            </a:endParaRPr>
          </a:p>
          <a:p>
            <a:pPr lvl="0">
              <a:spcBef>
                <a:spcPts val="300"/>
              </a:spcBef>
              <a:buSzTx/>
              <a:buNone/>
              <a:defRPr sz="1800">
                <a:solidFill>
                  <a:srgbClr val="000000"/>
                </a:solidFill>
              </a:defRPr>
            </a:pPr>
            <a:r>
              <a:rPr sz="1600">
                <a:solidFill>
                  <a:srgbClr val="FFFFFF"/>
                </a:solidFill>
              </a:rPr>
              <a:t>Desplazarse con los zancos altos o bajos por el terreno. </a:t>
            </a:r>
            <a:endParaRPr sz="1600">
              <a:solidFill>
                <a:srgbClr val="FFFFFF"/>
              </a:solidFill>
            </a:endParaRPr>
          </a:p>
          <a:p>
            <a:pPr lvl="0">
              <a:spcBef>
                <a:spcPts val="300"/>
              </a:spcBef>
              <a:buSzTx/>
              <a:buNone/>
              <a:defRPr sz="1800">
                <a:solidFill>
                  <a:srgbClr val="000000"/>
                </a:solidFill>
              </a:defRPr>
            </a:pPr>
            <a:r>
              <a:rPr sz="1600">
                <a:solidFill>
                  <a:srgbClr val="FFFFFF"/>
                </a:solidFill>
              </a:rPr>
              <a:t>Los más conocidos son los de Anguiano de La Rioja</a:t>
            </a:r>
            <a:endParaRPr sz="1600">
              <a:solidFill>
                <a:srgbClr val="FFFFFF"/>
              </a:solidFill>
            </a:endParaRPr>
          </a:p>
          <a:p>
            <a:pPr lvl="0">
              <a:spcBef>
                <a:spcPts val="500"/>
              </a:spcBef>
              <a:buSzTx/>
              <a:buNone/>
              <a:defRPr sz="1800">
                <a:solidFill>
                  <a:srgbClr val="000000"/>
                </a:solidFill>
              </a:defRPr>
            </a:pPr>
            <a:r>
              <a:rPr sz="2400">
                <a:solidFill>
                  <a:srgbClr val="FFFFFF"/>
                </a:solidFill>
              </a:rPr>
              <a:t>Rayar del pasiego</a:t>
            </a:r>
            <a:endParaRPr sz="2400">
              <a:solidFill>
                <a:srgbClr val="FFFFFF"/>
              </a:solidFill>
            </a:endParaRPr>
          </a:p>
          <a:p>
            <a:pPr lvl="0">
              <a:spcBef>
                <a:spcPts val="0"/>
              </a:spcBef>
              <a:buSzTx/>
              <a:buNone/>
              <a:defRPr sz="1800">
                <a:solidFill>
                  <a:srgbClr val="000000"/>
                </a:solidFill>
              </a:defRPr>
            </a:pPr>
            <a:r>
              <a:rPr sz="1400">
                <a:solidFill>
                  <a:srgbClr val="FFFFFF"/>
                </a:solidFill>
              </a:rPr>
              <a:t>Tras una línea, apoyar un palo lejos y sobre él escurrirse</a:t>
            </a:r>
            <a:endParaRPr sz="1400">
              <a:solidFill>
                <a:srgbClr val="FFFFFF"/>
              </a:solidFill>
            </a:endParaRPr>
          </a:p>
          <a:p>
            <a:pPr lvl="0">
              <a:spcBef>
                <a:spcPts val="0"/>
              </a:spcBef>
              <a:buSzTx/>
              <a:buNone/>
              <a:defRPr sz="1800">
                <a:solidFill>
                  <a:srgbClr val="000000"/>
                </a:solidFill>
              </a:defRPr>
            </a:pPr>
            <a:r>
              <a:rPr sz="1400">
                <a:solidFill>
                  <a:srgbClr val="FFFFFF"/>
                </a:solidFill>
              </a:rPr>
              <a:t>hasta rayar el suelo con la otrs mano sin caerse y volver a la posición inicial</a:t>
            </a:r>
          </a:p>
        </p:txBody>
      </p:sp>
      <p:pic>
        <p:nvPicPr>
          <p:cNvPr id="20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03" name="dep trad 18.jpg"/>
          <p:cNvPicPr/>
          <p:nvPr/>
        </p:nvPicPr>
        <p:blipFill>
          <a:blip r:embed="rId3">
            <a:extLst/>
          </a:blip>
          <a:stretch>
            <a:fillRect/>
          </a:stretch>
        </p:blipFill>
        <p:spPr>
          <a:xfrm>
            <a:off x="6173434" y="166396"/>
            <a:ext cx="2712156" cy="2379954"/>
          </a:xfrm>
          <a:prstGeom prst="rect">
            <a:avLst/>
          </a:prstGeom>
          <a:ln w="12700">
            <a:miter lim="400000"/>
          </a:ln>
        </p:spPr>
      </p:pic>
      <p:pic>
        <p:nvPicPr>
          <p:cNvPr id="204" name="dep trad 19.jpg"/>
          <p:cNvPicPr/>
          <p:nvPr/>
        </p:nvPicPr>
        <p:blipFill>
          <a:blip r:embed="rId4">
            <a:extLst/>
          </a:blip>
          <a:stretch>
            <a:fillRect/>
          </a:stretch>
        </p:blipFill>
        <p:spPr>
          <a:xfrm>
            <a:off x="6867962" y="2917807"/>
            <a:ext cx="1323100" cy="282261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body" idx="4294967295"/>
          </p:nvPr>
        </p:nvSpPr>
        <p:spPr>
          <a:xfrm>
            <a:off x="301625" y="333375"/>
            <a:ext cx="6862763" cy="5765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609600" indent="-609600">
              <a:spcBef>
                <a:spcPts val="600"/>
              </a:spcBef>
              <a:buSzTx/>
              <a:buNone/>
              <a:defRPr sz="1800">
                <a:solidFill>
                  <a:srgbClr val="000000"/>
                </a:solidFill>
              </a:defRPr>
            </a:pPr>
            <a:r>
              <a:rPr sz="2800">
                <a:solidFill>
                  <a:srgbClr val="FF3399"/>
                </a:solidFill>
              </a:rPr>
              <a:t>2. Juegos y deportes de lanzamiento</a:t>
            </a:r>
            <a:endParaRPr sz="2800">
              <a:solidFill>
                <a:srgbClr val="FF3399"/>
              </a:solidFill>
            </a:endParaRPr>
          </a:p>
          <a:p>
            <a:pPr lvl="0" marL="609600" indent="-609600">
              <a:spcBef>
                <a:spcPts val="600"/>
              </a:spcBef>
              <a:buSzTx/>
              <a:buNone/>
              <a:defRPr sz="1800">
                <a:solidFill>
                  <a:srgbClr val="000000"/>
                </a:solidFill>
              </a:defRPr>
            </a:pPr>
            <a:r>
              <a:rPr sz="2400">
                <a:solidFill>
                  <a:srgbClr val="FF3399"/>
                </a:solidFill>
              </a:rPr>
              <a:t>De distancia.</a:t>
            </a:r>
            <a:r>
              <a:rPr sz="2800">
                <a:solidFill>
                  <a:srgbClr val="FF3399"/>
                </a:solidFill>
              </a:rPr>
              <a:t> </a:t>
            </a:r>
            <a:endParaRPr sz="2800">
              <a:solidFill>
                <a:srgbClr val="FF3399"/>
              </a:solidFill>
            </a:endParaRPr>
          </a:p>
          <a:p>
            <a:pPr lvl="0" marL="609600" indent="-609600">
              <a:buSzTx/>
              <a:buNone/>
              <a:defRPr sz="1800">
                <a:solidFill>
                  <a:srgbClr val="000000"/>
                </a:solidFill>
              </a:defRPr>
            </a:pPr>
            <a:endParaRPr sz="2800">
              <a:solidFill>
                <a:srgbClr val="FF3399"/>
              </a:solidFill>
            </a:endParaRPr>
          </a:p>
          <a:p>
            <a:pPr lvl="0" marL="609600" indent="-609600">
              <a:spcBef>
                <a:spcPts val="0"/>
              </a:spcBef>
              <a:buSzTx/>
              <a:buNone/>
              <a:defRPr sz="1800">
                <a:solidFill>
                  <a:srgbClr val="000000"/>
                </a:solidFill>
              </a:defRPr>
            </a:pPr>
            <a:r>
              <a:rPr sz="2000">
                <a:solidFill>
                  <a:srgbClr val="FFFFFF"/>
                </a:solidFill>
              </a:rPr>
              <a:t>	Tiro de reja.</a:t>
            </a:r>
            <a:r>
              <a:rPr>
                <a:solidFill>
                  <a:srgbClr val="FFFFFF"/>
                </a:solidFill>
              </a:rPr>
              <a:t> </a:t>
            </a:r>
            <a:endParaRPr>
              <a:solidFill>
                <a:srgbClr val="FFFFFF"/>
              </a:solidFill>
            </a:endParaRPr>
          </a:p>
          <a:p>
            <a:pPr lvl="0" marL="609600" indent="-609600">
              <a:spcBef>
                <a:spcPts val="0"/>
              </a:spcBef>
              <a:buSzTx/>
              <a:buNone/>
              <a:defRPr sz="1800">
                <a:solidFill>
                  <a:srgbClr val="000000"/>
                </a:solidFill>
              </a:defRPr>
            </a:pPr>
            <a:r>
              <a:rPr sz="1400">
                <a:solidFill>
                  <a:srgbClr val="FFFFFF"/>
                </a:solidFill>
              </a:rPr>
              <a:t>	Consiste en lanzar una reja de arado sin carrera y con una mano ,es muy practicado en la Comunidad Autónoma de Castilla-La Mancha</a:t>
            </a:r>
            <a:r>
              <a:rPr sz="2800">
                <a:solidFill>
                  <a:srgbClr val="FFFFFF"/>
                </a:solidFill>
              </a:rPr>
              <a:t> </a:t>
            </a:r>
            <a:endParaRPr sz="2800">
              <a:solidFill>
                <a:srgbClr val="FFFFFF"/>
              </a:solidFill>
            </a:endParaRPr>
          </a:p>
          <a:p>
            <a:pPr lvl="0" marL="609600" indent="-609600">
              <a:spcBef>
                <a:spcPts val="0"/>
              </a:spcBef>
              <a:buFontTx/>
              <a:buChar char="-"/>
              <a:defRPr sz="1800">
                <a:solidFill>
                  <a:srgbClr val="000000"/>
                </a:solidFill>
              </a:defRPr>
            </a:pPr>
            <a:endParaRPr sz="2000">
              <a:solidFill>
                <a:srgbClr val="FFFFFF"/>
              </a:solidFill>
            </a:endParaRPr>
          </a:p>
          <a:p>
            <a:pPr lvl="0" marL="609600" indent="-609600">
              <a:spcBef>
                <a:spcPts val="0"/>
              </a:spcBef>
              <a:buSzTx/>
              <a:buNone/>
              <a:defRPr sz="1800">
                <a:solidFill>
                  <a:srgbClr val="000000"/>
                </a:solidFill>
              </a:defRPr>
            </a:pPr>
            <a:r>
              <a:rPr sz="2000">
                <a:solidFill>
                  <a:srgbClr val="FFFFFF"/>
                </a:solidFill>
              </a:rPr>
              <a:t>	tiro de honda</a:t>
            </a:r>
            <a:r>
              <a:rPr sz="2800">
                <a:solidFill>
                  <a:srgbClr val="FFFFFF"/>
                </a:solidFill>
              </a:rPr>
              <a:t> </a:t>
            </a:r>
            <a:endParaRPr sz="2800">
              <a:solidFill>
                <a:srgbClr val="FFFFFF"/>
              </a:solidFill>
            </a:endParaRPr>
          </a:p>
          <a:p>
            <a:pPr lvl="0" marL="609600" indent="-609600">
              <a:spcBef>
                <a:spcPts val="0"/>
              </a:spcBef>
              <a:buSzTx/>
              <a:buNone/>
              <a:defRPr sz="1800">
                <a:solidFill>
                  <a:srgbClr val="000000"/>
                </a:solidFill>
              </a:defRPr>
            </a:pPr>
            <a:r>
              <a:rPr sz="1400">
                <a:solidFill>
                  <a:srgbClr val="FFFFFF"/>
                </a:solidFill>
              </a:rPr>
              <a:t>	Practicado fundamentalmente en las Baleares, el tiro con honda se realiza lanzando piedras con una honda en las modalidades de puntería (tiro a una diana), y de distancia</a:t>
            </a:r>
            <a:r>
              <a:rPr sz="2800">
                <a:solidFill>
                  <a:srgbClr val="FFFFFF"/>
                </a:solidFill>
              </a:rPr>
              <a:t>                                </a:t>
            </a:r>
            <a:endParaRPr sz="2800">
              <a:solidFill>
                <a:srgbClr val="FFFFFF"/>
              </a:solidFill>
            </a:endParaRPr>
          </a:p>
          <a:p>
            <a:pPr lvl="0" marL="609600" indent="-609600">
              <a:spcBef>
                <a:spcPts val="0"/>
              </a:spcBef>
              <a:buFontTx/>
              <a:buChar char="-"/>
              <a:defRPr sz="1800">
                <a:solidFill>
                  <a:srgbClr val="000000"/>
                </a:solidFill>
              </a:defRPr>
            </a:pPr>
            <a:endParaRPr sz="2000">
              <a:solidFill>
                <a:srgbClr val="FFFFFF"/>
              </a:solidFill>
            </a:endParaRPr>
          </a:p>
          <a:p>
            <a:pPr lvl="0" marL="609600" indent="-609600">
              <a:spcBef>
                <a:spcPts val="0"/>
              </a:spcBef>
              <a:buSzTx/>
              <a:buNone/>
              <a:defRPr sz="1800">
                <a:solidFill>
                  <a:srgbClr val="000000"/>
                </a:solidFill>
              </a:defRPr>
            </a:pPr>
            <a:r>
              <a:rPr sz="2000">
                <a:solidFill>
                  <a:srgbClr val="FFFFFF"/>
                </a:solidFill>
              </a:rPr>
              <a:t>	lanzamiento de barra</a:t>
            </a:r>
            <a:endParaRPr sz="2000">
              <a:solidFill>
                <a:srgbClr val="FFFFFF"/>
              </a:solidFill>
            </a:endParaRPr>
          </a:p>
          <a:p>
            <a:pPr lvl="0" marL="609600" indent="-609600">
              <a:spcBef>
                <a:spcPts val="0"/>
              </a:spcBef>
              <a:buSzTx/>
              <a:buNone/>
              <a:defRPr sz="1800">
                <a:solidFill>
                  <a:srgbClr val="000000"/>
                </a:solidFill>
              </a:defRPr>
            </a:pPr>
            <a:r>
              <a:rPr sz="1400">
                <a:solidFill>
                  <a:srgbClr val="FFFFFF"/>
                </a:solidFill>
              </a:rPr>
              <a:t>	Muy extendido en el País Vasco y en Aragón, este deporte se practica lanzando una barra de hierro de entre 3 y 7 kilos, con los pies situados a la misma altura y con una sola mano.  </a:t>
            </a:r>
          </a:p>
        </p:txBody>
      </p:sp>
      <p:pic>
        <p:nvPicPr>
          <p:cNvPr id="207" name="dep trad 17.jpg"/>
          <p:cNvPicPr/>
          <p:nvPr/>
        </p:nvPicPr>
        <p:blipFill>
          <a:blip r:embed="rId2">
            <a:extLst/>
          </a:blip>
          <a:stretch>
            <a:fillRect/>
          </a:stretch>
        </p:blipFill>
        <p:spPr>
          <a:xfrm>
            <a:off x="7221132" y="979788"/>
            <a:ext cx="1594662" cy="1704761"/>
          </a:xfrm>
          <a:prstGeom prst="rect">
            <a:avLst/>
          </a:prstGeom>
          <a:ln w="12700">
            <a:miter lim="400000"/>
          </a:ln>
        </p:spPr>
      </p:pic>
      <p:pic>
        <p:nvPicPr>
          <p:cNvPr id="208" name="p231 3-3.jpg"/>
          <p:cNvPicPr/>
          <p:nvPr/>
        </p:nvPicPr>
        <p:blipFill>
          <a:blip r:embed="rId3">
            <a:extLst/>
          </a:blip>
          <a:stretch>
            <a:fillRect/>
          </a:stretch>
        </p:blipFill>
        <p:spPr>
          <a:xfrm>
            <a:off x="7110038" y="3474508"/>
            <a:ext cx="1816849" cy="1704761"/>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