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a:srgbClr val="CCFFFF"/>
    <a:srgbClr val="FFFFFF"/>
    <a:srgbClr val="FFFF99"/>
    <a:srgbClr val="B9CDE5"/>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B79C9-B5BE-4311-8243-C90860A470DC}" v="130" dt="2021-08-30T08:34:03.339"/>
    <p1510:client id="{65AACD65-2194-4E88-A06C-4E49251DB19C}" v="15" dt="2021-08-30T11:16:57.816"/>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770062497"/>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DDA80"/>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a:spLocks noGrp="1"/>
          </p:cNvSpPr>
          <p:nvPr>
            <p:ph type="title" idx="4294967295"/>
          </p:nvPr>
        </p:nvSpPr>
        <p:spPr>
          <a:xfrm>
            <a:off x="685800" y="2130425"/>
            <a:ext cx="7772400" cy="1470025"/>
          </a:xfrm>
          <a:prstGeom prst="rect">
            <a:avLst/>
          </a:prstGeom>
          <a:ln w="12700">
            <a:miter lim="400000"/>
          </a:ln>
        </p:spPr>
        <p:txBody>
          <a:bodyPr lIns="0" tIns="0" rIns="0" bIns="0" anchor="ctr">
            <a:normAutofit/>
          </a:bodyPr>
          <a:lstStyle/>
          <a:p>
            <a:pPr lvl="0"/>
            <a:endParaRPr dirty="0"/>
          </a:p>
        </p:txBody>
      </p:sp>
      <p:sp>
        <p:nvSpPr>
          <p:cNvPr id="9" name="Shape 9"/>
          <p:cNvSpPr>
            <a:spLocks noGrp="1"/>
          </p:cNvSpPr>
          <p:nvPr>
            <p:ph type="body" idx="4294967295"/>
          </p:nvPr>
        </p:nvSpPr>
        <p:spPr>
          <a:xfrm>
            <a:off x="1371600" y="3886200"/>
            <a:ext cx="6400800" cy="1752600"/>
          </a:xfrm>
          <a:prstGeom prst="rect">
            <a:avLst/>
          </a:prstGeom>
          <a:ln w="12700">
            <a:miter lim="400000"/>
          </a:ln>
        </p:spPr>
        <p:txBody>
          <a:bodyPr lIns="0" tIns="0" rIns="0" bIns="0">
            <a:normAutofit/>
          </a:bodyPr>
          <a:lstStyle/>
          <a:p>
            <a:pPr marL="0" lvl="0" indent="0" algn="ctr">
              <a:buSzTx/>
              <a:buNone/>
              <a:defRPr>
                <a:solidFill>
                  <a:srgbClr val="898989"/>
                </a:solidFill>
              </a:defRPr>
            </a:pPr>
            <a:endParaRPr dirty="0"/>
          </a:p>
        </p:txBody>
      </p:sp>
      <p:pic>
        <p:nvPicPr>
          <p:cNvPr id="10" name="sherrero4.jpeg" descr="sherrero4"/>
          <p:cNvPicPr/>
          <p:nvPr/>
        </p:nvPicPr>
        <p:blipFill>
          <a:blip r:embed="rId2"/>
          <a:stretch>
            <a:fillRect/>
          </a:stretch>
        </p:blipFill>
        <p:spPr>
          <a:xfrm>
            <a:off x="0" y="-1588"/>
            <a:ext cx="9144000" cy="6859588"/>
          </a:xfrm>
          <a:prstGeom prst="rect">
            <a:avLst/>
          </a:prstGeom>
          <a:ln w="50800">
            <a:solidFill>
              <a:srgbClr val="006600"/>
            </a:solidFill>
            <a:round/>
          </a:ln>
        </p:spPr>
      </p:pic>
      <p:sp>
        <p:nvSpPr>
          <p:cNvPr id="11" name="Shape 11"/>
          <p:cNvSpPr/>
          <p:nvPr/>
        </p:nvSpPr>
        <p:spPr>
          <a:xfrm>
            <a:off x="214312" y="5657850"/>
            <a:ext cx="7964488" cy="6463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2100"/>
              </a:spcBef>
              <a:defRPr sz="3600"/>
            </a:lvl1pPr>
          </a:lstStyle>
          <a:p>
            <a:pPr lvl="0">
              <a:defRPr sz="1800"/>
            </a:pPr>
            <a:r>
              <a:rPr lang="es-ES" sz="3600" dirty="0" err="1">
                <a:solidFill>
                  <a:srgbClr val="FFFF00"/>
                </a:solidFill>
                <a:latin typeface="Tempus Sans ITC" panose="04020404030D07020202" pitchFamily="82" charset="0"/>
              </a:rPr>
              <a:t>Competent</a:t>
            </a:r>
            <a:r>
              <a:rPr sz="3600" dirty="0">
                <a:solidFill>
                  <a:srgbClr val="FFFF00"/>
                </a:solidFill>
                <a:latin typeface="Tempus Sans ITC" panose="04020404030D07020202" pitchFamily="82" charset="0"/>
              </a:rPr>
              <a:t> </a:t>
            </a:r>
            <a:r>
              <a:rPr lang="es-ES" sz="3600" dirty="0" err="1">
                <a:solidFill>
                  <a:srgbClr val="FFFF00"/>
                </a:solidFill>
                <a:latin typeface="Tempus Sans ITC" panose="04020404030D07020202" pitchFamily="82" charset="0"/>
              </a:rPr>
              <a:t>Students</a:t>
            </a:r>
            <a:endParaRPr sz="3600" dirty="0">
              <a:solidFill>
                <a:srgbClr val="FFFF00"/>
              </a:solidFill>
              <a:latin typeface="Tempus Sans ITC" panose="04020404030D07020202" pitchFamily="82" charset="0"/>
            </a:endParaRPr>
          </a:p>
        </p:txBody>
      </p:sp>
      <p:pic>
        <p:nvPicPr>
          <p:cNvPr id="12" name="logodefinitivo.png" descr="logodefinitivo"/>
          <p:cNvPicPr/>
          <p:nvPr/>
        </p:nvPicPr>
        <p:blipFill>
          <a:blip r:embed="rId3"/>
          <a:stretch>
            <a:fillRect/>
          </a:stretch>
        </p:blipFill>
        <p:spPr>
          <a:xfrm>
            <a:off x="8101012" y="6156325"/>
            <a:ext cx="863601" cy="552450"/>
          </a:xfrm>
          <a:prstGeom prst="rect">
            <a:avLst/>
          </a:prstGeom>
          <a:ln w="12700">
            <a:miter lim="400000"/>
          </a:ln>
        </p:spPr>
      </p:pic>
      <p:sp>
        <p:nvSpPr>
          <p:cNvPr id="13" name="Shape 13"/>
          <p:cNvSpPr/>
          <p:nvPr/>
        </p:nvSpPr>
        <p:spPr>
          <a:xfrm>
            <a:off x="-1" y="188912"/>
            <a:ext cx="9144002" cy="77457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1000"/>
              </a:spcBef>
              <a:defRPr>
                <a:latin typeface="Papyrus"/>
                <a:ea typeface="Papyrus"/>
                <a:cs typeface="Papyrus"/>
                <a:sym typeface="Papyrus"/>
              </a:defRPr>
            </a:lvl1pPr>
          </a:lstStyle>
          <a:p>
            <a:r>
              <a:rPr lang="en-US" dirty="0"/>
              <a:t>Fundamental  for  Secondary  School and  Baccalaureates </a:t>
            </a:r>
          </a:p>
          <a:p>
            <a:r>
              <a:rPr lang="en-US" dirty="0"/>
              <a:t>Comprehensive and Experiential Learning</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iterate>
                                    <p:tmAbs val="0"/>
                                  </p:iterate>
                                  <p:childTnLst>
                                    <p:set>
                                      <p:cBhvr>
                                        <p:cTn id="11" fill="hold"/>
                                        <p:tgtEl>
                                          <p:spTgt spid="13"/>
                                        </p:tgtEl>
                                        <p:attrNameLst>
                                          <p:attrName>style.visibility</p:attrName>
                                        </p:attrNameLst>
                                      </p:cBhvr>
                                      <p:to>
                                        <p:strVal val="visible"/>
                                      </p:to>
                                    </p:set>
                                    <p:anim calcmode="lin" valueType="num">
                                      <p:cBhvr>
                                        <p:cTn id="12" dur="1230" fill="hold"/>
                                        <p:tgtEl>
                                          <p:spTgt spid="13"/>
                                        </p:tgtEl>
                                        <p:attrNameLst>
                                          <p:attrName>ppt_w</p:attrName>
                                        </p:attrNameLst>
                                      </p:cBhvr>
                                      <p:tavLst>
                                        <p:tav tm="0">
                                          <p:val>
                                            <p:strVal val="4*#ppt_w"/>
                                          </p:val>
                                        </p:tav>
                                        <p:tav tm="100000">
                                          <p:val>
                                            <p:strVal val="#ppt_w"/>
                                          </p:val>
                                        </p:tav>
                                      </p:tavLst>
                                    </p:anim>
                                    <p:anim calcmode="lin" valueType="num">
                                      <p:cBhvr>
                                        <p:cTn id="13" dur="1230" fill="hold"/>
                                        <p:tgtEl>
                                          <p:spTgt spid="13"/>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iterate>
                                    <p:tmAbs val="0"/>
                                  </p:iterate>
                                  <p:childTnLst>
                                    <p:set>
                                      <p:cBhvr>
                                        <p:cTn id="17" fill="hold"/>
                                        <p:tgtEl>
                                          <p:spTgt spid="12"/>
                                        </p:tgtEl>
                                        <p:attrNameLst>
                                          <p:attrName>style.visibility</p:attrName>
                                        </p:attrNameLst>
                                      </p:cBhvr>
                                      <p:to>
                                        <p:strVal val="visible"/>
                                      </p:to>
                                    </p:set>
                                    <p:anim calcmode="lin" valueType="num">
                                      <p:cBhvr>
                                        <p:cTn id="18" dur="1000" fill="hold"/>
                                        <p:tgtEl>
                                          <p:spTgt spid="12"/>
                                        </p:tgtEl>
                                        <p:attrNameLst>
                                          <p:attrName>ppt_x</p:attrName>
                                        </p:attrNameLst>
                                      </p:cBhvr>
                                      <p:tavLst>
                                        <p:tav tm="0">
                                          <p:val>
                                            <p:strVal val="0-#ppt_w/2"/>
                                          </p:val>
                                        </p:tav>
                                        <p:tav tm="100000">
                                          <p:val>
                                            <p:strVal val="#ppt_x"/>
                                          </p:val>
                                        </p:tav>
                                      </p:tavLst>
                                    </p:anim>
                                    <p:anim calcmode="lin" valueType="num">
                                      <p:cBhvr>
                                        <p:cTn id="19"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iterate>
                                    <p:tmAbs val="0"/>
                                  </p:iterate>
                                  <p:childTnLst>
                                    <p:set>
                                      <p:cBhvr>
                                        <p:cTn id="23" fill="hold"/>
                                        <p:tgtEl>
                                          <p:spTgt spid="11"/>
                                        </p:tgtEl>
                                        <p:attrNameLst>
                                          <p:attrName>style.visibility</p:attrName>
                                        </p:attrNameLst>
                                      </p:cBhvr>
                                      <p:to>
                                        <p:strVal val="visible"/>
                                      </p:to>
                                    </p:set>
                                    <p:anim calcmode="lin" valueType="num">
                                      <p:cBhvr>
                                        <p:cTn id="24" dur="1000" fill="hold"/>
                                        <p:tgtEl>
                                          <p:spTgt spid="11"/>
                                        </p:tgtEl>
                                        <p:attrNameLst>
                                          <p:attrName>ppt_x</p:attrName>
                                        </p:attrNameLst>
                                      </p:cBhvr>
                                      <p:tavLst>
                                        <p:tav tm="0">
                                          <p:val>
                                            <p:strVal val="0-#ppt_w/2"/>
                                          </p:val>
                                        </p:tav>
                                        <p:tav tm="100000">
                                          <p:val>
                                            <p:strVal val="#ppt_x"/>
                                          </p:val>
                                        </p:tav>
                                      </p:tavLst>
                                    </p:anim>
                                    <p:anim calcmode="lin" valueType="num">
                                      <p:cBhvr>
                                        <p:cTn id="2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1" grpId="0" animBg="1" advAuto="0"/>
      <p:bldP spid="12" grpId="0" animBg="1" advAuto="0"/>
      <p:bldP spid="13"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CC">
            <a:alpha val="93000"/>
          </a:srgbClr>
        </a:solidFill>
        <a:effectLst/>
      </p:bgPr>
    </p:bg>
    <p:spTree>
      <p:nvGrpSpPr>
        <p:cNvPr id="1" name=""/>
        <p:cNvGrpSpPr/>
        <p:nvPr/>
      </p:nvGrpSpPr>
      <p:grpSpPr>
        <a:xfrm>
          <a:off x="0" y="0"/>
          <a:ext cx="0" cy="0"/>
          <a:chOff x="0" y="0"/>
          <a:chExt cx="0" cy="0"/>
        </a:xfrm>
      </p:grpSpPr>
      <p:sp>
        <p:nvSpPr>
          <p:cNvPr id="56" name="Shape 56"/>
          <p:cNvSpPr>
            <a:spLocks noGrp="1"/>
          </p:cNvSpPr>
          <p:nvPr>
            <p:ph type="title" idx="4294967295"/>
          </p:nvPr>
        </p:nvSpPr>
        <p:spPr>
          <a:xfrm>
            <a:off x="899592" y="415858"/>
            <a:ext cx="8788401" cy="7064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marL="277749" indent="-277749" algn="l" defTabSz="740663">
              <a:lnSpc>
                <a:spcPct val="50000"/>
              </a:lnSpc>
              <a:spcBef>
                <a:spcPts val="900"/>
              </a:spcBef>
              <a:buSzPct val="100000"/>
              <a:buAutoNum type="arabicPeriod" startAt="3"/>
              <a:defRPr sz="2916"/>
            </a:lvl1pPr>
          </a:lstStyle>
          <a:p>
            <a:pPr marL="0" lvl="0" indent="0">
              <a:buNone/>
              <a:defRPr sz="1800"/>
            </a:pPr>
            <a:r>
              <a:rPr lang="es-ES" sz="3200" dirty="0"/>
              <a:t>3. CONSCIENCE AND CULTURAL EXPRESSION </a:t>
            </a:r>
            <a:endParaRPr sz="2916" dirty="0"/>
          </a:p>
        </p:txBody>
      </p:sp>
      <p:sp>
        <p:nvSpPr>
          <p:cNvPr id="57" name="Shape 57"/>
          <p:cNvSpPr>
            <a:spLocks noGrp="1"/>
          </p:cNvSpPr>
          <p:nvPr>
            <p:ph type="body" idx="4294967295"/>
          </p:nvPr>
        </p:nvSpPr>
        <p:spPr>
          <a:xfrm>
            <a:off x="1259632" y="1500740"/>
            <a:ext cx="6138889" cy="270525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b="1">
                <a:solidFill>
                  <a:srgbClr val="444444"/>
                </a:solidFill>
                <a:latin typeface="+mj-lt"/>
                <a:ea typeface="+mj-ea"/>
                <a:cs typeface="+mj-cs"/>
                <a:sym typeface="Helvetica"/>
              </a:defRPr>
            </a:lvl1pPr>
          </a:lstStyle>
          <a:p>
            <a:pPr lvl="0">
              <a:defRPr sz="1800" b="0">
                <a:solidFill>
                  <a:srgbClr val="000000"/>
                </a:solidFill>
              </a:defRPr>
            </a:pPr>
            <a:r>
              <a:rPr lang="en-GB" sz="2400" dirty="0">
                <a:solidFill>
                  <a:schemeClr val="tx1"/>
                </a:solidFill>
              </a:rPr>
              <a:t>You will need to appreciate and value artistic expressions, ideas, music, and flexibility of body movement whether it is in relation to a sport, expression, emotion or a dance. You will practise everything, in addition to the dances and games typical of your culture, in class, and you may enjoy doing it well. By doing the dances of other countries or games played by other cultures which co-exist with yours, you may better understand people and learn to love them.</a:t>
            </a:r>
          </a:p>
        </p:txBody>
      </p:sp>
      <p:pic>
        <p:nvPicPr>
          <p:cNvPr id="58"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59" name="gimnasia ritmica.jpg"/>
          <p:cNvPicPr/>
          <p:nvPr/>
        </p:nvPicPr>
        <p:blipFill>
          <a:blip r:embed="rId3">
            <a:alphaModFix amt="17000"/>
          </a:blip>
          <a:stretch>
            <a:fillRect/>
          </a:stretch>
        </p:blipFill>
        <p:spPr>
          <a:xfrm>
            <a:off x="1259632" y="761703"/>
            <a:ext cx="5418809" cy="528172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58"/>
                                        </p:tgtEl>
                                        <p:attrNameLst>
                                          <p:attrName>style.visibility</p:attrName>
                                        </p:attrNameLst>
                                      </p:cBhvr>
                                      <p:to>
                                        <p:strVal val="visible"/>
                                      </p:to>
                                    </p:set>
                                    <p:anim calcmode="lin" valueType="num">
                                      <p:cBhvr>
                                        <p:cTn id="7" dur="1000" fill="hold"/>
                                        <p:tgtEl>
                                          <p:spTgt spid="58"/>
                                        </p:tgtEl>
                                        <p:attrNameLst>
                                          <p:attrName>ppt_x</p:attrName>
                                        </p:attrNameLst>
                                      </p:cBhvr>
                                      <p:tavLst>
                                        <p:tav tm="0">
                                          <p:val>
                                            <p:strVal val="0-#ppt_w/2"/>
                                          </p:val>
                                        </p:tav>
                                        <p:tav tm="100000">
                                          <p:val>
                                            <p:strVal val="#ppt_x"/>
                                          </p:val>
                                        </p:tav>
                                      </p:tavLst>
                                    </p:anim>
                                    <p:anim calcmode="lin" valueType="num">
                                      <p:cBhvr>
                                        <p:cTn id="8" dur="10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alpha val="94000"/>
          </a:schemeClr>
        </a:solidFill>
        <a:effectLst/>
      </p:bgPr>
    </p:bg>
    <p:spTree>
      <p:nvGrpSpPr>
        <p:cNvPr id="1" name=""/>
        <p:cNvGrpSpPr/>
        <p:nvPr/>
      </p:nvGrpSpPr>
      <p:grpSpPr>
        <a:xfrm>
          <a:off x="0" y="0"/>
          <a:ext cx="0" cy="0"/>
          <a:chOff x="0" y="0"/>
          <a:chExt cx="0" cy="0"/>
        </a:xfrm>
      </p:grpSpPr>
      <p:sp>
        <p:nvSpPr>
          <p:cNvPr id="61" name="Shape 61"/>
          <p:cNvSpPr>
            <a:spLocks noGrp="1"/>
          </p:cNvSpPr>
          <p:nvPr>
            <p:ph type="title" idx="4294967295"/>
          </p:nvPr>
        </p:nvSpPr>
        <p:spPr>
          <a:xfrm>
            <a:off x="1115616" y="286994"/>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marL="342900" indent="-342900" algn="l">
              <a:lnSpc>
                <a:spcPct val="50000"/>
              </a:lnSpc>
              <a:spcBef>
                <a:spcPts val="1200"/>
              </a:spcBef>
              <a:buSzPct val="100000"/>
              <a:buAutoNum type="arabicPeriod" startAt="4"/>
              <a:defRPr sz="3600"/>
            </a:lvl1pPr>
          </a:lstStyle>
          <a:p>
            <a:pPr marL="0" lvl="0" indent="0">
              <a:buNone/>
              <a:defRPr sz="1800"/>
            </a:pPr>
            <a:r>
              <a:rPr lang="es-ES" sz="3600" dirty="0"/>
              <a:t>4. LEARN TO LEARN ￼</a:t>
            </a:r>
            <a:endParaRPr sz="3600" dirty="0"/>
          </a:p>
        </p:txBody>
      </p:sp>
      <p:sp>
        <p:nvSpPr>
          <p:cNvPr id="62" name="Shape 62"/>
          <p:cNvSpPr>
            <a:spLocks noGrp="1"/>
          </p:cNvSpPr>
          <p:nvPr>
            <p:ph type="body" idx="4294967295"/>
          </p:nvPr>
        </p:nvSpPr>
        <p:spPr>
          <a:xfrm>
            <a:off x="1257227" y="1268760"/>
            <a:ext cx="6340624" cy="286370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444444"/>
                </a:solidFill>
                <a:latin typeface="+mj-lt"/>
                <a:ea typeface="+mj-ea"/>
                <a:cs typeface="+mj-cs"/>
                <a:sym typeface="Helvetica"/>
              </a:defRPr>
            </a:lvl1pPr>
          </a:lstStyle>
          <a:p>
            <a:pPr lvl="0">
              <a:defRPr sz="1800">
                <a:solidFill>
                  <a:srgbClr val="000000"/>
                </a:solidFill>
              </a:defRPr>
            </a:pPr>
            <a:r>
              <a:rPr lang="en-GB" sz="2400" dirty="0">
                <a:solidFill>
                  <a:srgbClr val="444444"/>
                </a:solidFill>
              </a:rPr>
              <a:t>We should never stop learning. What you learn at school should serve to motivate you to continue your learning after school hours. Being aware of the extent of our knowledge is necessary and just as essential as how it can motivate us to move to explore the unknown in order to learn about it. Movement in sports or specific physical exercises are learned in class so that they may allow you to continue practising them and making progress. You will learn to determine your level of physical fitness, and acquire the skills which will help you to improve it.</a:t>
            </a:r>
          </a:p>
        </p:txBody>
      </p:sp>
      <p:pic>
        <p:nvPicPr>
          <p:cNvPr id="63"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64" name="delta.jpg"/>
          <p:cNvPicPr/>
          <p:nvPr/>
        </p:nvPicPr>
        <p:blipFill>
          <a:blip r:embed="rId3">
            <a:alphaModFix amt="15004"/>
          </a:blip>
          <a:stretch>
            <a:fillRect/>
          </a:stretch>
        </p:blipFill>
        <p:spPr>
          <a:xfrm>
            <a:off x="1338165" y="199686"/>
            <a:ext cx="5905546" cy="5389554"/>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63"/>
                                        </p:tgtEl>
                                        <p:attrNameLst>
                                          <p:attrName>style.visibility</p:attrName>
                                        </p:attrNameLst>
                                      </p:cBhvr>
                                      <p:to>
                                        <p:strVal val="visible"/>
                                      </p:to>
                                    </p:set>
                                    <p:anim calcmode="lin" valueType="num">
                                      <p:cBhvr>
                                        <p:cTn id="7" dur="1000" fill="hold"/>
                                        <p:tgtEl>
                                          <p:spTgt spid="63"/>
                                        </p:tgtEl>
                                        <p:attrNameLst>
                                          <p:attrName>ppt_x</p:attrName>
                                        </p:attrNameLst>
                                      </p:cBhvr>
                                      <p:tavLst>
                                        <p:tav tm="0">
                                          <p:val>
                                            <p:strVal val="0-#ppt_w/2"/>
                                          </p:val>
                                        </p:tav>
                                        <p:tav tm="100000">
                                          <p:val>
                                            <p:strVal val="#ppt_x"/>
                                          </p:val>
                                        </p:tav>
                                      </p:tavLst>
                                    </p:anim>
                                    <p:anim calcmode="lin" valueType="num">
                                      <p:cBhvr>
                                        <p:cTn id="8" dur="10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alpha val="68000"/>
          </a:srgbClr>
        </a:solidFill>
        <a:effectLst/>
      </p:bgPr>
    </p:bg>
    <p:spTree>
      <p:nvGrpSpPr>
        <p:cNvPr id="1" name=""/>
        <p:cNvGrpSpPr/>
        <p:nvPr/>
      </p:nvGrpSpPr>
      <p:grpSpPr>
        <a:xfrm>
          <a:off x="0" y="0"/>
          <a:ext cx="0" cy="0"/>
          <a:chOff x="0" y="0"/>
          <a:chExt cx="0" cy="0"/>
        </a:xfrm>
      </p:grpSpPr>
      <p:sp>
        <p:nvSpPr>
          <p:cNvPr id="66" name="Shape 66"/>
          <p:cNvSpPr>
            <a:spLocks noGrp="1"/>
          </p:cNvSpPr>
          <p:nvPr>
            <p:ph type="title" idx="4294967295"/>
          </p:nvPr>
        </p:nvSpPr>
        <p:spPr>
          <a:xfrm>
            <a:off x="539552" y="586778"/>
            <a:ext cx="9152533"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a:lnSpc>
                <a:spcPct val="50000"/>
              </a:lnSpc>
              <a:spcBef>
                <a:spcPts val="1200"/>
              </a:spcBef>
              <a:defRPr sz="3400"/>
            </a:lvl1pPr>
          </a:lstStyle>
          <a:p>
            <a:pPr lvl="0">
              <a:defRPr sz="1800"/>
            </a:pPr>
            <a:r>
              <a:rPr lang="es-ES" sz="3600" dirty="0"/>
              <a:t>5. LINGUISTIC COMMUNICATION </a:t>
            </a:r>
            <a:endParaRPr sz="3400" dirty="0"/>
          </a:p>
        </p:txBody>
      </p:sp>
      <p:sp>
        <p:nvSpPr>
          <p:cNvPr id="67" name="Shape 67"/>
          <p:cNvSpPr>
            <a:spLocks noGrp="1"/>
          </p:cNvSpPr>
          <p:nvPr>
            <p:ph type="body" idx="4294967295"/>
          </p:nvPr>
        </p:nvSpPr>
        <p:spPr>
          <a:xfrm>
            <a:off x="1115616" y="1988840"/>
            <a:ext cx="6173961" cy="378966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indent="0" algn="just">
              <a:buSzTx/>
              <a:buNone/>
              <a:defRPr sz="1700"/>
            </a:lvl1pPr>
          </a:lstStyle>
          <a:p>
            <a:pPr lvl="0">
              <a:defRPr sz="1800"/>
            </a:pPr>
            <a:r>
              <a:rPr lang="en-US" sz="2400" dirty="0"/>
              <a:t>At times you will find new words which you should incorporate into your own lexicon. PE has its own terminology which is very specific, and you will have to record it and learn it. Furthermore, we contribute to this competency with the inclusion of projects, debates, presentation and individual and group work which you will undoubtedly do throughout this stage, observing your progress in such essential aspects as composition writing, structure, vocabulary, communication and presentation.</a:t>
            </a:r>
            <a:endParaRPr sz="2400" dirty="0"/>
          </a:p>
        </p:txBody>
      </p:sp>
      <p:pic>
        <p:nvPicPr>
          <p:cNvPr id="68"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69" name="leng.corp 11.jpg"/>
          <p:cNvPicPr/>
          <p:nvPr/>
        </p:nvPicPr>
        <p:blipFill>
          <a:blip r:embed="rId3">
            <a:alphaModFix amt="9000"/>
          </a:blip>
          <a:stretch>
            <a:fillRect/>
          </a:stretch>
        </p:blipFill>
        <p:spPr>
          <a:xfrm>
            <a:off x="1691679" y="836712"/>
            <a:ext cx="5021833" cy="572026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68"/>
                                        </p:tgtEl>
                                        <p:attrNameLst>
                                          <p:attrName>style.visibility</p:attrName>
                                        </p:attrNameLst>
                                      </p:cBhvr>
                                      <p:to>
                                        <p:strVal val="visible"/>
                                      </p:to>
                                    </p:set>
                                    <p:anim calcmode="lin" valueType="num">
                                      <p:cBhvr>
                                        <p:cTn id="7" dur="1000" fill="hold"/>
                                        <p:tgtEl>
                                          <p:spTgt spid="68"/>
                                        </p:tgtEl>
                                        <p:attrNameLst>
                                          <p:attrName>ppt_x</p:attrName>
                                        </p:attrNameLst>
                                      </p:cBhvr>
                                      <p:tavLst>
                                        <p:tav tm="0">
                                          <p:val>
                                            <p:strVal val="0-#ppt_w/2"/>
                                          </p:val>
                                        </p:tav>
                                        <p:tav tm="100000">
                                          <p:val>
                                            <p:strVal val="#ppt_x"/>
                                          </p:val>
                                        </p:tav>
                                      </p:tavLst>
                                    </p:anim>
                                    <p:anim calcmode="lin" valueType="num">
                                      <p:cBhvr>
                                        <p:cTn id="8" dur="10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alpha val="94000"/>
          </a:srgbClr>
        </a:solidFill>
        <a:effectLst/>
      </p:bgPr>
    </p:bg>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l">
              <a:lnSpc>
                <a:spcPct val="50000"/>
              </a:lnSpc>
              <a:spcBef>
                <a:spcPts val="1200"/>
              </a:spcBef>
              <a:defRPr sz="3600"/>
            </a:lvl1pPr>
          </a:lstStyle>
          <a:p>
            <a:pPr lvl="0">
              <a:defRPr sz="1800"/>
            </a:pPr>
            <a:r>
              <a:rPr lang="es-ES" sz="3500" dirty="0"/>
              <a:t>6. DIGITAL COMPETENCE ￼</a:t>
            </a:r>
            <a:endParaRPr sz="3500" dirty="0"/>
          </a:p>
        </p:txBody>
      </p:sp>
      <p:sp>
        <p:nvSpPr>
          <p:cNvPr id="72" name="Shape 72"/>
          <p:cNvSpPr>
            <a:spLocks noGrp="1"/>
          </p:cNvSpPr>
          <p:nvPr>
            <p:ph type="body" idx="4294967295"/>
          </p:nvPr>
        </p:nvSpPr>
        <p:spPr>
          <a:xfrm>
            <a:off x="838199" y="1268761"/>
            <a:ext cx="6984999" cy="4980434"/>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indent="0" algn="just" defTabSz="448055">
              <a:lnSpc>
                <a:spcPct val="110000"/>
              </a:lnSpc>
              <a:spcBef>
                <a:spcPts val="0"/>
              </a:spcBef>
              <a:buSzTx/>
              <a:buFontTx/>
              <a:buNone/>
              <a:tabLst>
                <a:tab pos="342900" algn="l"/>
                <a:tab pos="685800" algn="l"/>
                <a:tab pos="1041400" algn="l"/>
                <a:tab pos="1384300" algn="l"/>
                <a:tab pos="1739900" algn="l"/>
                <a:tab pos="2082800" algn="l"/>
                <a:tab pos="2438400" algn="l"/>
                <a:tab pos="2781300" algn="l"/>
                <a:tab pos="3124200" algn="l"/>
                <a:tab pos="3479800" algn="l"/>
                <a:tab pos="3822700" algn="l"/>
                <a:tab pos="4178300" algn="l"/>
              </a:tabLst>
              <a:defRPr sz="1666">
                <a:solidFill>
                  <a:srgbClr val="444444"/>
                </a:solidFill>
                <a:latin typeface="+mj-lt"/>
                <a:ea typeface="+mj-ea"/>
                <a:cs typeface="+mj-cs"/>
                <a:sym typeface="Helvetica"/>
              </a:defRPr>
            </a:lvl1pPr>
          </a:lstStyle>
          <a:p>
            <a:pPr lvl="0">
              <a:defRPr sz="1800">
                <a:solidFill>
                  <a:srgbClr val="000000"/>
                </a:solidFill>
              </a:defRPr>
            </a:pPr>
            <a:r>
              <a:rPr lang="en-GB" sz="2300" dirty="0">
                <a:solidFill>
                  <a:srgbClr val="444444"/>
                </a:solidFill>
              </a:rPr>
              <a:t>In PE, you will work on assignments for which you will turn to information media such as the internet, social networks, books, newspaper, magazines or journals, etc. Consequently, you should learn to search and gather information properly, and shy away from “copying and pasting,” which is so often used, and may reflect a lack of interest in learning, and the subject matter. Use these resources confidently, respectfully and carefully, exchanging accurate information. Gather all the information which will help you with the assignment, organise it, include personal opinion, be critical, quote text, do not forget to write your sources in the bibliography.</a:t>
            </a:r>
          </a:p>
        </p:txBody>
      </p:sp>
      <p:pic>
        <p:nvPicPr>
          <p:cNvPr id="73"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74" name="122.jpg"/>
          <p:cNvPicPr/>
          <p:nvPr/>
        </p:nvPicPr>
        <p:blipFill>
          <a:blip r:embed="rId3">
            <a:alphaModFix amt="14000"/>
          </a:blip>
          <a:stretch>
            <a:fillRect/>
          </a:stretch>
        </p:blipFill>
        <p:spPr>
          <a:xfrm>
            <a:off x="595311" y="0"/>
            <a:ext cx="7505701" cy="664210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73"/>
                                        </p:tgtEl>
                                        <p:attrNameLst>
                                          <p:attrName>style.visibility</p:attrName>
                                        </p:attrNameLst>
                                      </p:cBhvr>
                                      <p:to>
                                        <p:strVal val="visible"/>
                                      </p:to>
                                    </p:set>
                                    <p:anim calcmode="lin" valueType="num">
                                      <p:cBhvr>
                                        <p:cTn id="7" dur="1000" fill="hold"/>
                                        <p:tgtEl>
                                          <p:spTgt spid="73"/>
                                        </p:tgtEl>
                                        <p:attrNameLst>
                                          <p:attrName>ppt_x</p:attrName>
                                        </p:attrNameLst>
                                      </p:cBhvr>
                                      <p:tavLst>
                                        <p:tav tm="0">
                                          <p:val>
                                            <p:strVal val="0-#ppt_w/2"/>
                                          </p:val>
                                        </p:tav>
                                        <p:tav tm="100000">
                                          <p:val>
                                            <p:strVal val="#ppt_x"/>
                                          </p:val>
                                        </p:tav>
                                      </p:tavLst>
                                    </p:anim>
                                    <p:anim calcmode="lin" valueType="num">
                                      <p:cBhvr>
                                        <p:cTn id="8" dur="10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76" name="Shape 76"/>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lgn="l">
              <a:spcBef>
                <a:spcPts val="600"/>
              </a:spcBef>
              <a:spcAft>
                <a:spcPts val="600"/>
              </a:spcAft>
              <a:defRPr sz="1800"/>
            </a:pPr>
            <a:r>
              <a:rPr lang="en-US" sz="3200" dirty="0"/>
              <a:t>7. MATHEMATICAL COMPETENCE AND BASIC COMPETENCIES IN SCIENCE AND TECHNOLOGY </a:t>
            </a:r>
            <a:endParaRPr sz="3200" dirty="0"/>
          </a:p>
        </p:txBody>
      </p:sp>
      <p:sp>
        <p:nvSpPr>
          <p:cNvPr id="77" name="Shape 77"/>
          <p:cNvSpPr>
            <a:spLocks noGrp="1"/>
          </p:cNvSpPr>
          <p:nvPr>
            <p:ph type="body" idx="4294967295"/>
          </p:nvPr>
        </p:nvSpPr>
        <p:spPr>
          <a:xfrm>
            <a:off x="1475656" y="1872555"/>
            <a:ext cx="6014145" cy="382885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444444"/>
                </a:solidFill>
                <a:latin typeface="+mj-lt"/>
                <a:ea typeface="+mj-ea"/>
                <a:cs typeface="+mj-cs"/>
                <a:sym typeface="Helvetica"/>
              </a:defRPr>
            </a:lvl1pPr>
          </a:lstStyle>
          <a:p>
            <a:pPr lvl="0">
              <a:defRPr sz="1800">
                <a:solidFill>
                  <a:srgbClr val="000000"/>
                </a:solidFill>
              </a:defRPr>
            </a:pPr>
            <a:r>
              <a:rPr lang="en-US" sz="2000" dirty="0"/>
              <a:t>It is possible that you believe this subject has little to offer; however, it will definitely involve you measuring distances and jumps your classmates make, checking heart rate and applying formulas for some physical trial, calculating the distance on a map using the scale to value positions, and doing simple operations to calculate the average of marks in your records, etc. You will assess your own results or that of a classmate’s, and you should be able to evaluate your physical condition in order to design exercises to improve the outcome, and thus extrapolate this experience to daily life.</a:t>
            </a:r>
            <a:endParaRPr sz="2000" dirty="0">
              <a:solidFill>
                <a:srgbClr val="444444"/>
              </a:solidFill>
            </a:endParaRPr>
          </a:p>
        </p:txBody>
      </p:sp>
      <p:pic>
        <p:nvPicPr>
          <p:cNvPr id="78"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5" name="Imagen 4" descr="Gráfico, Gráfico de rectángulos&#10;&#10;Descripción generada automáticamente">
            <a:extLst>
              <a:ext uri="{FF2B5EF4-FFF2-40B4-BE49-F238E27FC236}">
                <a16:creationId xmlns:a16="http://schemas.microsoft.com/office/drawing/2014/main" xmlns="" id="{C928D06E-1DD0-49FE-A61B-AC419C9232B7}"/>
              </a:ext>
            </a:extLst>
          </p:cNvPr>
          <p:cNvPicPr>
            <a:picLocks noChangeAspect="1"/>
          </p:cNvPicPr>
          <p:nvPr/>
        </p:nvPicPr>
        <p:blipFill>
          <a:blip r:embed="rId3">
            <a:alphaModFix amt="17000"/>
            <a:extLst>
              <a:ext uri="{28A0092B-C50C-407E-A947-70E740481C1C}">
                <a14:useLocalDpi xmlns:a14="http://schemas.microsoft.com/office/drawing/2010/main" val="0"/>
              </a:ext>
            </a:extLst>
          </a:blip>
          <a:stretch>
            <a:fillRect/>
          </a:stretch>
        </p:blipFill>
        <p:spPr>
          <a:xfrm>
            <a:off x="-443146" y="787745"/>
            <a:ext cx="8975958" cy="5616624"/>
          </a:xfrm>
          <a:prstGeom prst="rect">
            <a:avLst/>
          </a:prstGeom>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78"/>
                                        </p:tgtEl>
                                        <p:attrNameLst>
                                          <p:attrName>style.visibility</p:attrName>
                                        </p:attrNameLst>
                                      </p:cBhvr>
                                      <p:to>
                                        <p:strVal val="visible"/>
                                      </p:to>
                                    </p:set>
                                    <p:anim calcmode="lin" valueType="num">
                                      <p:cBhvr>
                                        <p:cTn id="7" dur="1000" fill="hold"/>
                                        <p:tgtEl>
                                          <p:spTgt spid="78"/>
                                        </p:tgtEl>
                                        <p:attrNameLst>
                                          <p:attrName>ppt_x</p:attrName>
                                        </p:attrNameLst>
                                      </p:cBhvr>
                                      <p:tavLst>
                                        <p:tav tm="0">
                                          <p:val>
                                            <p:strVal val="0-#ppt_w/2"/>
                                          </p:val>
                                        </p:tav>
                                        <p:tav tm="100000">
                                          <p:val>
                                            <p:strVal val="#ppt_x"/>
                                          </p:val>
                                        </p:tav>
                                      </p:tavLst>
                                    </p:anim>
                                    <p:anim calcmode="lin" valueType="num">
                                      <p:cBhvr>
                                        <p:cTn id="8" dur="10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EEAB0"/>
        </a:solidFill>
        <a:effectLst/>
      </p:bgPr>
    </p:bg>
    <p:spTree>
      <p:nvGrpSpPr>
        <p:cNvPr id="1" name=""/>
        <p:cNvGrpSpPr/>
        <p:nvPr/>
      </p:nvGrpSpPr>
      <p:grpSpPr>
        <a:xfrm>
          <a:off x="0" y="0"/>
          <a:ext cx="0" cy="0"/>
          <a:chOff x="0" y="0"/>
          <a:chExt cx="0" cy="0"/>
        </a:xfrm>
      </p:grpSpPr>
      <p:sp>
        <p:nvSpPr>
          <p:cNvPr id="81" name="Shape 81"/>
          <p:cNvSpPr/>
          <p:nvPr/>
        </p:nvSpPr>
        <p:spPr>
          <a:xfrm>
            <a:off x="3635896" y="1124744"/>
            <a:ext cx="4968875" cy="37856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We are going to see if it has become clear to you how we work the competencies in our area or subject and, therefore, within the Centre’s project.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Depending on what you have had to achieve for your competency assessment to be positive, analyse the following challenges obtained from the next page from two points of view.</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endParaRPr sz="2000" b="1" dirty="0"/>
          </a:p>
          <a:p>
            <a:pPr lvl="0"/>
            <a:endParaRPr sz="2000" b="1" dirty="0"/>
          </a:p>
        </p:txBody>
      </p:sp>
      <p:pic>
        <p:nvPicPr>
          <p:cNvPr id="82"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4" name="Imagen 3" descr="Diagrama&#10;&#10;Descripción generada automáticamente">
            <a:extLst>
              <a:ext uri="{FF2B5EF4-FFF2-40B4-BE49-F238E27FC236}">
                <a16:creationId xmlns:a16="http://schemas.microsoft.com/office/drawing/2014/main" xmlns="" id="{422F7702-880E-4C57-A1FB-25E034AC8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709594"/>
            <a:ext cx="3090093" cy="2615952"/>
          </a:xfrm>
          <a:prstGeom prst="rect">
            <a:avLst/>
          </a:prstGeom>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82"/>
                                        </p:tgtEl>
                                        <p:attrNameLst>
                                          <p:attrName>style.visibility</p:attrName>
                                        </p:attrNameLst>
                                      </p:cBhvr>
                                      <p:to>
                                        <p:strVal val="visible"/>
                                      </p:to>
                                    </p:set>
                                    <p:anim calcmode="lin" valueType="num">
                                      <p:cBhvr>
                                        <p:cTn id="7" dur="1000" fill="hold"/>
                                        <p:tgtEl>
                                          <p:spTgt spid="82"/>
                                        </p:tgtEl>
                                        <p:attrNameLst>
                                          <p:attrName>ppt_x</p:attrName>
                                        </p:attrNameLst>
                                      </p:cBhvr>
                                      <p:tavLst>
                                        <p:tav tm="0">
                                          <p:val>
                                            <p:strVal val="0-#ppt_w/2"/>
                                          </p:val>
                                        </p:tav>
                                        <p:tav tm="100000">
                                          <p:val>
                                            <p:strVal val="#ppt_x"/>
                                          </p:val>
                                        </p:tav>
                                      </p:tavLst>
                                    </p:anim>
                                    <p:anim calcmode="lin" valueType="num">
                                      <p:cBhvr>
                                        <p:cTn id="8" dur="10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EEAB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F5E3140-9B82-432C-B778-A5453E578C37}"/>
              </a:ext>
            </a:extLst>
          </p:cNvPr>
          <p:cNvSpPr>
            <a:spLocks noChangeArrowheads="1"/>
          </p:cNvSpPr>
          <p:nvPr/>
        </p:nvSpPr>
        <p:spPr bwMode="auto">
          <a:xfrm>
            <a:off x="76015" y="421610"/>
            <a:ext cx="8188509" cy="1015663"/>
          </a:xfrm>
          <a:prstGeom prst="rect">
            <a:avLst/>
          </a:prstGeom>
          <a:solidFill>
            <a:srgbClr val="CEEAB0"/>
          </a:solidFill>
          <a:ln>
            <a:noFill/>
          </a:ln>
          <a:effectLst/>
        </p:spPr>
        <p:txBody>
          <a:bodyPr vert="horz" wrap="square" lIns="485622" tIns="45720" rIns="91440" bIns="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s-ES" sz="2100" b="0" i="0" u="none" strike="noStrike" cap="none" normalizeH="0" baseline="0" dirty="0">
                <a:ln>
                  <a:noFill/>
                </a:ln>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Which competency have you been working to develop?</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altLang="es-ES" sz="2100" b="0" i="0" u="none" strike="noStrike" cap="none" normalizeH="0" baseline="0" dirty="0">
                <a:ln>
                  <a:noFill/>
                </a:ln>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Which tasks have you done in this academic year or in previous ones to achieve the following?</a:t>
            </a:r>
            <a:r>
              <a:rPr kumimoji="0" lang="en-GB" altLang="es-ES" sz="800" b="0" i="0" u="none" strike="noStrike" cap="none" normalizeH="0" baseline="0" dirty="0">
                <a:ln>
                  <a:noFill/>
                </a:ln>
                <a:solidFill>
                  <a:schemeClr val="tx1"/>
                </a:solidFill>
                <a:effectLst/>
              </a:rPr>
              <a:t> </a:t>
            </a:r>
            <a:endParaRPr kumimoji="0" lang="en-GB" altLang="es-ES" sz="1800" b="0" i="0" u="none" strike="noStrike" cap="none" normalizeH="0" baseline="0" dirty="0">
              <a:ln>
                <a:noFill/>
              </a:ln>
              <a:solidFill>
                <a:schemeClr val="tx1"/>
              </a:solidFill>
              <a:effectLst/>
              <a:latin typeface="Arial" panose="020B0604020202020204" pitchFamily="34" charset="0"/>
            </a:endParaRPr>
          </a:p>
        </p:txBody>
      </p:sp>
      <p:sp>
        <p:nvSpPr>
          <p:cNvPr id="85" name="Shape 85"/>
          <p:cNvSpPr/>
          <p:nvPr/>
        </p:nvSpPr>
        <p:spPr>
          <a:xfrm>
            <a:off x="344487" y="2009775"/>
            <a:ext cx="7920038"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66700" lvl="0" indent="-266700">
              <a:buSzPct val="100000"/>
              <a:buChar char="•"/>
            </a:pPr>
            <a:endParaRPr sz="1600" dirty="0"/>
          </a:p>
        </p:txBody>
      </p:sp>
      <p:pic>
        <p:nvPicPr>
          <p:cNvPr id="86"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87" name="leng.corp 1.jpg"/>
          <p:cNvPicPr/>
          <p:nvPr/>
        </p:nvPicPr>
        <p:blipFill>
          <a:blip r:embed="rId3">
            <a:alphaModFix amt="14797"/>
          </a:blip>
          <a:srcRect r="2576"/>
          <a:stretch>
            <a:fillRect/>
          </a:stretch>
        </p:blipFill>
        <p:spPr>
          <a:xfrm>
            <a:off x="463384" y="421610"/>
            <a:ext cx="5283201" cy="6096000"/>
          </a:xfrm>
          <a:prstGeom prst="rect">
            <a:avLst/>
          </a:prstGeom>
          <a:ln w="12700">
            <a:miter lim="400000"/>
          </a:ln>
        </p:spPr>
      </p:pic>
      <p:sp>
        <p:nvSpPr>
          <p:cNvPr id="88" name="Shape 88"/>
          <p:cNvSpPr/>
          <p:nvPr/>
        </p:nvSpPr>
        <p:spPr>
          <a:xfrm>
            <a:off x="1212921" y="548680"/>
            <a:ext cx="6870191"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dirty="0"/>
              <a:t> </a:t>
            </a:r>
          </a:p>
        </p:txBody>
      </p:sp>
      <p:sp>
        <p:nvSpPr>
          <p:cNvPr id="10" name="TextBox 9">
            <a:extLst>
              <a:ext uri="{FF2B5EF4-FFF2-40B4-BE49-F238E27FC236}">
                <a16:creationId xmlns:a16="http://schemas.microsoft.com/office/drawing/2014/main" xmlns="" id="{57A83DBF-9D9D-46BB-A220-8DB4133D53AC}"/>
              </a:ext>
            </a:extLst>
          </p:cNvPr>
          <p:cNvSpPr txBox="1"/>
          <p:nvPr/>
        </p:nvSpPr>
        <p:spPr>
          <a:xfrm>
            <a:off x="720168" y="1583459"/>
            <a:ext cx="7920038" cy="480131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GB" dirty="0"/>
              <a:t>•	Express yourself better in public.</a:t>
            </a:r>
          </a:p>
          <a:p>
            <a:r>
              <a:rPr lang="en-GB" dirty="0"/>
              <a:t>•	Seek to know more about someone from a culture other than your own.</a:t>
            </a:r>
          </a:p>
          <a:p>
            <a:r>
              <a:rPr lang="en-GB" dirty="0"/>
              <a:t>•	Reason mathematically before the measurement of a test.</a:t>
            </a:r>
          </a:p>
          <a:p>
            <a:r>
              <a:rPr lang="en-GB" dirty="0"/>
              <a:t>•	Realise the risks certain human activities have on the environment. </a:t>
            </a:r>
          </a:p>
          <a:p>
            <a:r>
              <a:rPr lang="en-GB" dirty="0"/>
              <a:t>•	Get more and better information.</a:t>
            </a:r>
          </a:p>
          <a:p>
            <a:r>
              <a:rPr lang="en-GB" dirty="0"/>
              <a:t>•	Find out how you learn best.</a:t>
            </a:r>
          </a:p>
          <a:p>
            <a:r>
              <a:rPr lang="en-GB" dirty="0"/>
              <a:t>•	Apply what you have learned outside of your school or centre.</a:t>
            </a:r>
          </a:p>
          <a:p>
            <a:r>
              <a:rPr lang="en-GB" dirty="0"/>
              <a:t>•	Respect others more.</a:t>
            </a:r>
          </a:p>
          <a:p>
            <a:r>
              <a:rPr lang="en-GB" dirty="0"/>
              <a:t>•	Know your strengths and weaknesses in this area.</a:t>
            </a:r>
          </a:p>
          <a:p>
            <a:r>
              <a:rPr lang="en-GB" dirty="0"/>
              <a:t>•	Appreciate and enjoy works of art.</a:t>
            </a:r>
          </a:p>
          <a:p>
            <a:r>
              <a:rPr lang="en-GB" dirty="0"/>
              <a:t>•	Carry out teamwork rigorously.</a:t>
            </a:r>
          </a:p>
          <a:p>
            <a:r>
              <a:rPr lang="en-GB" dirty="0"/>
              <a:t>•	Write and talk basically in a language other than your own.</a:t>
            </a:r>
          </a:p>
          <a:p>
            <a:r>
              <a:rPr lang="en-GB" dirty="0"/>
              <a:t>•	Present exams and assignments correctly.</a:t>
            </a:r>
          </a:p>
          <a:p>
            <a:r>
              <a:rPr lang="en-GB" dirty="0"/>
              <a:t>•	Know the systems to improve your physical condition.</a:t>
            </a:r>
          </a:p>
          <a:p>
            <a:r>
              <a:rPr lang="en-GB" dirty="0"/>
              <a:t>•	Be responsible about food - taking into account your health.</a:t>
            </a:r>
          </a:p>
          <a:p>
            <a:r>
              <a:rPr lang="en-GB" dirty="0"/>
              <a:t>•	Have fun with friends.</a:t>
            </a:r>
          </a:p>
          <a:p>
            <a:r>
              <a:rPr lang="en-GB" dirty="0"/>
              <a:t>•	Elicit desire and curiosity to know more things.</a:t>
            </a:r>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86"/>
                                        </p:tgtEl>
                                        <p:attrNameLst>
                                          <p:attrName>style.visibility</p:attrName>
                                        </p:attrNameLst>
                                      </p:cBhvr>
                                      <p:to>
                                        <p:strVal val="visible"/>
                                      </p:to>
                                    </p:set>
                                    <p:anim calcmode="lin" valueType="num">
                                      <p:cBhvr>
                                        <p:cTn id="7" dur="1000" fill="hold"/>
                                        <p:tgtEl>
                                          <p:spTgt spid="86"/>
                                        </p:tgtEl>
                                        <p:attrNameLst>
                                          <p:attrName>ppt_x</p:attrName>
                                        </p:attrNameLst>
                                      </p:cBhvr>
                                      <p:tavLst>
                                        <p:tav tm="0">
                                          <p:val>
                                            <p:strVal val="0-#ppt_w/2"/>
                                          </p:val>
                                        </p:tav>
                                        <p:tav tm="100000">
                                          <p:val>
                                            <p:strVal val="#ppt_x"/>
                                          </p:val>
                                        </p:tav>
                                      </p:tavLst>
                                    </p:anim>
                                    <p:anim calcmode="lin" valueType="num">
                                      <p:cBhvr>
                                        <p:cTn id="8" dur="10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5"/>
          <p:cNvSpPr/>
          <p:nvPr/>
        </p:nvSpPr>
        <p:spPr>
          <a:xfrm>
            <a:off x="4413250" y="1248295"/>
            <a:ext cx="3949700" cy="369331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just">
              <a:lnSpc>
                <a:spcPct val="150000"/>
              </a:lnSpc>
            </a:pPr>
            <a:r>
              <a:rPr lang="en-US" dirty="0"/>
              <a:t>The Organic Law of Education was modified by the Organic Law for the Improvement of the Quality in Education (LOMCE) 8/2013, December 9. This law indicates in Chapter III, Section 6 some leading aspects which should be learned, acquired and passed throughout the four years of secondary education.</a:t>
            </a:r>
          </a:p>
          <a:p>
            <a:pPr lvl="0" algn="just"/>
            <a:r>
              <a:rPr dirty="0"/>
              <a:t> </a:t>
            </a:r>
          </a:p>
        </p:txBody>
      </p:sp>
      <p:sp>
        <p:nvSpPr>
          <p:cNvPr id="16" name="Shape 16"/>
          <p:cNvSpPr/>
          <p:nvPr/>
        </p:nvSpPr>
        <p:spPr>
          <a:xfrm>
            <a:off x="4299743" y="214312"/>
            <a:ext cx="4176714" cy="1015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2100"/>
              </a:spcBef>
              <a:defRPr sz="3600"/>
            </a:lvl1pPr>
          </a:lstStyle>
          <a:p>
            <a:pPr lvl="0">
              <a:defRPr sz="1800"/>
            </a:pPr>
            <a:r>
              <a:rPr lang="en-US" sz="2000" dirty="0"/>
              <a:t>The Organic Law of Education (Ley </a:t>
            </a:r>
            <a:r>
              <a:rPr lang="en-US" sz="2000" dirty="0" err="1"/>
              <a:t>Orgánica</a:t>
            </a:r>
            <a:r>
              <a:rPr lang="en-US" sz="2000" dirty="0"/>
              <a:t> de Educación or LOE in Spanish)</a:t>
            </a:r>
            <a:endParaRPr sz="2000" dirty="0"/>
          </a:p>
        </p:txBody>
      </p:sp>
      <p:pic>
        <p:nvPicPr>
          <p:cNvPr id="17"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18" name="graduado.jpg"/>
          <p:cNvPicPr/>
          <p:nvPr/>
        </p:nvPicPr>
        <p:blipFill>
          <a:blip r:embed="rId3"/>
          <a:stretch>
            <a:fillRect/>
          </a:stretch>
        </p:blipFill>
        <p:spPr>
          <a:xfrm>
            <a:off x="271561" y="381000"/>
            <a:ext cx="3949701" cy="609600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0-#ppt_w/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p:nvPr/>
        </p:nvSpPr>
        <p:spPr>
          <a:xfrm>
            <a:off x="1124235" y="364475"/>
            <a:ext cx="6624216" cy="612905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nSpc>
                <a:spcPct val="150000"/>
              </a:lnSpc>
            </a:pPr>
            <a:r>
              <a:rPr lang="en-US" sz="2400" dirty="0"/>
              <a:t>They are called, in an attempt to comply with the European project, Key Competencies (formerly known as Basic). There are seven such </a:t>
            </a:r>
            <a:r>
              <a:rPr lang="es-ES" sz="2400" dirty="0"/>
              <a:t> </a:t>
            </a:r>
            <a:r>
              <a:rPr lang="en-US" sz="2400" dirty="0"/>
              <a:t>competencies, and they will be subsequently discussed.</a:t>
            </a:r>
            <a:endParaRPr sz="2400" dirty="0"/>
          </a:p>
          <a:p>
            <a:pPr marL="182562" lvl="0" indent="-182562">
              <a:lnSpc>
                <a:spcPct val="150000"/>
              </a:lnSpc>
            </a:pPr>
            <a:endParaRPr sz="2400" dirty="0"/>
          </a:p>
          <a:p>
            <a:pPr lvl="0">
              <a:lnSpc>
                <a:spcPct val="150000"/>
              </a:lnSpc>
            </a:pPr>
            <a:r>
              <a:rPr lang="en-US" sz="2400" dirty="0"/>
              <a:t>During the four years of ESO, you will have to learn, among other things, how to solve problems, learn to use the skills being acquired resourcefully, and carry out tasks in such a way as to reflect your growing autonomy.</a:t>
            </a:r>
            <a:endParaRPr sz="2000" dirty="0"/>
          </a:p>
        </p:txBody>
      </p:sp>
      <p:pic>
        <p:nvPicPr>
          <p:cNvPr id="21"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22" name="explicacion.jpg"/>
          <p:cNvPicPr/>
          <p:nvPr/>
        </p:nvPicPr>
        <p:blipFill>
          <a:blip r:embed="rId3">
            <a:alphaModFix amt="13000"/>
          </a:blip>
          <a:stretch>
            <a:fillRect/>
          </a:stretch>
        </p:blipFill>
        <p:spPr>
          <a:xfrm>
            <a:off x="49994" y="201920"/>
            <a:ext cx="7099278" cy="623063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0-#ppt_w/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p:cNvSpPr>
          <p:nvPr>
            <p:ph type="body" idx="4294967295"/>
          </p:nvPr>
        </p:nvSpPr>
        <p:spPr>
          <a:xfrm>
            <a:off x="457199" y="504504"/>
            <a:ext cx="8229601" cy="107997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gn="ctr">
              <a:buSzTx/>
              <a:buNone/>
            </a:lvl1pPr>
          </a:lstStyle>
          <a:p>
            <a:pPr lvl="0">
              <a:defRPr sz="1800"/>
            </a:pPr>
            <a:r>
              <a:rPr lang="en-US" sz="2800" dirty="0"/>
              <a:t>“What do you think makes an engineer, lawyer, teacher or blacksmith competent?” </a:t>
            </a:r>
            <a:endParaRPr sz="2800" dirty="0"/>
          </a:p>
        </p:txBody>
      </p:sp>
      <p:sp>
        <p:nvSpPr>
          <p:cNvPr id="25" name="Shape 25"/>
          <p:cNvSpPr/>
          <p:nvPr/>
        </p:nvSpPr>
        <p:spPr>
          <a:xfrm>
            <a:off x="791367" y="1625286"/>
            <a:ext cx="7561263" cy="366510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spcBef>
                <a:spcPts val="400"/>
              </a:spcBef>
              <a:buSzPct val="100000"/>
            </a:pPr>
            <a:r>
              <a:rPr lang="en-US" sz="2000" dirty="0"/>
              <a:t>You would surely know how to answer the question. Without a doubt you would be able to respond with:</a:t>
            </a:r>
          </a:p>
          <a:p>
            <a:pPr marL="342900" lvl="0" indent="-342900">
              <a:spcBef>
                <a:spcPts val="400"/>
              </a:spcBef>
              <a:buSzPct val="100000"/>
              <a:buFontTx/>
              <a:buChar char="-"/>
            </a:pPr>
            <a:r>
              <a:rPr lang="en-US" sz="2000" dirty="0"/>
              <a:t>“What they do is satisfactory,” </a:t>
            </a:r>
          </a:p>
          <a:p>
            <a:pPr marL="342900" lvl="0" indent="-342900">
              <a:spcBef>
                <a:spcPts val="400"/>
              </a:spcBef>
              <a:buSzPct val="100000"/>
              <a:buFontTx/>
              <a:buChar char="-"/>
            </a:pPr>
            <a:r>
              <a:rPr lang="en-US" sz="2000" dirty="0"/>
              <a:t>“They are meticulous in what they do,” </a:t>
            </a:r>
          </a:p>
          <a:p>
            <a:pPr marL="342900" lvl="0" indent="-342900">
              <a:spcBef>
                <a:spcPts val="400"/>
              </a:spcBef>
              <a:buSzPct val="100000"/>
              <a:buFontTx/>
              <a:buChar char="-"/>
            </a:pPr>
            <a:r>
              <a:rPr lang="en-US" sz="2000" dirty="0"/>
              <a:t>“They are able to reach agreements which are fair,” </a:t>
            </a:r>
          </a:p>
          <a:p>
            <a:pPr marL="342900" lvl="0" indent="-342900">
              <a:spcBef>
                <a:spcPts val="400"/>
              </a:spcBef>
              <a:buSzPct val="100000"/>
              <a:buFontTx/>
              <a:buChar char="-"/>
            </a:pPr>
            <a:r>
              <a:rPr lang="en-US" sz="2000" dirty="0"/>
              <a:t>“They solve problems of varying degrees of difficulties as they arise,”</a:t>
            </a:r>
          </a:p>
          <a:p>
            <a:pPr marL="342900" lvl="0" indent="-342900">
              <a:spcBef>
                <a:spcPts val="400"/>
              </a:spcBef>
              <a:buSzPct val="100000"/>
              <a:buFontTx/>
              <a:buChar char="-"/>
            </a:pPr>
            <a:r>
              <a:rPr lang="en-US" sz="2000" dirty="0"/>
              <a:t>“They keep abreast of the latest technologies and/or advances,”</a:t>
            </a:r>
          </a:p>
          <a:p>
            <a:pPr marL="342900" lvl="0" indent="-342900">
              <a:spcBef>
                <a:spcPts val="400"/>
              </a:spcBef>
              <a:buSzPct val="100000"/>
              <a:buFontTx/>
              <a:buChar char="-"/>
            </a:pPr>
            <a:r>
              <a:rPr lang="en-US" sz="2000" dirty="0"/>
              <a:t>“They know full well how to use their resources.”</a:t>
            </a:r>
            <a:endParaRPr sz="2000" dirty="0"/>
          </a:p>
          <a:p>
            <a:pPr lvl="0">
              <a:spcBef>
                <a:spcPts val="500"/>
              </a:spcBef>
            </a:pPr>
            <a:r>
              <a:rPr sz="2400" dirty="0"/>
              <a:t> </a:t>
            </a:r>
            <a:r>
              <a:rPr lang="es-ES" sz="2400" dirty="0"/>
              <a:t>H</a:t>
            </a:r>
            <a:r>
              <a:rPr lang="en-US" sz="2400" dirty="0"/>
              <a:t>owever, have you ever wondered what constitutes a competent student?</a:t>
            </a:r>
            <a:endParaRPr sz="2400" dirty="0"/>
          </a:p>
        </p:txBody>
      </p:sp>
      <p:pic>
        <p:nvPicPr>
          <p:cNvPr id="27"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28" name="chico montaña.jpg"/>
          <p:cNvPicPr/>
          <p:nvPr/>
        </p:nvPicPr>
        <p:blipFill>
          <a:blip r:embed="rId3">
            <a:alphaModFix amt="10000"/>
          </a:blip>
          <a:stretch>
            <a:fillRect/>
          </a:stretch>
        </p:blipFill>
        <p:spPr>
          <a:xfrm>
            <a:off x="179387" y="301624"/>
            <a:ext cx="8128000" cy="5854701"/>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0-#ppt_w/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animBg="1"/>
      <p:bldP spid="25" grpId="0" animBg="1"/>
      <p:bldP spid="2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nvSpPr>
        <p:spPr>
          <a:xfrm>
            <a:off x="579218" y="1454100"/>
            <a:ext cx="4536877" cy="39497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182563" lvl="0" indent="-182563">
              <a:spcBef>
                <a:spcPts val="1000"/>
              </a:spcBef>
            </a:pPr>
            <a:r>
              <a:rPr lang="en-US" dirty="0"/>
              <a:t>- You should be able to approach problems with varying degrees of difficulty and resolve them using such abilities learned as socio-affective processes.</a:t>
            </a:r>
          </a:p>
          <a:p>
            <a:pPr marL="182563" lvl="0" indent="-182563">
              <a:spcBef>
                <a:spcPts val="1000"/>
              </a:spcBef>
            </a:pPr>
            <a:r>
              <a:rPr dirty="0"/>
              <a:t>- </a:t>
            </a:r>
            <a:r>
              <a:rPr lang="en-GB" dirty="0"/>
              <a:t>You</a:t>
            </a:r>
            <a:r>
              <a:rPr lang="es-ES" dirty="0"/>
              <a:t> </a:t>
            </a:r>
            <a:r>
              <a:rPr lang="en-GB" dirty="0"/>
              <a:t>should</a:t>
            </a:r>
            <a:r>
              <a:rPr lang="es-ES" dirty="0"/>
              <a:t> </a:t>
            </a:r>
            <a:r>
              <a:rPr lang="en-GB" dirty="0"/>
              <a:t>find</a:t>
            </a:r>
            <a:r>
              <a:rPr lang="es-ES" dirty="0"/>
              <a:t> w</a:t>
            </a:r>
            <a:r>
              <a:rPr lang="en-GB" dirty="0" err="1"/>
              <a:t>ays</a:t>
            </a:r>
            <a:r>
              <a:rPr lang="en-US" dirty="0"/>
              <a:t> to acquire and combine strategies, resources, responses, knowledge (of language, new technologies, ideas, etc.)</a:t>
            </a:r>
            <a:endParaRPr dirty="0"/>
          </a:p>
          <a:p>
            <a:pPr marL="182563" lvl="0" indent="-182563">
              <a:spcBef>
                <a:spcPts val="1000"/>
              </a:spcBef>
            </a:pPr>
            <a:r>
              <a:rPr dirty="0"/>
              <a:t>- </a:t>
            </a:r>
            <a:r>
              <a:rPr lang="en-US" dirty="0"/>
              <a:t>You should have strength and emotional discipline so that, in the task entrusted, you are able to provide an appropriate answer and solution with a critical spirit, smoothly identifying mistakes to take measures to correct them. </a:t>
            </a:r>
          </a:p>
        </p:txBody>
      </p:sp>
      <p:sp>
        <p:nvSpPr>
          <p:cNvPr id="31" name="Shape 31"/>
          <p:cNvSpPr/>
          <p:nvPr/>
        </p:nvSpPr>
        <p:spPr>
          <a:xfrm>
            <a:off x="611187" y="404812"/>
            <a:ext cx="7777163"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spcBef>
                <a:spcPts val="1000"/>
              </a:spcBef>
            </a:lvl1pPr>
          </a:lstStyle>
          <a:p>
            <a:pPr lvl="0"/>
            <a:r>
              <a:rPr lang="en-US" dirty="0"/>
              <a:t>During this period, you are about to commence, you should extend your knowledge, abilities and attitudes which by your fourth year will have reached a certain level of competency</a:t>
            </a:r>
            <a:r>
              <a:rPr dirty="0"/>
              <a:t>:</a:t>
            </a:r>
          </a:p>
        </p:txBody>
      </p:sp>
      <p:pic>
        <p:nvPicPr>
          <p:cNvPr id="32"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33" name="baailando.jpg"/>
          <p:cNvPicPr/>
          <p:nvPr/>
        </p:nvPicPr>
        <p:blipFill>
          <a:blip r:embed="rId3"/>
          <a:stretch>
            <a:fillRect/>
          </a:stretch>
        </p:blipFill>
        <p:spPr>
          <a:xfrm>
            <a:off x="5436096" y="1916832"/>
            <a:ext cx="2952254" cy="2674281"/>
          </a:xfrm>
          <a:prstGeom prst="rect">
            <a:avLst/>
          </a:prstGeom>
          <a:ln w="12700">
            <a:miter lim="400000"/>
          </a:ln>
        </p:spPr>
      </p:pic>
      <p:sp>
        <p:nvSpPr>
          <p:cNvPr id="7" name="CuadroTexto 6">
            <a:extLst>
              <a:ext uri="{FF2B5EF4-FFF2-40B4-BE49-F238E27FC236}">
                <a16:creationId xmlns:a16="http://schemas.microsoft.com/office/drawing/2014/main" xmlns="" id="{15C98C9F-FF0E-458A-8692-E5619CE4B27B}"/>
              </a:ext>
            </a:extLst>
          </p:cNvPr>
          <p:cNvSpPr txBox="1"/>
          <p:nvPr/>
        </p:nvSpPr>
        <p:spPr>
          <a:xfrm>
            <a:off x="610850" y="5346258"/>
            <a:ext cx="7921253"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dirty="0"/>
              <a:t>Everything can be learned. Some key competencies identify the knowledge, skills and attitudes necessary to ensure that you may continue learning.</a:t>
            </a:r>
            <a:endParaRPr lang="es-ES" dirty="0"/>
          </a:p>
        </p:txBody>
      </p:sp>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2"/>
                                        </p:tgtEl>
                                        <p:attrNameLst>
                                          <p:attrName>style.visibility</p:attrName>
                                        </p:attrNameLst>
                                      </p:cBhvr>
                                      <p:to>
                                        <p:strVal val="visible"/>
                                      </p:to>
                                    </p:set>
                                    <p:anim calcmode="lin" valueType="num">
                                      <p:cBhvr>
                                        <p:cTn id="7" dur="1000" fill="hold"/>
                                        <p:tgtEl>
                                          <p:spTgt spid="32"/>
                                        </p:tgtEl>
                                        <p:attrNameLst>
                                          <p:attrName>ppt_x</p:attrName>
                                        </p:attrNameLst>
                                      </p:cBhvr>
                                      <p:tavLst>
                                        <p:tav tm="0">
                                          <p:val>
                                            <p:strVal val="0-#ppt_w/2"/>
                                          </p:val>
                                        </p:tav>
                                        <p:tav tm="100000">
                                          <p:val>
                                            <p:strVal val="#ppt_x"/>
                                          </p:val>
                                        </p:tav>
                                      </p:tavLst>
                                    </p:anim>
                                    <p:anim calcmode="lin" valueType="num">
                                      <p:cBhvr>
                                        <p:cTn id="8"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advAuto="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body" idx="4294967295"/>
          </p:nvPr>
        </p:nvSpPr>
        <p:spPr>
          <a:xfrm>
            <a:off x="457200" y="790575"/>
            <a:ext cx="7866013" cy="53355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marL="0" lvl="0" indent="0" defTabSz="804672">
              <a:lnSpc>
                <a:spcPct val="90000"/>
              </a:lnSpc>
              <a:spcBef>
                <a:spcPts val="500"/>
              </a:spcBef>
              <a:buSzTx/>
              <a:buNone/>
              <a:defRPr sz="1800"/>
            </a:pPr>
            <a:r>
              <a:rPr lang="en-US" sz="2464" dirty="0"/>
              <a:t>When you are in class and you are faced with a task, a learning situation or any challenge, you should</a:t>
            </a:r>
            <a:r>
              <a:rPr sz="2464" dirty="0"/>
              <a:t>:</a:t>
            </a:r>
          </a:p>
          <a:p>
            <a:pPr marL="0" lvl="0" indent="0" defTabSz="804672">
              <a:lnSpc>
                <a:spcPct val="90000"/>
              </a:lnSpc>
              <a:spcBef>
                <a:spcPts val="600"/>
              </a:spcBef>
              <a:buSzTx/>
              <a:buNone/>
              <a:defRPr sz="1800"/>
            </a:pPr>
            <a:endParaRPr sz="2464" dirty="0"/>
          </a:p>
          <a:p>
            <a:pPr lvl="0" defTabSz="804672">
              <a:lnSpc>
                <a:spcPct val="90000"/>
              </a:lnSpc>
              <a:spcBef>
                <a:spcPts val="600"/>
              </a:spcBef>
              <a:spcAft>
                <a:spcPts val="600"/>
              </a:spcAft>
              <a:buFont typeface="Arial" panose="020B0604020202020204" pitchFamily="34" charset="0"/>
              <a:buChar char="•"/>
              <a:defRPr sz="1800"/>
            </a:pPr>
            <a:r>
              <a:rPr lang="en-GB" sz="1800" dirty="0"/>
              <a:t>Organise</a:t>
            </a:r>
            <a:r>
              <a:rPr lang="en-US" sz="1800" dirty="0"/>
              <a:t> and lay out your solution from an independent and universal point of view, which implies using a variety of approaches which will allow you to see the connections within the project with the use of your knowledge so that you will know how to link them, to comprehend them clearly and to use your resources, your tools, your most effective means in order to find a solution.</a:t>
            </a:r>
          </a:p>
          <a:p>
            <a:pPr marL="0" lvl="0" indent="0" defTabSz="804672">
              <a:lnSpc>
                <a:spcPct val="90000"/>
              </a:lnSpc>
              <a:spcBef>
                <a:spcPts val="600"/>
              </a:spcBef>
              <a:spcAft>
                <a:spcPts val="600"/>
              </a:spcAft>
              <a:buNone/>
              <a:defRPr sz="1800"/>
            </a:pPr>
            <a:endParaRPr sz="1800" dirty="0"/>
          </a:p>
          <a:p>
            <a:pPr lvl="0" defTabSz="804672">
              <a:lnSpc>
                <a:spcPct val="90000"/>
              </a:lnSpc>
              <a:spcBef>
                <a:spcPts val="600"/>
              </a:spcBef>
              <a:spcAft>
                <a:spcPts val="600"/>
              </a:spcAft>
              <a:buFont typeface="Arial" panose="020B0604020202020204" pitchFamily="34" charset="0"/>
              <a:buChar char="•"/>
              <a:defRPr sz="1800"/>
            </a:pPr>
            <a:r>
              <a:rPr lang="en-US" sz="1800" dirty="0"/>
              <a:t>Be effective and efficient, doing things well, fast and, if it is group work, </a:t>
            </a:r>
            <a:r>
              <a:rPr lang="en-GB" sz="1800" dirty="0"/>
              <a:t>organising</a:t>
            </a:r>
            <a:r>
              <a:rPr lang="en-US" sz="1800" dirty="0"/>
              <a:t> the task responsibly and by general agreement whenever it is necessary, varied (using different techniques) and continuously (at least at those moments when you want to learn).</a:t>
            </a:r>
          </a:p>
          <a:p>
            <a:pPr marL="0" lvl="0" indent="0" defTabSz="804672">
              <a:lnSpc>
                <a:spcPct val="90000"/>
              </a:lnSpc>
              <a:spcBef>
                <a:spcPts val="600"/>
              </a:spcBef>
              <a:spcAft>
                <a:spcPts val="600"/>
              </a:spcAft>
              <a:buNone/>
              <a:defRPr sz="1800"/>
            </a:pPr>
            <a:endParaRPr lang="en-US" sz="1800" dirty="0"/>
          </a:p>
          <a:p>
            <a:pPr lvl="0" defTabSz="804672">
              <a:lnSpc>
                <a:spcPct val="90000"/>
              </a:lnSpc>
              <a:spcBef>
                <a:spcPts val="600"/>
              </a:spcBef>
              <a:spcAft>
                <a:spcPts val="600"/>
              </a:spcAft>
              <a:buSzTx/>
              <a:buFont typeface="Arial" panose="020B0604020202020204" pitchFamily="34" charset="0"/>
              <a:buChar char="•"/>
              <a:defRPr sz="1800"/>
            </a:pPr>
            <a:r>
              <a:rPr lang="en-US" sz="1800" dirty="0"/>
              <a:t>Use what has been learned in new and different situations should enable us to say what we know and what we do not know, what we can and cannot do to express and present it.</a:t>
            </a:r>
            <a:endParaRPr sz="1800" dirty="0"/>
          </a:p>
        </p:txBody>
      </p:sp>
      <p:pic>
        <p:nvPicPr>
          <p:cNvPr id="36"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3" name="Imagen 2" descr="Una caricatura de una persona&#10;&#10;Descripción generada automáticamente con confianza media">
            <a:extLst>
              <a:ext uri="{FF2B5EF4-FFF2-40B4-BE49-F238E27FC236}">
                <a16:creationId xmlns:a16="http://schemas.microsoft.com/office/drawing/2014/main" xmlns="" id="{8F3F7218-7E78-45A0-AD66-0C89CB65511C}"/>
              </a:ext>
            </a:extLst>
          </p:cNvPr>
          <p:cNvPicPr>
            <a:picLocks noChangeAspect="1"/>
          </p:cNvPicPr>
          <p:nvPr/>
        </p:nvPicPr>
        <p:blipFill>
          <a:blip r:embed="rId3">
            <a:alphaModFix amt="17000"/>
            <a:extLst>
              <a:ext uri="{28A0092B-C50C-407E-A947-70E740481C1C}">
                <a14:useLocalDpi xmlns:a14="http://schemas.microsoft.com/office/drawing/2010/main" val="0"/>
              </a:ext>
            </a:extLst>
          </a:blip>
          <a:stretch>
            <a:fillRect/>
          </a:stretch>
        </p:blipFill>
        <p:spPr>
          <a:xfrm>
            <a:off x="318576" y="149225"/>
            <a:ext cx="8032900" cy="6339258"/>
          </a:xfrm>
          <a:prstGeom prst="rect">
            <a:avLst/>
          </a:prstGeom>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6"/>
                                        </p:tgtEl>
                                        <p:attrNameLst>
                                          <p:attrName>style.visibility</p:attrName>
                                        </p:attrNameLst>
                                      </p:cBhvr>
                                      <p:to>
                                        <p:strVal val="visible"/>
                                      </p:to>
                                    </p:set>
                                    <p:anim calcmode="lin" valueType="num">
                                      <p:cBhvr>
                                        <p:cTn id="7" dur="1000" fill="hold"/>
                                        <p:tgtEl>
                                          <p:spTgt spid="36"/>
                                        </p:tgtEl>
                                        <p:attrNameLst>
                                          <p:attrName>ppt_x</p:attrName>
                                        </p:attrNameLst>
                                      </p:cBhvr>
                                      <p:tavLst>
                                        <p:tav tm="0">
                                          <p:val>
                                            <p:strVal val="0-#ppt_w/2"/>
                                          </p:val>
                                        </p:tav>
                                        <p:tav tm="100000">
                                          <p:val>
                                            <p:strVal val="#ppt_x"/>
                                          </p:val>
                                        </p:tav>
                                      </p:tavLst>
                                    </p:anim>
                                    <p:anim calcmode="lin" valueType="num">
                                      <p:cBhvr>
                                        <p:cTn id="8"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P spid="36"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2"/>
          <p:cNvGrpSpPr/>
          <p:nvPr/>
        </p:nvGrpSpPr>
        <p:grpSpPr>
          <a:xfrm>
            <a:off x="179512" y="989587"/>
            <a:ext cx="8964489" cy="5694242"/>
            <a:chOff x="-144336" y="-31779"/>
            <a:chExt cx="8964487" cy="5648354"/>
          </a:xfrm>
        </p:grpSpPr>
        <p:sp>
          <p:nvSpPr>
            <p:cNvPr id="39" name="Shape 39"/>
            <p:cNvSpPr/>
            <p:nvPr/>
          </p:nvSpPr>
          <p:spPr>
            <a:xfrm>
              <a:off x="-1" y="0"/>
              <a:ext cx="8820152" cy="5616575"/>
            </a:xfrm>
            <a:prstGeom prst="rect">
              <a:avLst/>
            </a:prstGeom>
            <a:noFill/>
            <a:ln w="9525" cap="flat">
              <a:solidFill>
                <a:srgbClr val="CC99FF"/>
              </a:solidFill>
              <a:prstDash val="solid"/>
              <a:round/>
            </a:ln>
            <a:effectLst/>
          </p:spPr>
          <p:txBody>
            <a:bodyPr wrap="square" lIns="0" tIns="0" rIns="0" bIns="0" numCol="1" anchor="ctr">
              <a:noAutofit/>
            </a:bodyPr>
            <a:lstStyle/>
            <a:p>
              <a:pPr lvl="0">
                <a:lnSpc>
                  <a:spcPct val="50000"/>
                </a:lnSpc>
                <a:spcBef>
                  <a:spcPts val="1000"/>
                </a:spcBef>
                <a:defRPr sz="2000"/>
              </a:pPr>
              <a:endParaRPr/>
            </a:p>
          </p:txBody>
        </p:sp>
        <p:sp>
          <p:nvSpPr>
            <p:cNvPr id="40" name="Shape 40"/>
            <p:cNvSpPr/>
            <p:nvPr/>
          </p:nvSpPr>
          <p:spPr>
            <a:xfrm>
              <a:off x="-144336" y="67912"/>
              <a:ext cx="5904336" cy="45830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p>
              <a:endParaRPr lang="en-US" sz="2000" b="1" dirty="0"/>
            </a:p>
            <a:p>
              <a:pPr marL="815975" indent="-457200">
                <a:spcBef>
                  <a:spcPts val="600"/>
                </a:spcBef>
                <a:spcAft>
                  <a:spcPts val="600"/>
                </a:spcAft>
                <a:buAutoNum type="arabicPeriod"/>
              </a:pPr>
              <a:endParaRPr lang="en-US" sz="2000" b="1" dirty="0"/>
            </a:p>
            <a:p>
              <a:pPr marL="815975" indent="-457200">
                <a:spcBef>
                  <a:spcPts val="600"/>
                </a:spcBef>
                <a:spcAft>
                  <a:spcPts val="600"/>
                </a:spcAft>
                <a:buAutoNum type="arabicPeriod"/>
              </a:pPr>
              <a:r>
                <a:rPr lang="en-US" sz="2000" b="1" dirty="0"/>
                <a:t>INITIATIVE AND </a:t>
              </a:r>
              <a:r>
                <a:rPr lang="en-GB" sz="2000" b="1" dirty="0"/>
                <a:t>ENTREPENEURSHIP</a:t>
              </a:r>
            </a:p>
            <a:p>
              <a:pPr marL="815975" indent="-457200">
                <a:spcBef>
                  <a:spcPts val="600"/>
                </a:spcBef>
                <a:spcAft>
                  <a:spcPts val="600"/>
                </a:spcAft>
                <a:buAutoNum type="arabicPeriod"/>
              </a:pPr>
              <a:r>
                <a:rPr lang="en-US" sz="2000" b="1" dirty="0"/>
                <a:t>SOCIAL AND CIVIC DUTIES </a:t>
              </a:r>
            </a:p>
            <a:p>
              <a:pPr marL="815975" indent="-457200">
                <a:spcBef>
                  <a:spcPts val="600"/>
                </a:spcBef>
                <a:spcAft>
                  <a:spcPts val="600"/>
                </a:spcAft>
                <a:buAutoNum type="arabicPeriod"/>
              </a:pPr>
              <a:r>
                <a:rPr lang="es-ES" sz="2000" b="1" dirty="0"/>
                <a:t>CONSCIENCE AND CULTURAL EXPRESSION</a:t>
              </a:r>
            </a:p>
            <a:p>
              <a:pPr marL="815975" indent="-457200">
                <a:spcBef>
                  <a:spcPts val="600"/>
                </a:spcBef>
                <a:spcAft>
                  <a:spcPts val="600"/>
                </a:spcAft>
                <a:buAutoNum type="arabicPeriod"/>
              </a:pPr>
              <a:r>
                <a:rPr lang="es-ES" sz="2000" b="1" dirty="0"/>
                <a:t>LEARN TO LEARN</a:t>
              </a:r>
            </a:p>
            <a:p>
              <a:pPr marL="815975" indent="-457200">
                <a:spcBef>
                  <a:spcPts val="600"/>
                </a:spcBef>
                <a:spcAft>
                  <a:spcPts val="600"/>
                </a:spcAft>
                <a:buAutoNum type="arabicPeriod"/>
              </a:pPr>
              <a:r>
                <a:rPr lang="es-ES" sz="2000" b="1" dirty="0"/>
                <a:t>LINGUISTIC COMMUNICATION</a:t>
              </a:r>
            </a:p>
            <a:p>
              <a:pPr marL="815975" indent="-457200">
                <a:spcBef>
                  <a:spcPts val="600"/>
                </a:spcBef>
                <a:spcAft>
                  <a:spcPts val="600"/>
                </a:spcAft>
                <a:buAutoNum type="arabicPeriod"/>
              </a:pPr>
              <a:r>
                <a:rPr lang="es-ES" sz="2000" b="1" dirty="0"/>
                <a:t>DIGITAL COMPETENCE</a:t>
              </a:r>
            </a:p>
            <a:p>
              <a:pPr marL="815975" indent="-457200">
                <a:spcBef>
                  <a:spcPts val="600"/>
                </a:spcBef>
                <a:spcAft>
                  <a:spcPts val="600"/>
                </a:spcAft>
                <a:buAutoNum type="arabicPeriod"/>
              </a:pPr>
              <a:r>
                <a:rPr lang="en-US" sz="2000" b="1" dirty="0"/>
                <a:t>MATHEMATICAL COMPETENCE AND BASIC COMPETENCIES IN SCIENCE AND TECHNOLOGY </a:t>
              </a:r>
              <a:endParaRPr sz="2000" b="1" dirty="0"/>
            </a:p>
            <a:p>
              <a:pPr marL="342900" lvl="0" indent="-342900">
                <a:lnSpc>
                  <a:spcPct val="50000"/>
                </a:lnSpc>
                <a:spcBef>
                  <a:spcPts val="1000"/>
                </a:spcBef>
                <a:buSzPct val="100000"/>
                <a:buAutoNum type="arabicPeriod" startAt="5"/>
              </a:pPr>
              <a:endParaRPr sz="2000" b="1" dirty="0"/>
            </a:p>
          </p:txBody>
        </p:sp>
        <p:pic>
          <p:nvPicPr>
            <p:cNvPr id="41" name="nieve.jpg"/>
            <p:cNvPicPr/>
            <p:nvPr/>
          </p:nvPicPr>
          <p:blipFill>
            <a:blip r:embed="rId2">
              <a:alphaModFix amt="26013"/>
            </a:blip>
            <a:srcRect/>
            <a:stretch>
              <a:fillRect/>
            </a:stretch>
          </p:blipFill>
          <p:spPr>
            <a:xfrm>
              <a:off x="4641292" y="-31779"/>
              <a:ext cx="3567670" cy="4782388"/>
            </a:xfrm>
            <a:prstGeom prst="rect">
              <a:avLst/>
            </a:prstGeom>
            <a:ln w="12700" cap="flat">
              <a:noFill/>
              <a:miter lim="400000"/>
            </a:ln>
            <a:effectLst/>
          </p:spPr>
        </p:pic>
      </p:grpSp>
      <p:sp>
        <p:nvSpPr>
          <p:cNvPr id="43" name="Shape 43"/>
          <p:cNvSpPr/>
          <p:nvPr/>
        </p:nvSpPr>
        <p:spPr>
          <a:xfrm>
            <a:off x="1619250" y="404812"/>
            <a:ext cx="5832475"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spcBef>
                <a:spcPts val="1400"/>
              </a:spcBef>
              <a:defRPr sz="2400"/>
            </a:lvl1pPr>
          </a:lstStyle>
          <a:p>
            <a:pPr lvl="0">
              <a:defRPr sz="1800"/>
            </a:pPr>
            <a:r>
              <a:rPr lang="es-ES" sz="3200" dirty="0"/>
              <a:t>Key </a:t>
            </a:r>
            <a:r>
              <a:rPr lang="en-GB" sz="3200" dirty="0"/>
              <a:t>Competencies</a:t>
            </a:r>
          </a:p>
        </p:txBody>
      </p:sp>
      <p:pic>
        <p:nvPicPr>
          <p:cNvPr id="44" name="logodefinitivo.png" descr="logodefinitivo"/>
          <p:cNvPicPr/>
          <p:nvPr/>
        </p:nvPicPr>
        <p:blipFill>
          <a:blip r:embed="rId3"/>
          <a:stretch>
            <a:fillRect/>
          </a:stretch>
        </p:blipFill>
        <p:spPr>
          <a:xfrm>
            <a:off x="8101012" y="6156325"/>
            <a:ext cx="863601" cy="55245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4"/>
                                        </p:tgtEl>
                                        <p:attrNameLst>
                                          <p:attrName>style.visibility</p:attrName>
                                        </p:attrNameLst>
                                      </p:cBhvr>
                                      <p:to>
                                        <p:strVal val="visible"/>
                                      </p:to>
                                    </p:set>
                                    <p:anim calcmode="lin" valueType="num">
                                      <p:cBhvr>
                                        <p:cTn id="7" dur="1000" fill="hold"/>
                                        <p:tgtEl>
                                          <p:spTgt spid="44"/>
                                        </p:tgtEl>
                                        <p:attrNameLst>
                                          <p:attrName>ppt_x</p:attrName>
                                        </p:attrNameLst>
                                      </p:cBhvr>
                                      <p:tavLst>
                                        <p:tav tm="0">
                                          <p:val>
                                            <p:strVal val="0-#ppt_w/2"/>
                                          </p:val>
                                        </p:tav>
                                        <p:tav tm="100000">
                                          <p:val>
                                            <p:strVal val="#ppt_x"/>
                                          </p:val>
                                        </p:tav>
                                      </p:tavLst>
                                    </p:anim>
                                    <p:anim calcmode="lin" valueType="num">
                                      <p:cBhvr>
                                        <p:cTn id="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6" name="Shape 46"/>
          <p:cNvSpPr>
            <a:spLocks noGrp="1"/>
          </p:cNvSpPr>
          <p:nvPr>
            <p:ph type="title" idx="4294967295"/>
          </p:nvPr>
        </p:nvSpPr>
        <p:spPr>
          <a:xfrm>
            <a:off x="468312" y="260350"/>
            <a:ext cx="8229601" cy="86836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defTabSz="685800">
              <a:defRPr sz="1800"/>
            </a:pPr>
            <a:r>
              <a:rPr lang="es-ES" sz="3300" dirty="0"/>
              <a:t>1. INITIATIVE AND ENTREPRENEURSHIP</a:t>
            </a:r>
            <a:endParaRPr sz="2700" dirty="0">
              <a:latin typeface="Arial"/>
              <a:ea typeface="Arial"/>
              <a:cs typeface="Arial"/>
              <a:sym typeface="Arial"/>
            </a:endParaRPr>
          </a:p>
        </p:txBody>
      </p:sp>
      <p:sp>
        <p:nvSpPr>
          <p:cNvPr id="47" name="Shape 47"/>
          <p:cNvSpPr/>
          <p:nvPr/>
        </p:nvSpPr>
        <p:spPr>
          <a:xfrm>
            <a:off x="1409700" y="2637154"/>
            <a:ext cx="6018511" cy="22398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just"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400" dirty="0">
                <a:solidFill>
                  <a:srgbClr val="444444"/>
                </a:solidFill>
                <a:latin typeface="Calibri" panose="020F0502020204030204" pitchFamily="34" charset="0"/>
                <a:ea typeface="+mj-ea"/>
                <a:cs typeface="Calibri" panose="020F0502020204030204" pitchFamily="34" charset="0"/>
                <a:sym typeface="Helvetica"/>
              </a:rPr>
              <a:t>This competency will permit you to take decisions, take risks, use your initiative and face difficulties and handle conflicts independently and collectively.</a:t>
            </a:r>
            <a:endParaRPr sz="2400" dirty="0">
              <a:solidFill>
                <a:srgbClr val="444444"/>
              </a:solidFill>
              <a:latin typeface="Calibri" panose="020F0502020204030204" pitchFamily="34" charset="0"/>
              <a:ea typeface="+mj-ea"/>
              <a:cs typeface="Calibri" panose="020F0502020204030204" pitchFamily="34" charset="0"/>
              <a:sym typeface="Helvetica"/>
            </a:endParaRPr>
          </a:p>
        </p:txBody>
      </p:sp>
      <p:pic>
        <p:nvPicPr>
          <p:cNvPr id="48"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49" name="mirando montaña.jpg"/>
          <p:cNvPicPr/>
          <p:nvPr/>
        </p:nvPicPr>
        <p:blipFill>
          <a:blip r:embed="rId3">
            <a:alphaModFix amt="16253"/>
          </a:blip>
          <a:stretch>
            <a:fillRect/>
          </a:stretch>
        </p:blipFill>
        <p:spPr>
          <a:xfrm>
            <a:off x="827584" y="1049015"/>
            <a:ext cx="6158211" cy="4759970"/>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48"/>
                                        </p:tgtEl>
                                        <p:attrNameLst>
                                          <p:attrName>style.visibility</p:attrName>
                                        </p:attrNameLst>
                                      </p:cBhvr>
                                      <p:to>
                                        <p:strVal val="visible"/>
                                      </p:to>
                                    </p:set>
                                    <p:anim calcmode="lin" valueType="num">
                                      <p:cBhvr>
                                        <p:cTn id="7" dur="1000" fill="hold"/>
                                        <p:tgtEl>
                                          <p:spTgt spid="48"/>
                                        </p:tgtEl>
                                        <p:attrNameLst>
                                          <p:attrName>ppt_x</p:attrName>
                                        </p:attrNameLst>
                                      </p:cBhvr>
                                      <p:tavLst>
                                        <p:tav tm="0">
                                          <p:val>
                                            <p:strVal val="0-#ppt_w/2"/>
                                          </p:val>
                                        </p:tav>
                                        <p:tav tm="100000">
                                          <p:val>
                                            <p:strVal val="#ppt_x"/>
                                          </p:val>
                                        </p:tav>
                                      </p:tavLst>
                                    </p:anim>
                                    <p:anim calcmode="lin" valueType="num">
                                      <p:cBhvr>
                                        <p:cTn id="8" dur="10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CDE5">
            <a:alpha val="88000"/>
          </a:srgbClr>
        </a:solidFill>
        <a:effectLst/>
      </p:bgPr>
    </p:bg>
    <p:spTree>
      <p:nvGrpSpPr>
        <p:cNvPr id="1" name=""/>
        <p:cNvGrpSpPr/>
        <p:nvPr/>
      </p:nvGrpSpPr>
      <p:grpSpPr>
        <a:xfrm>
          <a:off x="0" y="0"/>
          <a:ext cx="0" cy="0"/>
          <a:chOff x="0" y="0"/>
          <a:chExt cx="0" cy="0"/>
        </a:xfrm>
      </p:grpSpPr>
      <p:sp>
        <p:nvSpPr>
          <p:cNvPr id="51" name="Shape 51"/>
          <p:cNvSpPr>
            <a:spLocks noGrp="1"/>
          </p:cNvSpPr>
          <p:nvPr>
            <p:ph type="title" idx="4294967295"/>
          </p:nvPr>
        </p:nvSpPr>
        <p:spPr>
          <a:xfrm>
            <a:off x="910760" y="493935"/>
            <a:ext cx="6779096"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marL="342900" indent="-342900" algn="l">
              <a:lnSpc>
                <a:spcPct val="50000"/>
              </a:lnSpc>
              <a:spcBef>
                <a:spcPts val="1200"/>
              </a:spcBef>
              <a:buSzPct val="100000"/>
              <a:buAutoNum type="arabicPeriod" startAt="2"/>
              <a:defRPr sz="3600"/>
            </a:lvl1pPr>
          </a:lstStyle>
          <a:p>
            <a:pPr marL="0" lvl="0" indent="0">
              <a:buNone/>
              <a:defRPr sz="1800"/>
            </a:pPr>
            <a:r>
              <a:rPr lang="en-US" sz="3600" dirty="0"/>
              <a:t>2. SOCIAL AND CIVIC DUTIES</a:t>
            </a:r>
            <a:endParaRPr sz="3600" dirty="0"/>
          </a:p>
        </p:txBody>
      </p:sp>
      <p:sp>
        <p:nvSpPr>
          <p:cNvPr id="52" name="Shape 52"/>
          <p:cNvSpPr>
            <a:spLocks noGrp="1"/>
          </p:cNvSpPr>
          <p:nvPr>
            <p:ph type="body" idx="4294967295"/>
          </p:nvPr>
        </p:nvSpPr>
        <p:spPr>
          <a:xfrm>
            <a:off x="1088845" y="1636936"/>
            <a:ext cx="6422926" cy="26628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indent="0" algn="just" defTabSz="457200">
              <a:lnSpc>
                <a:spcPct val="110000"/>
              </a:lnSpc>
              <a:spcBef>
                <a:spcPts val="0"/>
              </a:spcBef>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700">
                <a:solidFill>
                  <a:srgbClr val="444444"/>
                </a:solidFill>
                <a:latin typeface="+mj-lt"/>
                <a:ea typeface="+mj-ea"/>
                <a:cs typeface="+mj-cs"/>
                <a:sym typeface="Helvetica"/>
              </a:defRPr>
            </a:lvl1pPr>
          </a:lstStyle>
          <a:p>
            <a:pPr lvl="0">
              <a:defRPr sz="1800">
                <a:solidFill>
                  <a:srgbClr val="000000"/>
                </a:solidFill>
              </a:defRPr>
            </a:pPr>
            <a:r>
              <a:rPr lang="en-GB" sz="2400" dirty="0"/>
              <a:t>You may already be aware that you are completely immersed in social structures which include family, friends, school, a dance class, and while each one has its own distinct norms, each is configured around respect, equality and co-operation, democratic values which sustain us. Not all individual behaviour is ethical and respectable; it is only when it responds to universal principles which are encompassed in the Declaration of Human Rights or in our Constitution approved by all its citizens.</a:t>
            </a:r>
            <a:endParaRPr lang="en-GB" sz="2400" dirty="0">
              <a:solidFill>
                <a:srgbClr val="444444"/>
              </a:solidFill>
            </a:endParaRPr>
          </a:p>
        </p:txBody>
      </p:sp>
      <p:pic>
        <p:nvPicPr>
          <p:cNvPr id="53" name="logodefinitivo.png" descr="logodefinitivo"/>
          <p:cNvPicPr/>
          <p:nvPr/>
        </p:nvPicPr>
        <p:blipFill>
          <a:blip r:embed="rId2"/>
          <a:stretch>
            <a:fillRect/>
          </a:stretch>
        </p:blipFill>
        <p:spPr>
          <a:xfrm>
            <a:off x="8101012" y="6156325"/>
            <a:ext cx="863601" cy="552450"/>
          </a:xfrm>
          <a:prstGeom prst="rect">
            <a:avLst/>
          </a:prstGeom>
          <a:ln w="12700">
            <a:miter lim="400000"/>
          </a:ln>
        </p:spPr>
      </p:pic>
      <p:pic>
        <p:nvPicPr>
          <p:cNvPr id="54" name="montaña ayuda.jpg"/>
          <p:cNvPicPr/>
          <p:nvPr/>
        </p:nvPicPr>
        <p:blipFill>
          <a:blip r:embed="rId3">
            <a:alphaModFix amt="11000"/>
          </a:blip>
          <a:stretch>
            <a:fillRect/>
          </a:stretch>
        </p:blipFill>
        <p:spPr>
          <a:xfrm>
            <a:off x="395536" y="332656"/>
            <a:ext cx="6642101" cy="6712018"/>
          </a:xfrm>
          <a:prstGeom prst="rect">
            <a:avLst/>
          </a:prstGeom>
          <a:ln w="12700">
            <a:miter lim="400000"/>
          </a:ln>
        </p:spPr>
      </p:pic>
    </p:spTree>
  </p:cSld>
  <p:clrMapOvr>
    <a:masterClrMapping/>
  </p:clrMapOvr>
  <p:transition spd="med">
    <p:dissolv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53"/>
                                        </p:tgtEl>
                                        <p:attrNameLst>
                                          <p:attrName>style.visibility</p:attrName>
                                        </p:attrNameLst>
                                      </p:cBhvr>
                                      <p:to>
                                        <p:strVal val="visible"/>
                                      </p:to>
                                    </p:set>
                                    <p:anim calcmode="lin" valueType="num">
                                      <p:cBhvr>
                                        <p:cTn id="7" dur="1000" fill="hold"/>
                                        <p:tgtEl>
                                          <p:spTgt spid="53"/>
                                        </p:tgtEl>
                                        <p:attrNameLst>
                                          <p:attrName>ppt_x</p:attrName>
                                        </p:attrNameLst>
                                      </p:cBhvr>
                                      <p:tavLst>
                                        <p:tav tm="0">
                                          <p:val>
                                            <p:strVal val="0-#ppt_w/2"/>
                                          </p:val>
                                        </p:tav>
                                        <p:tav tm="100000">
                                          <p:val>
                                            <p:strVal val="#ppt_x"/>
                                          </p:val>
                                        </p:tav>
                                      </p:tavLst>
                                    </p:anim>
                                    <p:anim calcmode="lin" valueType="num">
                                      <p:cBhvr>
                                        <p:cTn id="8"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228</TotalTime>
  <Words>1369</Words>
  <Application>Microsoft Office PowerPoint</Application>
  <PresentationFormat>Presentación en pantalla (4:3)</PresentationFormat>
  <Paragraphs>77</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Default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 INITIATIVE AND ENTREPRENEURSHIP</vt:lpstr>
      <vt:lpstr>2. SOCIAL AND CIVIC DUTIES</vt:lpstr>
      <vt:lpstr>3. CONSCIENCE AND CULTURAL EXPRESSION </vt:lpstr>
      <vt:lpstr>4. LEARN TO LEARN ￼</vt:lpstr>
      <vt:lpstr>5. LINGUISTIC COMMUNICATION </vt:lpstr>
      <vt:lpstr>6. DIGITAL COMPETENCE ￼</vt:lpstr>
      <vt:lpstr>7. MATHEMATICAL COMPETENCE AND BASIC COMPETENCIES IN SCIENCE AND TECHNOLOGY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MD.5018820</dc:creator>
  <cp:lastModifiedBy>zapepo</cp:lastModifiedBy>
  <cp:revision>5</cp:revision>
  <dcterms:modified xsi:type="dcterms:W3CDTF">2021-08-31T22:15:14Z</dcterms:modified>
</cp:coreProperties>
</file>