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D4C75-AB1F-4849-99F3-4D87E8C664DD}" v="2" dt="2021-08-04T11:41:16.6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.diaz@uam.es" userId="b18783af-88a7-4588-8d94-dc9c0dee9733" providerId="ADAL" clId="{A7AD4C75-AB1F-4849-99F3-4D87E8C664DD}"/>
    <pc:docChg chg="undo custSel modSld">
      <pc:chgData name="mario.diaz@uam.es" userId="b18783af-88a7-4588-8d94-dc9c0dee9733" providerId="ADAL" clId="{A7AD4C75-AB1F-4849-99F3-4D87E8C664DD}" dt="2021-08-04T11:46:39.332" v="92" actId="29295"/>
      <pc:docMkLst>
        <pc:docMk/>
      </pc:docMkLst>
      <pc:sldChg chg="modSp mod">
        <pc:chgData name="mario.diaz@uam.es" userId="b18783af-88a7-4588-8d94-dc9c0dee9733" providerId="ADAL" clId="{A7AD4C75-AB1F-4849-99F3-4D87E8C664DD}" dt="2021-08-04T10:23:05.617" v="3" actId="20577"/>
        <pc:sldMkLst>
          <pc:docMk/>
          <pc:sldMk cId="0" sldId="258"/>
        </pc:sldMkLst>
        <pc:spChg chg="mod">
          <ac:chgData name="mario.diaz@uam.es" userId="b18783af-88a7-4588-8d94-dc9c0dee9733" providerId="ADAL" clId="{A7AD4C75-AB1F-4849-99F3-4D87E8C664DD}" dt="2021-08-04T10:23:05.617" v="3" actId="20577"/>
          <ac:spMkLst>
            <pc:docMk/>
            <pc:sldMk cId="0" sldId="258"/>
            <ac:spMk id="33" creationId="{00000000-0000-0000-0000-000000000000}"/>
          </ac:spMkLst>
        </pc:spChg>
      </pc:sldChg>
      <pc:sldChg chg="modSp mod">
        <pc:chgData name="mario.diaz@uam.es" userId="b18783af-88a7-4588-8d94-dc9c0dee9733" providerId="ADAL" clId="{A7AD4C75-AB1F-4849-99F3-4D87E8C664DD}" dt="2021-08-04T11:34:07.188" v="26" actId="1076"/>
        <pc:sldMkLst>
          <pc:docMk/>
          <pc:sldMk cId="0" sldId="260"/>
        </pc:sldMkLst>
        <pc:spChg chg="mod">
          <ac:chgData name="mario.diaz@uam.es" userId="b18783af-88a7-4588-8d94-dc9c0dee9733" providerId="ADAL" clId="{A7AD4C75-AB1F-4849-99F3-4D87E8C664DD}" dt="2021-08-04T11:33:59.320" v="25" actId="122"/>
          <ac:spMkLst>
            <pc:docMk/>
            <pc:sldMk cId="0" sldId="260"/>
            <ac:spMk id="43" creationId="{00000000-0000-0000-0000-000000000000}"/>
          </ac:spMkLst>
        </pc:spChg>
        <pc:spChg chg="mod">
          <ac:chgData name="mario.diaz@uam.es" userId="b18783af-88a7-4588-8d94-dc9c0dee9733" providerId="ADAL" clId="{A7AD4C75-AB1F-4849-99F3-4D87E8C664DD}" dt="2021-08-04T11:34:07.188" v="26" actId="1076"/>
          <ac:spMkLst>
            <pc:docMk/>
            <pc:sldMk cId="0" sldId="260"/>
            <ac:spMk id="45" creationId="{00000000-0000-0000-0000-000000000000}"/>
          </ac:spMkLst>
        </pc:spChg>
      </pc:sldChg>
      <pc:sldChg chg="addSp modSp mod">
        <pc:chgData name="mario.diaz@uam.es" userId="b18783af-88a7-4588-8d94-dc9c0dee9733" providerId="ADAL" clId="{A7AD4C75-AB1F-4849-99F3-4D87E8C664DD}" dt="2021-08-04T11:41:16.618" v="36"/>
        <pc:sldMkLst>
          <pc:docMk/>
          <pc:sldMk cId="0" sldId="263"/>
        </pc:sldMkLst>
        <pc:picChg chg="add mod">
          <ac:chgData name="mario.diaz@uam.es" userId="b18783af-88a7-4588-8d94-dc9c0dee9733" providerId="ADAL" clId="{A7AD4C75-AB1F-4849-99F3-4D87E8C664DD}" dt="2021-08-04T11:41:16.618" v="36"/>
          <ac:picMkLst>
            <pc:docMk/>
            <pc:sldMk cId="0" sldId="263"/>
            <ac:picMk id="7" creationId="{DF51673F-9010-4BAA-A176-BB1CC3E36B53}"/>
          </ac:picMkLst>
        </pc:picChg>
        <pc:picChg chg="mod">
          <ac:chgData name="mario.diaz@uam.es" userId="b18783af-88a7-4588-8d94-dc9c0dee9733" providerId="ADAL" clId="{A7AD4C75-AB1F-4849-99F3-4D87E8C664DD}" dt="2021-08-04T11:41:16.191" v="35" actId="1076"/>
          <ac:picMkLst>
            <pc:docMk/>
            <pc:sldMk cId="0" sldId="263"/>
            <ac:picMk id="59" creationId="{00000000-0000-0000-0000-000000000000}"/>
          </ac:picMkLst>
        </pc:picChg>
      </pc:sldChg>
      <pc:sldChg chg="modSp mod">
        <pc:chgData name="mario.diaz@uam.es" userId="b18783af-88a7-4588-8d94-dc9c0dee9733" providerId="ADAL" clId="{A7AD4C75-AB1F-4849-99F3-4D87E8C664DD}" dt="2021-08-04T11:46:39.332" v="92" actId="29295"/>
        <pc:sldMkLst>
          <pc:docMk/>
          <pc:sldMk cId="0" sldId="266"/>
        </pc:sldMkLst>
        <pc:spChg chg="mod">
          <ac:chgData name="mario.diaz@uam.es" userId="b18783af-88a7-4588-8d94-dc9c0dee9733" providerId="ADAL" clId="{A7AD4C75-AB1F-4849-99F3-4D87E8C664DD}" dt="2021-08-04T11:45:45.338" v="55" actId="3064"/>
          <ac:spMkLst>
            <pc:docMk/>
            <pc:sldMk cId="0" sldId="266"/>
            <ac:spMk id="80" creationId="{00000000-0000-0000-0000-000000000000}"/>
          </ac:spMkLst>
        </pc:spChg>
        <pc:picChg chg="mod">
          <ac:chgData name="mario.diaz@uam.es" userId="b18783af-88a7-4588-8d94-dc9c0dee9733" providerId="ADAL" clId="{A7AD4C75-AB1F-4849-99F3-4D87E8C664DD}" dt="2021-08-04T11:46:39.332" v="92" actId="29295"/>
          <ac:picMkLst>
            <pc:docMk/>
            <pc:sldMk cId="0" sldId="266"/>
            <ac:picMk id="7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5301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8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1" name="Shape 9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22" name="sherrero4.jpeg" descr="sherrero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50800">
            <a:solidFill>
              <a:srgbClr val="006600"/>
            </a:solidFill>
          </a:ln>
        </p:spPr>
      </p:pic>
      <p:sp>
        <p:nvSpPr>
          <p:cNvPr id="23" name="Shape 11"/>
          <p:cNvSpPr txBox="1"/>
          <p:nvPr/>
        </p:nvSpPr>
        <p:spPr>
          <a:xfrm>
            <a:off x="323850" y="5589587"/>
            <a:ext cx="6696075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Korfball</a:t>
            </a:r>
          </a:p>
        </p:txBody>
      </p:sp>
      <p:sp>
        <p:nvSpPr>
          <p:cNvPr id="24" name="Shape 12"/>
          <p:cNvSpPr txBox="1"/>
          <p:nvPr/>
        </p:nvSpPr>
        <p:spPr>
          <a:xfrm>
            <a:off x="-2" y="188912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B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Fundamentals for Secondary School and Baccalaureate. Comprehensive and experiential learning</a:t>
            </a:r>
          </a:p>
        </p:txBody>
      </p:sp>
      <p:pic>
        <p:nvPicPr>
          <p:cNvPr id="25" name="logodefinitivo.png" descr="logodefini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60"/>
          <p:cNvSpPr txBox="1"/>
          <p:nvPr/>
        </p:nvSpPr>
        <p:spPr>
          <a:xfrm>
            <a:off x="5026173" y="1310641"/>
            <a:ext cx="3869881" cy="472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/>
            </a:pPr>
            <a:r>
              <a:rPr sz="1600"/>
              <a:t>Professor Gerardo Ruiz in his book “Juegos y Deportes Alternativos”,  proposes a gradual approach, which starts with basic exercises dealing with tactical resources, e.g., passing, catching, shooting. These drills may be executed in one–on-one defence, threes or groups of 4–5 players. The players establish variations in their approach to handling these skills and applying them in game-like situations of two-to-two defence, three-to-three, two-to-one, adapting strategies so that ultimately a real match may be played following korfball regulations.</a:t>
            </a:r>
            <a:r>
              <a:t> </a:t>
            </a:r>
          </a:p>
        </p:txBody>
      </p:sp>
      <p:sp>
        <p:nvSpPr>
          <p:cNvPr id="73" name="Shape 61"/>
          <p:cNvSpPr txBox="1"/>
          <p:nvPr/>
        </p:nvSpPr>
        <p:spPr>
          <a:xfrm>
            <a:off x="733433" y="693737"/>
            <a:ext cx="4642206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Joint Tactical Organisation</a:t>
            </a:r>
          </a:p>
        </p:txBody>
      </p:sp>
      <p:pic>
        <p:nvPicPr>
          <p:cNvPr id="74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75" name="12b.jpg" descr="1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64" y="1961631"/>
            <a:ext cx="3669018" cy="3551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6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r>
              <a:t>QUESTIONNAIRE AND ACTIVITIES</a:t>
            </a:r>
          </a:p>
        </p:txBody>
      </p:sp>
      <p:pic>
        <p:nvPicPr>
          <p:cNvPr id="78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79" name="9c.jpg" descr="9c.jpg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829429" y="274637"/>
            <a:ext cx="5317457" cy="531745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Briefly describe korfball.…"/>
          <p:cNvSpPr txBox="1"/>
          <p:nvPr/>
        </p:nvSpPr>
        <p:spPr>
          <a:xfrm>
            <a:off x="214432" y="1430655"/>
            <a:ext cx="8859140" cy="336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0">
            <a:spAutoFit/>
          </a:bodyPr>
          <a:lstStyle/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Briefly describe korfball. </a:t>
            </a:r>
          </a:p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Describe the following technical-tactical resource: </a:t>
            </a:r>
            <a:r>
              <a:rPr i="1" dirty="0"/>
              <a:t>a long shot</a:t>
            </a:r>
            <a:r>
              <a:rPr dirty="0"/>
              <a:t>. </a:t>
            </a:r>
          </a:p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Describe an exercise to improve shooting. </a:t>
            </a:r>
          </a:p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Why is it called </a:t>
            </a:r>
            <a:r>
              <a:rPr i="1" dirty="0"/>
              <a:t>korfball</a:t>
            </a:r>
            <a:r>
              <a:rPr dirty="0"/>
              <a:t>? </a:t>
            </a:r>
          </a:p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Observe a match and act as a coach-player. </a:t>
            </a:r>
          </a:p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Write down in your notebook unknown vocabulary from this unit. </a:t>
            </a:r>
          </a:p>
          <a:p>
            <a:pPr marL="187157" indent="-187157" defTabSz="457200">
              <a:lnSpc>
                <a:spcPct val="15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Check the Federation website or any sports association in your region and check for</a:t>
            </a:r>
            <a:r>
              <a:rPr lang="es-ES" dirty="0"/>
              <a:t> </a:t>
            </a:r>
            <a:r>
              <a:rPr dirty="0"/>
              <a:t>changes or modifications, if any, in its regulations.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15"/>
          <p:cNvSpPr txBox="1">
            <a:spLocks noGrp="1"/>
          </p:cNvSpPr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30936">
              <a:defRPr sz="3000">
                <a:solidFill>
                  <a:srgbClr val="FFC000"/>
                </a:solidFill>
              </a:defRPr>
            </a:lvl1pPr>
          </a:lstStyle>
          <a:p>
            <a:r>
              <a:t>Contents</a:t>
            </a:r>
          </a:p>
        </p:txBody>
      </p:sp>
      <p:sp>
        <p:nvSpPr>
          <p:cNvPr id="28" name="Shape 16"/>
          <p:cNvSpPr txBox="1">
            <a:spLocks noGrp="1"/>
          </p:cNvSpPr>
          <p:nvPr>
            <p:ph type="body" sz="half" idx="4294967295"/>
          </p:nvPr>
        </p:nvSpPr>
        <p:spPr>
          <a:xfrm>
            <a:off x="720725" y="1839912"/>
            <a:ext cx="5183386" cy="41544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64957" indent="-187157" defTabSz="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Objectives</a:t>
            </a:r>
          </a:p>
          <a:p>
            <a:pPr marL="364957" indent="-187157" defTabSz="469900">
              <a:lnSpc>
                <a:spcPct val="150000"/>
              </a:lnSpc>
              <a:spcBef>
                <a:spcPts val="400"/>
              </a:spcBef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Regulations, Facilities and Equipment </a:t>
            </a:r>
          </a:p>
          <a:p>
            <a:pPr marL="364957" indent="-187157" defTabSz="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Basic Technical-Tactical Resources</a:t>
            </a:r>
          </a:p>
          <a:p>
            <a:pPr marL="364957" indent="-187157" defTabSz="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Practical Exercises</a:t>
            </a:r>
          </a:p>
          <a:p>
            <a:pPr marL="364957" indent="-187157" defTabSz="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Questionnaire and Activities</a:t>
            </a:r>
          </a:p>
        </p:txBody>
      </p:sp>
      <p:pic>
        <p:nvPicPr>
          <p:cNvPr id="2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30" name="balonkorf c.jpg" descr="balonkorf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89" y="1423342"/>
            <a:ext cx="2168514" cy="3325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/>
            </a:lvl1pPr>
          </a:lstStyle>
          <a:p>
            <a:r>
              <a:rPr dirty="0"/>
              <a:t>Objectives</a:t>
            </a:r>
          </a:p>
        </p:txBody>
      </p:sp>
      <p:sp>
        <p:nvSpPr>
          <p:cNvPr id="33" name="Shape 2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613901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buSzTx/>
              <a:buNone/>
            </a:pPr>
            <a:r>
              <a:rPr sz="2400" dirty="0"/>
              <a:t>- To learn the technical and tactical elements and basic regulations of korfball.</a:t>
            </a:r>
            <a:endParaRPr lang="es-ES" sz="2400" dirty="0"/>
          </a:p>
          <a:p>
            <a:pPr algn="just">
              <a:buSzTx/>
              <a:buNone/>
            </a:pPr>
            <a:r>
              <a:rPr sz="2400" dirty="0"/>
              <a:t> </a:t>
            </a:r>
          </a:p>
          <a:p>
            <a:pPr marL="341085" indent="-239485" defTabSz="457200">
              <a:lnSpc>
                <a:spcPct val="130000"/>
              </a:lnSpc>
              <a:spcBef>
                <a:spcPts val="0"/>
              </a:spcBef>
              <a:buFont typeface="Helvetica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sz="2400" dirty="0"/>
              <a:t>To understand the application in real-game situations in korfball and co-operate with fellow teammates in the setting up and execution of the activities. </a:t>
            </a:r>
          </a:p>
        </p:txBody>
      </p:sp>
      <p:pic>
        <p:nvPicPr>
          <p:cNvPr id="34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35" name="balonkorf k.jpg" descr="balonkorf 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613" y="2011278"/>
            <a:ext cx="2027626" cy="2148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25"/>
          <p:cNvSpPr txBox="1"/>
          <p:nvPr/>
        </p:nvSpPr>
        <p:spPr>
          <a:xfrm>
            <a:off x="596899" y="1549400"/>
            <a:ext cx="3873403" cy="275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Korfball was born in the Netherlands at the beginning of the twentieth century. The Dutch teacher Nico Broekhuysen, in 1902, compiled a number of rules for a sport whose main objective was to offer a game- oriented activity in which both boys and girls could play at the same time. Its name comes from Dutch in which “Korf” means “basket”.</a:t>
            </a:r>
          </a:p>
        </p:txBody>
      </p:sp>
      <p:pic>
        <p:nvPicPr>
          <p:cNvPr id="38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39" name="Shape 27"/>
          <p:cNvSpPr txBox="1"/>
          <p:nvPr/>
        </p:nvSpPr>
        <p:spPr>
          <a:xfrm>
            <a:off x="500062" y="357186"/>
            <a:ext cx="6553201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History</a:t>
            </a:r>
          </a:p>
        </p:txBody>
      </p:sp>
      <p:pic>
        <p:nvPicPr>
          <p:cNvPr id="40" name="11b.jpg" descr="1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65" y="1171091"/>
            <a:ext cx="3208339" cy="383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30"/>
          <p:cNvSpPr txBox="1"/>
          <p:nvPr/>
        </p:nvSpPr>
        <p:spPr>
          <a:xfrm>
            <a:off x="428625" y="3426389"/>
            <a:ext cx="4714875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sp>
        <p:nvSpPr>
          <p:cNvPr id="43" name="Shape 31"/>
          <p:cNvSpPr txBox="1"/>
          <p:nvPr/>
        </p:nvSpPr>
        <p:spPr>
          <a:xfrm>
            <a:off x="500062" y="357186"/>
            <a:ext cx="655320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BASIC REGULATIONS</a:t>
            </a:r>
          </a:p>
        </p:txBody>
      </p:sp>
      <p:pic>
        <p:nvPicPr>
          <p:cNvPr id="44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45" name="Shape 33"/>
          <p:cNvSpPr txBox="1"/>
          <p:nvPr/>
        </p:nvSpPr>
        <p:spPr>
          <a:xfrm>
            <a:off x="385415" y="1023328"/>
            <a:ext cx="5677000" cy="510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40368" indent="-140368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/>
            </a:pPr>
            <a:r>
              <a:rPr sz="1600" dirty="0"/>
              <a:t>The composition of the teams is </a:t>
            </a:r>
            <a:r>
              <a:rPr sz="1600" b="1" dirty="0"/>
              <a:t>mixed</a:t>
            </a:r>
            <a:r>
              <a:rPr sz="1600" dirty="0"/>
              <a:t>, formed by four female and four male players. This rule allows a very important consideration to be taken seriously in education. We are referring to co-education, in which the two genders act collaboratively and participate on equal terms under the same rules pursuing shared goals.</a:t>
            </a:r>
          </a:p>
          <a:p>
            <a:pPr marL="140368" indent="-140368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/>
            </a:pPr>
            <a:r>
              <a:rPr sz="1600" dirty="0"/>
              <a:t>The court is divided in two halves called </a:t>
            </a:r>
            <a:r>
              <a:rPr sz="1600" b="1" dirty="0"/>
              <a:t>zones</a:t>
            </a:r>
            <a:r>
              <a:rPr sz="1600" dirty="0"/>
              <a:t> so two boys and two girls (a division) will take position in each half. </a:t>
            </a:r>
          </a:p>
          <a:p>
            <a:pPr marL="133680" indent="-13368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/>
            </a:pPr>
            <a:r>
              <a:rPr sz="1600" dirty="0"/>
              <a:t>Each boy in a team will defend/mark a boy from the other team,</a:t>
            </a:r>
            <a:r>
              <a:rPr lang="es-ES" sz="1600" dirty="0"/>
              <a:t> </a:t>
            </a:r>
            <a:r>
              <a:rPr sz="1600" dirty="0"/>
              <a:t>the same for the girls. </a:t>
            </a:r>
            <a:endParaRPr lang="es-ES" sz="1600" dirty="0"/>
          </a:p>
          <a:p>
            <a:pPr marL="133680" indent="-13368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/>
            </a:pPr>
            <a:r>
              <a:rPr sz="1600" dirty="0"/>
              <a:t>The players cannot go beyond the limits of their zone. </a:t>
            </a:r>
            <a:endParaRPr lang="es-ES" sz="1600" dirty="0"/>
          </a:p>
          <a:p>
            <a:pPr marL="133680" indent="-13368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/>
            </a:pPr>
            <a:r>
              <a:rPr sz="1600" dirty="0"/>
              <a:t>The aim of the game is to pass the ball through the basket, from </a:t>
            </a:r>
            <a:r>
              <a:rPr sz="1600" b="1" dirty="0"/>
              <a:t>top to bottom</a:t>
            </a:r>
            <a:r>
              <a:rPr sz="1600" dirty="0"/>
              <a:t>. Every time the ball is shot through the basket, a point is scored.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/>
            </a:pPr>
            <a:endParaRPr sz="1200" dirty="0"/>
          </a:p>
        </p:txBody>
      </p:sp>
      <p:pic>
        <p:nvPicPr>
          <p:cNvPr id="46" name="9c.jpg" descr="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35" y="1803980"/>
            <a:ext cx="2438650" cy="2438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6" y="5929312"/>
            <a:ext cx="889002" cy="56515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49" name="Shape 37"/>
          <p:cNvSpPr txBox="1"/>
          <p:nvPr/>
        </p:nvSpPr>
        <p:spPr>
          <a:xfrm>
            <a:off x="468311" y="1268412"/>
            <a:ext cx="7993065" cy="141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Char char="-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b="1"/>
              <a:t>player that has the ball cannot move</a:t>
            </a:r>
            <a:r>
              <a:t>; he can bounce, pivot, shoot or make a pass to a teammate, though he/she can take a step to jump and shoot</a:t>
            </a:r>
          </a:p>
          <a:p>
            <a:pPr>
              <a:buSzPct val="100000"/>
              <a:buChar char="-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Every time a point is scored, there will be a throw-off (serve from the centre).</a:t>
            </a:r>
          </a:p>
          <a:p>
            <a:pPr>
              <a:buSzPct val="100000"/>
              <a:buChar char="-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When </a:t>
            </a:r>
            <a:r>
              <a:rPr b="1"/>
              <a:t>shooting</a:t>
            </a:r>
            <a:r>
              <a:t>, the player has to jump and throw with </a:t>
            </a:r>
            <a:r>
              <a:rPr b="1"/>
              <a:t>both hands</a:t>
            </a:r>
            <a:r>
              <a:t>. </a:t>
            </a:r>
          </a:p>
          <a:p>
            <a:pPr>
              <a:buSzPct val="100000"/>
              <a:buChar char="-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match will have two periods of 30’ and a half-time break of 10’.</a:t>
            </a:r>
          </a:p>
        </p:txBody>
      </p:sp>
      <p:pic>
        <p:nvPicPr>
          <p:cNvPr id="50" name="3 copia.jpg" descr="3 co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76" y="3840588"/>
            <a:ext cx="6455073" cy="2126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40"/>
          <p:cNvSpPr txBox="1"/>
          <p:nvPr/>
        </p:nvSpPr>
        <p:spPr>
          <a:xfrm>
            <a:off x="372912" y="45719"/>
            <a:ext cx="8261502" cy="448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/>
            </a:pPr>
            <a:endParaRPr/>
          </a:p>
          <a:p>
            <a:pPr algn="ctr"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945200"/>
                </a:solidFill>
              </a:defRPr>
            </a:pPr>
            <a:r>
              <a:t>The following are considered offences: </a:t>
            </a:r>
          </a:p>
          <a:p>
            <a:pPr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t>Having contact with a player from the other team.</a:t>
            </a:r>
          </a:p>
          <a:p>
            <a:pPr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t>Acting violently.</a:t>
            </a:r>
            <a:br/>
            <a:r>
              <a:t>Shooting if you are a defensive player.</a:t>
            </a:r>
            <a:br/>
            <a:r>
              <a:t>Hitting/touching the ball with the fists or feet.</a:t>
            </a:r>
          </a:p>
          <a:p>
            <a:pPr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t>Marking a player of the opposite sex or a player who is already marked, and </a:t>
            </a:r>
          </a:p>
          <a:p>
            <a:pPr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t>Handing the ball to a teammate – the ball must be passed. </a:t>
            </a:r>
          </a:p>
          <a:p>
            <a:pPr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t>These offences will be penalised with a free shot taken by a player from the negatively affected team from the spot where the foul happened. Nobody can get closer than 2.5 metres. </a:t>
            </a:r>
          </a:p>
          <a:p>
            <a:pPr defTabSz="4572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t>It will be a penalty when the infringement is made to a player in a clear ac- tion of shooting and scoring. A shot will be taken from the penalty spot, jumping and 2.5 metres away from the basket and from other players. </a:t>
            </a:r>
          </a:p>
        </p:txBody>
      </p:sp>
      <p:pic>
        <p:nvPicPr>
          <p:cNvPr id="53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54" name="8bc.jpg" descr="8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57" y="4763840"/>
            <a:ext cx="2917038" cy="2003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44"/>
          <p:cNvSpPr txBox="1"/>
          <p:nvPr/>
        </p:nvSpPr>
        <p:spPr>
          <a:xfrm>
            <a:off x="508942" y="4293711"/>
            <a:ext cx="7987358" cy="158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Pole: situated 6.5 meters away from the out-line and 3.5 meters high. </a:t>
            </a:r>
          </a:p>
          <a:p>
            <a: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The korf’s inner diameter should be between 39 and 41cm. </a:t>
            </a:r>
          </a:p>
          <a:p>
            <a: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Ball: a football can be used. </a:t>
            </a:r>
          </a:p>
        </p:txBody>
      </p:sp>
      <p:sp>
        <p:nvSpPr>
          <p:cNvPr id="57" name="Shape 45"/>
          <p:cNvSpPr txBox="1"/>
          <p:nvPr/>
        </p:nvSpPr>
        <p:spPr>
          <a:xfrm>
            <a:off x="2492375" y="317500"/>
            <a:ext cx="415925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/>
            </a:lvl1pPr>
          </a:lstStyle>
          <a:p>
            <a:r>
              <a:t>Facilities and Equipment </a:t>
            </a:r>
          </a:p>
        </p:txBody>
      </p:sp>
      <p:pic>
        <p:nvPicPr>
          <p:cNvPr id="58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54" y="1347622"/>
            <a:ext cx="4159251" cy="2069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46" y="1443711"/>
            <a:ext cx="2732124" cy="1876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50"/>
          <p:cNvSpPr txBox="1"/>
          <p:nvPr/>
        </p:nvSpPr>
        <p:spPr>
          <a:xfrm>
            <a:off x="357186" y="1357312"/>
            <a:ext cx="7310440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basic tactical resources in korfball in reference to passes, catches and lay-up shots are similar to those in basketball.</a:t>
            </a:r>
          </a:p>
        </p:txBody>
      </p:sp>
      <p:sp>
        <p:nvSpPr>
          <p:cNvPr id="63" name="Shape 51"/>
          <p:cNvSpPr txBox="1"/>
          <p:nvPr/>
        </p:nvSpPr>
        <p:spPr>
          <a:xfrm>
            <a:off x="1285875" y="500062"/>
            <a:ext cx="7000875" cy="1091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BASIC TECHNICAL- TACTICAL RESOURCES </a:t>
            </a:r>
          </a:p>
        </p:txBody>
      </p:sp>
      <p:pic>
        <p:nvPicPr>
          <p:cNvPr id="64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65" name="Shape 53"/>
          <p:cNvSpPr txBox="1"/>
          <p:nvPr/>
        </p:nvSpPr>
        <p:spPr>
          <a:xfrm>
            <a:off x="395287" y="2262527"/>
            <a:ext cx="4681538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P</a:t>
            </a:r>
            <a:r>
              <a:rPr b="1"/>
              <a:t>ass, </a:t>
            </a:r>
            <a:r>
              <a:t>in korfball, is usually executed with one hand.</a:t>
            </a:r>
            <a:r>
              <a:rPr b="1"/>
              <a:t> </a:t>
            </a:r>
          </a:p>
        </p:txBody>
      </p:sp>
      <p:sp>
        <p:nvSpPr>
          <p:cNvPr id="66" name="Shape 54"/>
          <p:cNvSpPr txBox="1"/>
          <p:nvPr/>
        </p:nvSpPr>
        <p:spPr>
          <a:xfrm>
            <a:off x="327817" y="2969417"/>
            <a:ext cx="4537078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 b="1"/>
              <a:t> Long shot</a:t>
            </a:r>
            <a:r>
              <a:t>: almost forming the figure of a “6” when throwing.</a:t>
            </a:r>
          </a:p>
        </p:txBody>
      </p:sp>
      <p:pic>
        <p:nvPicPr>
          <p:cNvPr id="67" name="balonkorf j.jpg" descr="balonkorf 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892" y="2248586"/>
            <a:ext cx="2120653" cy="1544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tirodesdeabajo2.jpg" descr="tirodesdeabaj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965" y="4633426"/>
            <a:ext cx="2639229" cy="181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gancho.jpg" descr="gan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449" y="3871293"/>
            <a:ext cx="1897706" cy="2910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8bc.jpg" descr="8b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87" y="4606925"/>
            <a:ext cx="2639230" cy="1813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Presentación en pantalla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Default</vt:lpstr>
      <vt:lpstr>Presentación de PowerPoint</vt:lpstr>
      <vt:lpstr>Contents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QUESTIONNAIRE AND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zapepo</dc:creator>
  <cp:lastModifiedBy>zapepo</cp:lastModifiedBy>
  <cp:revision>1</cp:revision>
  <dcterms:modified xsi:type="dcterms:W3CDTF">2021-09-01T11:24:19Z</dcterms:modified>
</cp:coreProperties>
</file>