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El balónkorf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5715000" y="1785937"/>
            <a:ext cx="3071813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/>
          </a:lstStyle>
          <a:p>
            <a:pPr lvl="0"/>
            <a:r>
              <a:t>El profesor Gerardo Ruiz, propone una progresión que se inicie con los recursos tácticos básicos: pases, recepciones y tiros; utilizándolos en situaciones jugadas de 2 contra 2; 3 contra 3; 2 contra 1; juegos adaptados, para, por fin llegar al juego real del BALONKORF siguiendo las normas y reglas establecidas anteriormente. </a:t>
            </a:r>
          </a:p>
        </p:txBody>
      </p:sp>
      <p:sp>
        <p:nvSpPr>
          <p:cNvPr id="61" name="Shape 61"/>
          <p:cNvSpPr/>
          <p:nvPr/>
        </p:nvSpPr>
        <p:spPr>
          <a:xfrm>
            <a:off x="2071687" y="642937"/>
            <a:ext cx="526138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Organización táctica conjunta </a:t>
            </a:r>
          </a:p>
        </p:txBody>
      </p:sp>
      <p:pic>
        <p:nvPicPr>
          <p:cNvPr id="6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3" name="12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164" y="1961631"/>
            <a:ext cx="3669017" cy="3551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atendido, contestarás sin problema a las siguientes cuestiones.</a:t>
            </a:r>
          </a:p>
        </p:txBody>
      </p:sp>
      <p:sp>
        <p:nvSpPr>
          <p:cNvPr id="66" name="Shape 66"/>
          <p:cNvSpPr/>
          <p:nvPr>
            <p:ph type="body" idx="4294967295"/>
          </p:nvPr>
        </p:nvSpPr>
        <p:spPr>
          <a:xfrm rot="21329451">
            <a:off x="457200" y="1600200"/>
            <a:ext cx="8229600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t>¿Por qué se llama Balónkorf?</a:t>
            </a:r>
            <a:r>
              <a:rPr sz="3200"/>
              <a:t> </a:t>
            </a:r>
          </a:p>
        </p:txBody>
      </p:sp>
      <p:sp>
        <p:nvSpPr>
          <p:cNvPr id="67" name="Shape 67"/>
          <p:cNvSpPr/>
          <p:nvPr/>
        </p:nvSpPr>
        <p:spPr>
          <a:xfrm rot="778449">
            <a:off x="3757130" y="1952931"/>
            <a:ext cx="53848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¿Podrías comentar la característica que destaca en este juego desde la coeducación? </a:t>
            </a:r>
          </a:p>
        </p:txBody>
      </p:sp>
      <p:sp>
        <p:nvSpPr>
          <p:cNvPr id="68" name="Shape 68"/>
          <p:cNvSpPr/>
          <p:nvPr/>
        </p:nvSpPr>
        <p:spPr>
          <a:xfrm rot="20396199">
            <a:off x="222399" y="2735797"/>
            <a:ext cx="64293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Describe un ejercicio para mejorar el tiro. </a:t>
            </a:r>
          </a:p>
        </p:txBody>
      </p:sp>
      <p:sp>
        <p:nvSpPr>
          <p:cNvPr id="69" name="Shape 69"/>
          <p:cNvSpPr/>
          <p:nvPr/>
        </p:nvSpPr>
        <p:spPr>
          <a:xfrm>
            <a:off x="3178175" y="3470275"/>
            <a:ext cx="571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Comenta brevemente  el juego del Balónkorf </a:t>
            </a:r>
          </a:p>
        </p:txBody>
      </p:sp>
      <p:sp>
        <p:nvSpPr>
          <p:cNvPr id="70" name="Shape 70"/>
          <p:cNvSpPr/>
          <p:nvPr/>
        </p:nvSpPr>
        <p:spPr>
          <a:xfrm rot="677146">
            <a:off x="1538270" y="4781705"/>
            <a:ext cx="72866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¿Podrías explicar cómo se realiza el tiro de distancia? </a:t>
            </a:r>
          </a:p>
        </p:txBody>
      </p:sp>
      <p:sp>
        <p:nvSpPr>
          <p:cNvPr id="71" name="Shape 71"/>
          <p:cNvSpPr/>
          <p:nvPr/>
        </p:nvSpPr>
        <p:spPr>
          <a:xfrm>
            <a:off x="571500" y="5786437"/>
            <a:ext cx="78581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¿Podrías arbitrar un partido de Balónkorf mientras juegan tus amigos? </a:t>
            </a:r>
          </a:p>
        </p:txBody>
      </p:sp>
      <p:pic>
        <p:nvPicPr>
          <p:cNvPr id="7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73" name="9c.jpg"/>
          <p:cNvPicPr/>
          <p:nvPr/>
        </p:nvPicPr>
        <p:blipFill>
          <a:blip r:embed="rId3">
            <a:alphaModFix amt="30394"/>
            <a:extLst/>
          </a:blip>
          <a:stretch>
            <a:fillRect/>
          </a:stretch>
        </p:blipFill>
        <p:spPr>
          <a:xfrm>
            <a:off x="1841834" y="770271"/>
            <a:ext cx="5317457" cy="5317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6"/>
      <p:bldP build="whole" bldLvl="1" animBg="1" rev="0" advAuto="0" spid="68" grpId="4"/>
      <p:bldP build="p" bldLvl="1" animBg="1" rev="0" advAuto="0" spid="66" grpId="2"/>
      <p:bldP build="whole" bldLvl="1" animBg="1" rev="0" advAuto="0" spid="69" grpId="3"/>
      <p:bldP build="whole" bldLvl="1" animBg="1" rev="0" advAuto="0" spid="67" grpId="1"/>
      <p:bldP build="whole" bldLvl="1" animBg="1" rev="0" advAuto="0" spid="70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630936">
              <a:defRPr sz="1800"/>
            </a:pPr>
            <a:r>
              <a:rPr sz="3036">
                <a:solidFill>
                  <a:srgbClr val="FFC000"/>
                </a:solidFill>
              </a:rPr>
              <a:t>El balónkorf</a:t>
            </a:r>
            <a:r>
              <a:rPr sz="3036"/>
              <a:t> </a:t>
            </a:r>
            <a:br>
              <a:rPr sz="3036"/>
            </a:b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28625" y="1484312"/>
            <a:ext cx="5000625" cy="415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Objetivos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Orígenes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Reglamento básico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Instalaciones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Materiales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Recursos técnico-tácticos básicos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Cuestionario y actividades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balonkorf 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2989" y="1766243"/>
            <a:ext cx="2168513" cy="3325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490696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buSzTx/>
              <a:buNone/>
              <a:defRPr sz="1800"/>
            </a:pPr>
            <a:r>
              <a:rPr sz="3200"/>
              <a:t>- </a:t>
            </a:r>
            <a:r>
              <a:rPr sz="2400"/>
              <a:t>Conocer los elementos técnico-tácticos y reglamentarios básicos del Balonkorf, comprendiendo su aplicación en situaciones de juego real y colaborando con sus compañeros en la elaboración y puesta en práctica de las actividades.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balonkorf 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6803" y="2049379"/>
            <a:ext cx="2604035" cy="2759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714500"/>
            <a:ext cx="3208338" cy="328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spcBef>
                <a:spcPts val="1000"/>
              </a:spcBef>
            </a:lvl1pPr>
          </a:lstStyle>
          <a:p>
            <a:pPr lvl="0"/>
            <a:r>
              <a:t>El Balónkorf nació en Holanda a principios de siglo. El maestro holandés Nico Broekhuysen en 1902 conforma un pequeño reglamento cuyo objetivo fue  aportar una acción lúdica en donde pudiesen jugar chicos y chicas simultáneamente. Su nombre proviene del flamenco Korfball, en donde "Korf" significa "cesto". </a:t>
            </a:r>
          </a:p>
        </p:txBody>
      </p:sp>
      <p:pic>
        <p:nvPicPr>
          <p:cNvPr id="2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7" name="Shape 27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ORÍGENES</a:t>
            </a:r>
          </a:p>
        </p:txBody>
      </p:sp>
      <p:pic>
        <p:nvPicPr>
          <p:cNvPr id="28" name="11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7065" y="1171091"/>
            <a:ext cx="3208338" cy="383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28625" y="3380669"/>
            <a:ext cx="47148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</a:p>
          <a:p>
            <a:pPr lvl="0" algn="just"/>
            <a:r>
              <a:t>	</a:t>
            </a:r>
          </a:p>
        </p:txBody>
      </p:sp>
      <p:sp>
        <p:nvSpPr>
          <p:cNvPr id="31" name="Shape 31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REGLAMENTO BÁSICO</a:t>
            </a:r>
          </a:p>
        </p:txBody>
      </p:sp>
      <p:pic>
        <p:nvPicPr>
          <p:cNvPr id="3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3" name="Shape 33"/>
          <p:cNvSpPr/>
          <p:nvPr/>
        </p:nvSpPr>
        <p:spPr>
          <a:xfrm>
            <a:off x="395287" y="1196975"/>
            <a:ext cx="5040313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Char char="-"/>
            </a:pPr>
            <a:r>
              <a:t>La composición de los equipos es mixta, participando 4 chicos y 4 chicas por cada equipo. </a:t>
            </a:r>
          </a:p>
          <a:p>
            <a:pPr lvl="0">
              <a:buSzPct val="100000"/>
              <a:buChar char="-"/>
            </a:pPr>
            <a:r>
              <a:t>El campo está dividido en dos mitades de forma que dos chicos y dos chicas se situarán en cada mitad.</a:t>
            </a:r>
          </a:p>
          <a:p>
            <a:pPr lvl="0">
              <a:buSzPct val="100000"/>
              <a:buChar char="-"/>
            </a:pPr>
            <a:r>
              <a:t>Cada chico de un equipo cubrirá a otro chico del equipo contrario, lo mismo ocurre con las chicas.</a:t>
            </a:r>
          </a:p>
          <a:p>
            <a:pPr lvl="0">
              <a:buSzPct val="100000"/>
              <a:buChar char="-"/>
            </a:pPr>
            <a:r>
              <a:t>Los jugadores no pueden salirse de la mitad del campo que tienen asignada.</a:t>
            </a:r>
          </a:p>
          <a:p>
            <a:pPr lvl="0">
              <a:buSzPct val="100000"/>
              <a:buChar char="-"/>
            </a:pPr>
            <a:r>
              <a:t>El objetivo del juego es pasar el balón por el cesto, de arriba abajo. </a:t>
            </a:r>
          </a:p>
        </p:txBody>
      </p:sp>
      <p:pic>
        <p:nvPicPr>
          <p:cNvPr id="34" name="9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2436" y="1753181"/>
            <a:ext cx="2438649" cy="2438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6687" y="5929312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7" name="Shape 37"/>
          <p:cNvSpPr/>
          <p:nvPr/>
        </p:nvSpPr>
        <p:spPr>
          <a:xfrm>
            <a:off x="468312" y="1268412"/>
            <a:ext cx="7993063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Char char="-"/>
            </a:pPr>
            <a:r>
              <a:t>El jugador que está en posesión del balón no se puede mover, deberá botarlo, pivotar, tirar a cesto o pasar a un compañero, aunque si puede dar el paso necesario para saltar y lanzar a cesto.</a:t>
            </a:r>
          </a:p>
          <a:p>
            <a:pPr lvl="0">
              <a:buSzPct val="100000"/>
              <a:buChar char="-"/>
            </a:pPr>
            <a:r>
              <a:t>Cada vez que se consigue un tanto se realizará un saque desde el centro del campo.</a:t>
            </a:r>
          </a:p>
          <a:p>
            <a:pPr lvl="0">
              <a:buSzPct val="100000"/>
              <a:buChar char="-"/>
            </a:pPr>
            <a:r>
              <a:t>Al tirar a cesto hay que realizarlo en salto y con ambas manos.</a:t>
            </a:r>
          </a:p>
          <a:p>
            <a:pPr lvl="0">
              <a:buSzPct val="100000"/>
              <a:buChar char="-"/>
            </a:pPr>
            <a:r>
              <a:t>La duración del partido es de dos tiempos de 30’ con un descanso de 10’.</a:t>
            </a:r>
          </a:p>
        </p:txBody>
      </p:sp>
      <p:pic>
        <p:nvPicPr>
          <p:cNvPr id="38" name="3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577" y="3840589"/>
            <a:ext cx="6455072" cy="2126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563937" y="612069"/>
            <a:ext cx="5400676" cy="555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rPr u="sng"/>
              <a:t>Lo que </a:t>
            </a:r>
            <a:r>
              <a:rPr sz="2800" u="sng"/>
              <a:t>NO</a:t>
            </a:r>
            <a:r>
              <a:rPr u="sng"/>
              <a:t> nos permite el reglamento es:</a:t>
            </a:r>
            <a:r>
              <a:t> </a:t>
            </a:r>
          </a:p>
          <a:p>
            <a:pPr lvl="0" algn="just">
              <a:buSzPct val="100000"/>
              <a:buChar char="•"/>
            </a:pPr>
            <a:r>
              <a:t>Tocar a un jugador del otro equipo.</a:t>
            </a:r>
          </a:p>
          <a:p>
            <a:pPr lvl="0" algn="just">
              <a:buSzPct val="100000"/>
              <a:buChar char="•"/>
            </a:pPr>
            <a:r>
              <a:t>Actuar con violencia.</a:t>
            </a:r>
          </a:p>
          <a:p>
            <a:pPr lvl="0" algn="just">
              <a:buSzPct val="100000"/>
              <a:buChar char="•"/>
            </a:pPr>
            <a:r>
              <a:t>Lanzar al cesto un jugador que actúa de defensa.</a:t>
            </a:r>
          </a:p>
          <a:p>
            <a:pPr lvl="0" algn="just">
              <a:buSzPct val="100000"/>
              <a:buChar char="•"/>
            </a:pPr>
            <a:r>
              <a:t>Tocar el balón con los pies.</a:t>
            </a:r>
          </a:p>
          <a:p>
            <a:pPr lvl="0" algn="just">
              <a:buSzPct val="100000"/>
              <a:buChar char="•"/>
            </a:pPr>
            <a:r>
              <a:t>Marcar a un jugador del otro sexo, o a uno que ya está marcado.</a:t>
            </a:r>
          </a:p>
          <a:p>
            <a:pPr lvl="0" algn="just">
              <a:buSzPct val="100000"/>
              <a:buChar char="•"/>
            </a:pPr>
            <a:r>
              <a:t>Entregar el balón en las manos del compañero, deberemos pasárselo.</a:t>
            </a:r>
          </a:p>
          <a:p>
            <a:pPr lvl="0" algn="just"/>
            <a:r>
              <a:t>Estas infracciones serán penalizadas con tiro libre y será efectuado por un jugador del equipo perjudicado desde el lugar donde se cometió la falta.</a:t>
            </a:r>
          </a:p>
          <a:p>
            <a:pPr lvl="0" algn="just"/>
            <a:r>
              <a:t>Se considera penalti cuando la infracción se realiza a un jugador en clara acción de tirar a cesto y anotar un punto, se  lanzará desde el punto de penalti, en salto y a 2,5 metros del cesto y de cualquier jugador </a:t>
            </a:r>
          </a:p>
          <a:p>
            <a:pPr lvl="0"/>
          </a:p>
        </p:txBody>
      </p:sp>
      <p:pic>
        <p:nvPicPr>
          <p:cNvPr id="4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2" name="8b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958" y="2388940"/>
            <a:ext cx="2917037" cy="2003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39750" y="5011825"/>
            <a:ext cx="78486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rPr u="sng"/>
              <a:t>Postes</a:t>
            </a:r>
            <a:r>
              <a:t>: están situados a 6,5 metros de la línea de fondo y tienen una altura de 3,5 metros.</a:t>
            </a:r>
            <a:endParaRPr u="sng"/>
          </a:p>
          <a:p>
            <a:pPr lvl="0" algn="just"/>
            <a:r>
              <a:rPr u="sng"/>
              <a:t>Balón</a:t>
            </a:r>
            <a:r>
              <a:t>: sirve el de fútbol </a:t>
            </a:r>
          </a:p>
        </p:txBody>
      </p:sp>
      <p:sp>
        <p:nvSpPr>
          <p:cNvPr id="45" name="Shape 45"/>
          <p:cNvSpPr/>
          <p:nvPr/>
        </p:nvSpPr>
        <p:spPr>
          <a:xfrm>
            <a:off x="3276600" y="0"/>
            <a:ext cx="3311525" cy="115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Instalaciones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7" name="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946" y="1527869"/>
            <a:ext cx="4279198" cy="2128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8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2870" y="1530079"/>
            <a:ext cx="2480679" cy="1704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57187" y="1357312"/>
            <a:ext cx="731043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Los recursos tácticos básicos del balónkorf y que se refieren a: pases, recepciones y entradas a cesto son similares a los de  baloncesto. </a:t>
            </a:r>
          </a:p>
        </p:txBody>
      </p:sp>
      <p:sp>
        <p:nvSpPr>
          <p:cNvPr id="51" name="Shape 51"/>
          <p:cNvSpPr/>
          <p:nvPr/>
        </p:nvSpPr>
        <p:spPr>
          <a:xfrm>
            <a:off x="1285875" y="500062"/>
            <a:ext cx="700087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RECURSOS TÉCNICO -TÁCTICOS BÁSICOS</a:t>
            </a:r>
          </a:p>
        </p:txBody>
      </p:sp>
      <p:pic>
        <p:nvPicPr>
          <p:cNvPr id="5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3" name="Shape 53"/>
          <p:cNvSpPr/>
          <p:nvPr/>
        </p:nvSpPr>
        <p:spPr>
          <a:xfrm>
            <a:off x="395287" y="2262528"/>
            <a:ext cx="4681538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-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Pases y recepciones:</a:t>
            </a:r>
            <a:r>
              <a:t> el pase suele hacerse con una mano </a:t>
            </a:r>
          </a:p>
        </p:txBody>
      </p:sp>
      <p:sp>
        <p:nvSpPr>
          <p:cNvPr id="54" name="Shape 54"/>
          <p:cNvSpPr/>
          <p:nvPr/>
        </p:nvSpPr>
        <p:spPr>
          <a:xfrm>
            <a:off x="327818" y="2969418"/>
            <a:ext cx="4537076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t>-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Tiro a distancia</a:t>
            </a:r>
            <a:r>
              <a:t>: realizar lo describiendo la figura de un "6" a la hora de lanzarlo para darle mayor impulso. </a:t>
            </a:r>
            <a:r>
              <a:rPr b="1"/>
              <a:t>Tiro de abajo en extensión y tiro de gancho</a:t>
            </a:r>
          </a:p>
        </p:txBody>
      </p:sp>
      <p:pic>
        <p:nvPicPr>
          <p:cNvPr id="55" name="balonkorf j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1892" y="2248587"/>
            <a:ext cx="2120652" cy="154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tirodesdeabajo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0965" y="4633427"/>
            <a:ext cx="2639228" cy="181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ancho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9450" y="3871293"/>
            <a:ext cx="1897705" cy="2910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8bc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5288" y="4606925"/>
            <a:ext cx="2639228" cy="1813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