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5A5C6C"/>
        </a:fontRef>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a:tcStyle>
        <a:tcBdr/>
        <a:fill>
          <a:solidFill>
            <a:srgbClr val="EFEAF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EEE7283C-3CF3-47DC-8721-378D4A62B22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CF821DB8-F4EB-4A41-A1BA-3FCAFE7338EE}"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33BA23B1-9221-436E-865A-0063620EA4FD}" styleName="">
    <a:tblBg/>
    <a:wholeTbl>
      <a:tcTxStyle b="off" i="off">
        <a:fontRef idx="min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Ref idx="minor">
          <a:srgbClr val="6C6212"/>
        </a:fontRef>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A5C6C"/>
        </a:fontRef>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Ref idx="minor">
          <a:srgbClr val="6C6212"/>
        </a:fontRef>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480" y="5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B5E091AC-DF13-4A92-8323-4E13143326F9}"/>
    <pc:docChg chg="custSel modSld">
      <pc:chgData name="mario.diaz@uam.es" userId="b18783af-88a7-4588-8d94-dc9c0dee9733" providerId="ADAL" clId="{B5E091AC-DF13-4A92-8323-4E13143326F9}" dt="2021-08-04T10:09:28.068" v="18" actId="115"/>
      <pc:docMkLst>
        <pc:docMk/>
      </pc:docMkLst>
      <pc:sldChg chg="modSp mod">
        <pc:chgData name="mario.diaz@uam.es" userId="b18783af-88a7-4588-8d94-dc9c0dee9733" providerId="ADAL" clId="{B5E091AC-DF13-4A92-8323-4E13143326F9}" dt="2021-08-04T10:03:02.213" v="2" actId="14100"/>
        <pc:sldMkLst>
          <pc:docMk/>
          <pc:sldMk cId="0" sldId="257"/>
        </pc:sldMkLst>
        <pc:spChg chg="mod">
          <ac:chgData name="mario.diaz@uam.es" userId="b18783af-88a7-4588-8d94-dc9c0dee9733" providerId="ADAL" clId="{B5E091AC-DF13-4A92-8323-4E13143326F9}" dt="2021-08-04T10:03:02.213" v="2" actId="14100"/>
          <ac:spMkLst>
            <pc:docMk/>
            <pc:sldMk cId="0" sldId="257"/>
            <ac:spMk id="187" creationId="{00000000-0000-0000-0000-000000000000}"/>
          </ac:spMkLst>
        </pc:spChg>
      </pc:sldChg>
      <pc:sldChg chg="delSp modSp mod">
        <pc:chgData name="mario.diaz@uam.es" userId="b18783af-88a7-4588-8d94-dc9c0dee9733" providerId="ADAL" clId="{B5E091AC-DF13-4A92-8323-4E13143326F9}" dt="2021-08-04T10:09:28.068" v="18" actId="115"/>
        <pc:sldMkLst>
          <pc:docMk/>
          <pc:sldMk cId="0" sldId="266"/>
        </pc:sldMkLst>
        <pc:spChg chg="mod">
          <ac:chgData name="mario.diaz@uam.es" userId="b18783af-88a7-4588-8d94-dc9c0dee9733" providerId="ADAL" clId="{B5E091AC-DF13-4A92-8323-4E13143326F9}" dt="2021-08-04T10:09:15.784" v="17" actId="115"/>
          <ac:spMkLst>
            <pc:docMk/>
            <pc:sldMk cId="0" sldId="266"/>
            <ac:spMk id="236" creationId="{00000000-0000-0000-0000-000000000000}"/>
          </ac:spMkLst>
        </pc:spChg>
        <pc:spChg chg="mod">
          <ac:chgData name="mario.diaz@uam.es" userId="b18783af-88a7-4588-8d94-dc9c0dee9733" providerId="ADAL" clId="{B5E091AC-DF13-4A92-8323-4E13143326F9}" dt="2021-08-04T10:09:28.068" v="18" actId="115"/>
          <ac:spMkLst>
            <pc:docMk/>
            <pc:sldMk cId="0" sldId="266"/>
            <ac:spMk id="238" creationId="{00000000-0000-0000-0000-000000000000}"/>
          </ac:spMkLst>
        </pc:spChg>
        <pc:spChg chg="del mod">
          <ac:chgData name="mario.diaz@uam.es" userId="b18783af-88a7-4588-8d94-dc9c0dee9733" providerId="ADAL" clId="{B5E091AC-DF13-4A92-8323-4E13143326F9}" dt="2021-08-04T10:08:17.808" v="14" actId="478"/>
          <ac:spMkLst>
            <pc:docMk/>
            <pc:sldMk cId="0" sldId="266"/>
            <ac:spMk id="23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73054287"/>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5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61"/>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000000"/>
                  </a:outerShdw>
                </a:effectLst>
              </a:defRPr>
            </a:pPr>
            <a:endParaRPr/>
          </a:p>
        </p:txBody>
      </p:sp>
      <p:sp>
        <p:nvSpPr>
          <p:cNvPr id="179" name="Shape 162"/>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effectLst>
                  <a:outerShdw blurRad="12700" dist="25400" dir="2700000" rotWithShape="0">
                    <a:srgbClr val="000000"/>
                  </a:outerShdw>
                </a:effectLst>
              </a:defRPr>
            </a:pPr>
            <a:endParaRPr/>
          </a:p>
        </p:txBody>
      </p:sp>
      <p:pic>
        <p:nvPicPr>
          <p:cNvPr id="180" name="sherrero4.jpeg" descr="sherrero4.jpeg"/>
          <p:cNvPicPr>
            <a:picLocks noChangeAspect="1"/>
          </p:cNvPicPr>
          <p:nvPr/>
        </p:nvPicPr>
        <p:blipFill>
          <a:blip r:embed="rId2"/>
          <a:stretch>
            <a:fillRect/>
          </a:stretch>
        </p:blipFill>
        <p:spPr>
          <a:xfrm>
            <a:off x="0" y="-1588"/>
            <a:ext cx="9144000" cy="6859589"/>
          </a:xfrm>
          <a:prstGeom prst="rect">
            <a:avLst/>
          </a:prstGeom>
          <a:ln w="50800">
            <a:solidFill>
              <a:srgbClr val="006600"/>
            </a:solidFill>
          </a:ln>
        </p:spPr>
      </p:pic>
      <p:sp>
        <p:nvSpPr>
          <p:cNvPr id="181" name="Shape 164"/>
          <p:cNvSpPr txBox="1"/>
          <p:nvPr/>
        </p:nvSpPr>
        <p:spPr>
          <a:xfrm>
            <a:off x="323850" y="5589587"/>
            <a:ext cx="6696075" cy="862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spc="-173">
                <a:solidFill>
                  <a:srgbClr val="FFFB00"/>
                </a:solidFill>
                <a:latin typeface="Big Caslon"/>
                <a:ea typeface="Big Caslon"/>
                <a:cs typeface="Big Caslon"/>
                <a:sym typeface="Big Caslon"/>
              </a:defRPr>
            </a:lvl1pPr>
          </a:lstStyle>
          <a:p>
            <a:r>
              <a:t>FIRST AID </a:t>
            </a:r>
          </a:p>
        </p:txBody>
      </p:sp>
      <p:sp>
        <p:nvSpPr>
          <p:cNvPr id="182" name="Shape 165"/>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183"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84" name="Text"/>
          <p:cNvSpPr txBox="1"/>
          <p:nvPr/>
        </p:nvSpPr>
        <p:spPr>
          <a:xfrm>
            <a:off x="4246738" y="3243581"/>
            <a:ext cx="523388" cy="370839"/>
          </a:xfrm>
          <a:prstGeom prst="rect">
            <a:avLst/>
          </a:prstGeom>
          <a:ln w="12700">
            <a:miter lim="400000"/>
          </a:ln>
        </p:spPr>
        <p:txBody>
          <a:bodyPr wrap="none" lIns="45718" tIns="45718" rIns="45718" bIns="45718">
            <a:spAutoFit/>
          </a:bodyP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30" name="Shape 215"/>
          <p:cNvSpPr txBox="1"/>
          <p:nvPr/>
        </p:nvSpPr>
        <p:spPr>
          <a:xfrm>
            <a:off x="395286" y="1903023"/>
            <a:ext cx="4464053" cy="1758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tabLst>
                <a:tab pos="228600" algn="l"/>
              </a:tabLst>
              <a:defRPr>
                <a:solidFill>
                  <a:srgbClr val="FFFFFF"/>
                </a:solidFill>
                <a:latin typeface="Tahoma"/>
                <a:ea typeface="Tahoma"/>
                <a:cs typeface="Tahoma"/>
                <a:sym typeface="Tahoma"/>
              </a:defRPr>
            </a:pPr>
            <a:endParaRPr/>
          </a:p>
          <a:p>
            <a:pPr defTabSz="457200">
              <a:lnSpc>
                <a:spcPts val="3600"/>
              </a:lnSpc>
              <a:spcBef>
                <a:spcPts val="1200"/>
              </a:spcBef>
              <a:defRPr>
                <a:solidFill>
                  <a:srgbClr val="FFFFFF"/>
                </a:solidFill>
                <a:latin typeface="Tahoma"/>
                <a:ea typeface="Tahoma"/>
                <a:cs typeface="Tahoma"/>
                <a:sym typeface="Tahoma"/>
              </a:defRPr>
            </a:pPr>
            <a:r>
              <a:t>First degree involves redness of the skin; </a:t>
            </a:r>
          </a:p>
          <a:p>
            <a:pPr defTabSz="457200">
              <a:lnSpc>
                <a:spcPts val="3600"/>
              </a:lnSpc>
              <a:spcBef>
                <a:spcPts val="1200"/>
              </a:spcBef>
              <a:defRPr>
                <a:solidFill>
                  <a:srgbClr val="FFFFFF"/>
                </a:solidFill>
                <a:latin typeface="Tahoma"/>
                <a:ea typeface="Tahoma"/>
                <a:cs typeface="Tahoma"/>
                <a:sym typeface="Tahoma"/>
              </a:defRPr>
            </a:pPr>
            <a:r>
              <a:t>Second degree causes blisters; and </a:t>
            </a:r>
          </a:p>
          <a:p>
            <a:pPr defTabSz="457200">
              <a:lnSpc>
                <a:spcPts val="3600"/>
              </a:lnSpc>
              <a:spcBef>
                <a:spcPts val="1200"/>
              </a:spcBef>
              <a:defRPr sz="1333">
                <a:solidFill>
                  <a:srgbClr val="000000"/>
                </a:solidFill>
                <a:latin typeface="Arial"/>
                <a:ea typeface="Arial"/>
                <a:cs typeface="Arial"/>
                <a:sym typeface="Arial"/>
              </a:defRPr>
            </a:pPr>
            <a:r>
              <a:rPr sz="1800">
                <a:solidFill>
                  <a:srgbClr val="FFFFFF"/>
                </a:solidFill>
                <a:latin typeface="Tahoma"/>
                <a:ea typeface="Tahoma"/>
                <a:cs typeface="Tahoma"/>
                <a:sym typeface="Tahoma"/>
              </a:rPr>
              <a:t>Third degree is the destruction of tissues.</a:t>
            </a:r>
            <a:r>
              <a:t> </a:t>
            </a:r>
            <a:endParaRPr sz="1200">
              <a:latin typeface="Times"/>
              <a:ea typeface="Times"/>
              <a:cs typeface="Times"/>
              <a:sym typeface="Times"/>
            </a:endParaRPr>
          </a:p>
        </p:txBody>
      </p:sp>
      <p:sp>
        <p:nvSpPr>
          <p:cNvPr id="231" name="Shape 216"/>
          <p:cNvSpPr txBox="1"/>
          <p:nvPr/>
        </p:nvSpPr>
        <p:spPr>
          <a:xfrm>
            <a:off x="3419475" y="260350"/>
            <a:ext cx="2282362" cy="523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a:solidFill>
                  <a:srgbClr val="FFFFFF"/>
                </a:solidFill>
                <a:latin typeface="Tahoma"/>
                <a:ea typeface="Tahoma"/>
                <a:cs typeface="Tahoma"/>
                <a:sym typeface="Tahoma"/>
              </a:defRPr>
            </a:lvl1pPr>
          </a:lstStyle>
          <a:p>
            <a:r>
              <a:t>Other Injuries</a:t>
            </a:r>
          </a:p>
        </p:txBody>
      </p:sp>
      <p:sp>
        <p:nvSpPr>
          <p:cNvPr id="232" name="Shape 217"/>
          <p:cNvSpPr txBox="1"/>
          <p:nvPr/>
        </p:nvSpPr>
        <p:spPr>
          <a:xfrm>
            <a:off x="357756" y="4340225"/>
            <a:ext cx="8078789" cy="2199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ts val="3600"/>
              </a:lnSpc>
              <a:spcBef>
                <a:spcPts val="1200"/>
              </a:spcBef>
              <a:defRPr>
                <a:solidFill>
                  <a:srgbClr val="FFFFFF"/>
                </a:solidFill>
                <a:latin typeface="Tahoma"/>
                <a:ea typeface="Tahoma"/>
                <a:cs typeface="Tahoma"/>
                <a:sym typeface="Tahoma"/>
              </a:defRPr>
            </a:pPr>
            <a:r>
              <a:rPr u="sng"/>
              <a:t>Treatment</a:t>
            </a:r>
            <a:r>
              <a:t>: Minor burns or those of some importance may be mitigated by applying an appropriate ointment to the burn or dressing or the use of gauze impregnated with petrolatum, oil, or specific ointments. The largest and most complicated burns require a more complicated treatment in a specialised centre, evacuation of the victim should be fast and in the most aseptic conditions possible.</a:t>
            </a:r>
          </a:p>
        </p:txBody>
      </p:sp>
      <p:sp>
        <p:nvSpPr>
          <p:cNvPr id="233" name="Shape 218"/>
          <p:cNvSpPr txBox="1"/>
          <p:nvPr/>
        </p:nvSpPr>
        <p:spPr>
          <a:xfrm>
            <a:off x="323849" y="981075"/>
            <a:ext cx="8146603" cy="370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defTabSz="457200">
              <a:lnSpc>
                <a:spcPts val="3600"/>
              </a:lnSpc>
              <a:spcBef>
                <a:spcPts val="1200"/>
              </a:spcBef>
              <a:defRPr sz="1333">
                <a:solidFill>
                  <a:srgbClr val="FFFFFF"/>
                </a:solidFill>
                <a:latin typeface="Arial"/>
                <a:ea typeface="Arial"/>
                <a:cs typeface="Arial"/>
                <a:sym typeface="Arial"/>
              </a:defRPr>
            </a:pPr>
            <a:r>
              <a:rPr sz="1800" u="sng">
                <a:latin typeface="Tahoma"/>
                <a:ea typeface="Tahoma"/>
                <a:cs typeface="Tahoma"/>
                <a:sym typeface="Tahoma"/>
              </a:rPr>
              <a:t>Burns</a:t>
            </a:r>
            <a:r>
              <a:rPr sz="1800">
                <a:latin typeface="Tahoma"/>
                <a:ea typeface="Tahoma"/>
                <a:cs typeface="Tahoma"/>
                <a:sym typeface="Tahoma"/>
              </a:rPr>
              <a:t> are injuries caused by the action of heat, and are classified into degrees:</a:t>
            </a:r>
            <a:r>
              <a:t> </a:t>
            </a:r>
          </a:p>
        </p:txBody>
      </p:sp>
      <p:pic>
        <p:nvPicPr>
          <p:cNvPr id="234" name="quemadura.jpg" descr="quemadura.jpg"/>
          <p:cNvPicPr>
            <a:picLocks noChangeAspect="1"/>
          </p:cNvPicPr>
          <p:nvPr/>
        </p:nvPicPr>
        <p:blipFill>
          <a:blip r:embed="rId3"/>
          <a:stretch>
            <a:fillRect/>
          </a:stretch>
        </p:blipFill>
        <p:spPr>
          <a:xfrm>
            <a:off x="5138241" y="1840751"/>
            <a:ext cx="3181545" cy="225193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21"/>
          <p:cNvSpPr txBox="1"/>
          <p:nvPr/>
        </p:nvSpPr>
        <p:spPr>
          <a:xfrm>
            <a:off x="323849" y="908050"/>
            <a:ext cx="8640765" cy="2948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ts val="3600"/>
              </a:lnSpc>
              <a:spcBef>
                <a:spcPts val="1200"/>
              </a:spcBef>
              <a:defRPr>
                <a:solidFill>
                  <a:srgbClr val="FFFFFF"/>
                </a:solidFill>
                <a:latin typeface="Tahoma"/>
                <a:ea typeface="Tahoma"/>
                <a:cs typeface="Tahoma"/>
                <a:sym typeface="Tahoma"/>
              </a:defRPr>
            </a:pPr>
            <a:r>
              <a:rPr u="sng" dirty="0"/>
              <a:t>Electric shocks </a:t>
            </a:r>
            <a:r>
              <a:rPr dirty="0"/>
              <a:t>can result in loss of consciousness, side effects to the brain such as irritation, and </a:t>
            </a:r>
            <a:r>
              <a:rPr dirty="0" err="1"/>
              <a:t>localised</a:t>
            </a:r>
            <a:r>
              <a:rPr dirty="0"/>
              <a:t> injuries, which are similar to burns. </a:t>
            </a:r>
          </a:p>
          <a:p>
            <a:pPr algn="just" defTabSz="457200">
              <a:lnSpc>
                <a:spcPts val="3600"/>
              </a:lnSpc>
              <a:spcBef>
                <a:spcPts val="1200"/>
              </a:spcBef>
              <a:defRPr>
                <a:solidFill>
                  <a:srgbClr val="FFFFFF"/>
                </a:solidFill>
                <a:latin typeface="Tahoma"/>
                <a:ea typeface="Tahoma"/>
                <a:cs typeface="Tahoma"/>
                <a:sym typeface="Tahoma"/>
              </a:defRPr>
            </a:pPr>
            <a:r>
              <a:rPr dirty="0"/>
              <a:t>Treatment: In any case before assisting someone injured by electricity, it will be necessary to eliminate danger to yourself by seeking to cut power or separating cables using non-conductive materials. Treatment will depend on the type of injury sustained. </a:t>
            </a:r>
          </a:p>
        </p:txBody>
      </p:sp>
      <p:sp>
        <p:nvSpPr>
          <p:cNvPr id="237" name="Shape 222"/>
          <p:cNvSpPr txBox="1"/>
          <p:nvPr/>
        </p:nvSpPr>
        <p:spPr>
          <a:xfrm>
            <a:off x="468312" y="333375"/>
            <a:ext cx="3731378" cy="370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lnSpc>
                <a:spcPts val="3600"/>
              </a:lnSpc>
              <a:spcBef>
                <a:spcPts val="1200"/>
              </a:spcBef>
              <a:defRPr b="1">
                <a:solidFill>
                  <a:srgbClr val="FFFFFF"/>
                </a:solidFill>
                <a:latin typeface="Tahoma"/>
                <a:ea typeface="Tahoma"/>
                <a:cs typeface="Tahoma"/>
                <a:sym typeface="Tahoma"/>
              </a:defRPr>
            </a:lvl1pPr>
          </a:lstStyle>
          <a:p>
            <a:r>
              <a:t>Accidents Caused by Electricity </a:t>
            </a:r>
          </a:p>
        </p:txBody>
      </p:sp>
      <p:sp>
        <p:nvSpPr>
          <p:cNvPr id="238" name="Shape 223"/>
          <p:cNvSpPr txBox="1"/>
          <p:nvPr/>
        </p:nvSpPr>
        <p:spPr>
          <a:xfrm>
            <a:off x="395286" y="3789362"/>
            <a:ext cx="8208965" cy="2953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ts val="3600"/>
              </a:lnSpc>
              <a:spcBef>
                <a:spcPts val="1200"/>
              </a:spcBef>
              <a:defRPr>
                <a:solidFill>
                  <a:srgbClr val="FFFFFF"/>
                </a:solidFill>
                <a:latin typeface="Tahoma"/>
                <a:ea typeface="Tahoma"/>
                <a:cs typeface="Tahoma"/>
                <a:sym typeface="Tahoma"/>
              </a:defRPr>
            </a:pPr>
            <a:r>
              <a:rPr lang="es-ES" u="sng" dirty="0" err="1"/>
              <a:t>Sunstroke</a:t>
            </a:r>
            <a:r>
              <a:rPr lang="es-ES" u="sng" dirty="0"/>
              <a:t> </a:t>
            </a:r>
            <a:r>
              <a:rPr u="sng" dirty="0"/>
              <a:t>or Heatstroke </a:t>
            </a:r>
            <a:r>
              <a:rPr dirty="0"/>
              <a:t>is the effects of sun on the head. Signs that motivate their diagnosis are headache, eye redness, fever, spasms, etc. Beware of heatstroke especially among the elderly and children </a:t>
            </a:r>
          </a:p>
          <a:p>
            <a:pPr algn="just" defTabSz="457200">
              <a:lnSpc>
                <a:spcPts val="3600"/>
              </a:lnSpc>
              <a:spcBef>
                <a:spcPts val="1200"/>
              </a:spcBef>
              <a:defRPr>
                <a:solidFill>
                  <a:srgbClr val="FFFFFF"/>
                </a:solidFill>
                <a:latin typeface="Tahoma"/>
                <a:ea typeface="Tahoma"/>
                <a:cs typeface="Tahoma"/>
                <a:sym typeface="Tahoma"/>
              </a:defRPr>
            </a:pPr>
            <a:r>
              <a:rPr dirty="0"/>
              <a:t>Treatment: The victim of sunstroke should strip down, cold compresses should be applied to the head, he/she given fluids to replenish the loss caused, as well as take a cold shower. </a:t>
            </a:r>
            <a:endParaRPr sz="1200" dirty="0">
              <a:latin typeface="Times"/>
              <a:ea typeface="Times"/>
              <a:cs typeface="Times"/>
              <a:sym typeface="Times"/>
            </a:endParaRPr>
          </a:p>
        </p:txBody>
      </p:sp>
      <p:pic>
        <p:nvPicPr>
          <p:cNvPr id="24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41" name="electri.jpg" descr="electri.jpg"/>
          <p:cNvPicPr>
            <a:picLocks noChangeAspect="1"/>
          </p:cNvPicPr>
          <p:nvPr/>
        </p:nvPicPr>
        <p:blipFill>
          <a:blip r:embed="rId3">
            <a:alphaModFix amt="19820"/>
          </a:blip>
          <a:srcRect l="4675" b="92592"/>
          <a:stretch>
            <a:fillRect/>
          </a:stretch>
        </p:blipFill>
        <p:spPr>
          <a:xfrm>
            <a:off x="884799" y="6137819"/>
            <a:ext cx="6990921" cy="50800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28"/>
          <p:cNvSpPr txBox="1">
            <a:spLocks noGrp="1"/>
          </p:cNvSpPr>
          <p:nvPr>
            <p:ph type="title" idx="4294967295"/>
          </p:nvPr>
        </p:nvSpPr>
        <p:spPr>
          <a:xfrm>
            <a:off x="301625" y="228598"/>
            <a:ext cx="8540750" cy="1143004"/>
          </a:xfrm>
          <a:prstGeom prst="rect">
            <a:avLst/>
          </a:prstGeom>
        </p:spPr>
        <p:txBody>
          <a:bodyPr lIns="0" tIns="0" rIns="0" bIns="0">
            <a:normAutofit/>
          </a:bodyPr>
          <a:lstStyle>
            <a:lvl1pPr>
              <a:defRPr sz="2400" u="sng"/>
            </a:lvl1pPr>
          </a:lstStyle>
          <a:p>
            <a:r>
              <a:t>Dehydration </a:t>
            </a:r>
          </a:p>
        </p:txBody>
      </p:sp>
      <p:sp>
        <p:nvSpPr>
          <p:cNvPr id="244" name="Shape 229"/>
          <p:cNvSpPr txBox="1">
            <a:spLocks noGrp="1"/>
          </p:cNvSpPr>
          <p:nvPr>
            <p:ph type="body" sz="half" idx="4294967295"/>
          </p:nvPr>
        </p:nvSpPr>
        <p:spPr>
          <a:xfrm>
            <a:off x="301625" y="1600199"/>
            <a:ext cx="4194175" cy="4498977"/>
          </a:xfrm>
          <a:prstGeom prst="rect">
            <a:avLst/>
          </a:prstGeom>
        </p:spPr>
        <p:txBody>
          <a:bodyPr lIns="0" tIns="0" rIns="0" bIns="0">
            <a:normAutofit/>
          </a:bodyPr>
          <a:lstStyle/>
          <a:p>
            <a:pPr marL="0" indent="0" algn="just" defTabSz="411479">
              <a:lnSpc>
                <a:spcPct val="110000"/>
              </a:lnSpc>
              <a:spcBef>
                <a:spcPts val="0"/>
              </a:spcBef>
              <a:buClrTx/>
              <a:buSzTx/>
              <a:buFontTx/>
              <a:buNone/>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z="1619">
                <a:latin typeface="+mn-lt"/>
                <a:ea typeface="+mn-ea"/>
                <a:cs typeface="+mn-cs"/>
                <a:sym typeface="Helvetica"/>
              </a:defRPr>
            </a:pPr>
            <a:r>
              <a:t>is caused by the lack of fluids in the body caused by the practice of continuous exercise and no replacement thereof, by vomiting or diarrhoea or continued sun exposure. Severe dehydration can result if not treated quickly in death. Its most important symptoms are dry mouth and nose, dry skin, under-eye circles, etc. </a:t>
            </a:r>
          </a:p>
          <a:p>
            <a:pPr marL="0" indent="0" algn="just" defTabSz="411479">
              <a:lnSpc>
                <a:spcPct val="110000"/>
              </a:lnSpc>
              <a:spcBef>
                <a:spcPts val="0"/>
              </a:spcBef>
              <a:buClrTx/>
              <a:buSzTx/>
              <a:buFontTx/>
              <a:buNone/>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z="1619">
                <a:latin typeface="+mn-lt"/>
                <a:ea typeface="+mn-ea"/>
                <a:cs typeface="+mn-cs"/>
                <a:sym typeface="Helvetica"/>
              </a:defRPr>
            </a:pPr>
            <a:endParaRPr/>
          </a:p>
          <a:p>
            <a:pPr marL="0" indent="0" algn="just" defTabSz="411479">
              <a:lnSpc>
                <a:spcPct val="110000"/>
              </a:lnSpc>
              <a:spcBef>
                <a:spcPts val="0"/>
              </a:spcBef>
              <a:buClrTx/>
              <a:buSzTx/>
              <a:buFontTx/>
              <a:buNone/>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z="1619">
                <a:latin typeface="+mn-lt"/>
                <a:ea typeface="+mn-ea"/>
                <a:cs typeface="+mn-cs"/>
                <a:sym typeface="Helvetica"/>
              </a:defRPr>
            </a:pPr>
            <a:r>
              <a:rPr b="1"/>
              <a:t>Treatment</a:t>
            </a:r>
            <a:r>
              <a:t>: It is usually treated as long as it is mild, with the replacement of fluids and salts (oral rehydration solutions) as water with lemon juice or with bicarbonate soda. Should it be necessary, accompany the patient to the hospital after this palliative treatment. </a:t>
            </a:r>
            <a:endParaRPr>
              <a:latin typeface="Times"/>
              <a:ea typeface="Times"/>
              <a:cs typeface="Times"/>
              <a:sym typeface="Times"/>
            </a:endParaRPr>
          </a:p>
        </p:txBody>
      </p:sp>
      <p:pic>
        <p:nvPicPr>
          <p:cNvPr id="24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46" name="sauna.jpg" descr="sauna.jpg"/>
          <p:cNvPicPr>
            <a:picLocks noChangeAspect="1"/>
          </p:cNvPicPr>
          <p:nvPr/>
        </p:nvPicPr>
        <p:blipFill>
          <a:blip r:embed="rId3"/>
          <a:stretch>
            <a:fillRect/>
          </a:stretch>
        </p:blipFill>
        <p:spPr>
          <a:xfrm>
            <a:off x="5481389" y="1684816"/>
            <a:ext cx="2143893" cy="348836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33"/>
          <p:cNvSpPr txBox="1">
            <a:spLocks noGrp="1"/>
          </p:cNvSpPr>
          <p:nvPr>
            <p:ph type="title" idx="4294967295"/>
          </p:nvPr>
        </p:nvSpPr>
        <p:spPr>
          <a:xfrm>
            <a:off x="323849" y="188911"/>
            <a:ext cx="5903915" cy="679453"/>
          </a:xfrm>
          <a:prstGeom prst="rect">
            <a:avLst/>
          </a:prstGeom>
        </p:spPr>
        <p:txBody>
          <a:bodyPr lIns="0" tIns="0" rIns="0" bIns="0">
            <a:normAutofit/>
          </a:bodyPr>
          <a:lstStyle>
            <a:lvl1pPr>
              <a:defRPr sz="3200">
                <a:latin typeface="Arial"/>
                <a:ea typeface="Arial"/>
                <a:cs typeface="Arial"/>
                <a:sym typeface="Arial"/>
              </a:defRPr>
            </a:lvl1pPr>
          </a:lstStyle>
          <a:p>
            <a:r>
              <a:t>	Foreign Bodies</a:t>
            </a:r>
          </a:p>
        </p:txBody>
      </p:sp>
      <p:sp>
        <p:nvSpPr>
          <p:cNvPr id="249" name="Shape 234"/>
          <p:cNvSpPr txBox="1">
            <a:spLocks noGrp="1"/>
          </p:cNvSpPr>
          <p:nvPr>
            <p:ph type="body" idx="4294967295"/>
          </p:nvPr>
        </p:nvSpPr>
        <p:spPr>
          <a:xfrm>
            <a:off x="301624" y="896936"/>
            <a:ext cx="6430965" cy="5543553"/>
          </a:xfrm>
          <a:prstGeom prst="rect">
            <a:avLst/>
          </a:prstGeom>
        </p:spPr>
        <p:txBody>
          <a:bodyPr lIns="0" tIns="0" rIns="0" bIns="0">
            <a:normAutofit/>
          </a:bodyPr>
          <a:lstStyle/>
          <a:p>
            <a:pPr marL="23875" indent="-23875" defTabSz="859536">
              <a:lnSpc>
                <a:spcPct val="80000"/>
              </a:lnSpc>
              <a:spcBef>
                <a:spcPts val="200"/>
              </a:spcBef>
              <a:buSzTx/>
              <a:buNone/>
              <a:defRPr sz="1879">
                <a:latin typeface="Arial"/>
                <a:ea typeface="Arial"/>
                <a:cs typeface="Arial"/>
                <a:sym typeface="Arial"/>
              </a:defRPr>
            </a:pPr>
            <a:r>
              <a:t>Sometimes objects are inadvertently introduced into the airways causing very dangerous situations. For example:</a:t>
            </a:r>
          </a:p>
          <a:p>
            <a:pPr marL="322325" indent="-322325" defTabSz="859536">
              <a:lnSpc>
                <a:spcPct val="80000"/>
              </a:lnSpc>
              <a:spcBef>
                <a:spcPts val="500"/>
              </a:spcBef>
              <a:buSzTx/>
              <a:buNone/>
              <a:defRPr sz="1316" u="sng">
                <a:latin typeface="Arial"/>
                <a:ea typeface="Arial"/>
                <a:cs typeface="Arial"/>
                <a:sym typeface="Arial"/>
              </a:defRPr>
            </a:pPr>
            <a:endParaRPr/>
          </a:p>
          <a:p>
            <a:pPr marL="161163" indent="-161163" defTabSz="859536">
              <a:lnSpc>
                <a:spcPct val="150000"/>
              </a:lnSpc>
              <a:spcBef>
                <a:spcPts val="200"/>
              </a:spcBef>
              <a:defRPr sz="1786" u="sng">
                <a:latin typeface="Arial"/>
                <a:ea typeface="Arial"/>
                <a:cs typeface="Arial"/>
                <a:sym typeface="Arial"/>
              </a:defRPr>
            </a:pPr>
            <a:r>
              <a:rPr b="1"/>
              <a:t>Nose:</a:t>
            </a:r>
            <a:r>
              <a:t> This is common among children, who are playing when an object is inserted.</a:t>
            </a:r>
          </a:p>
          <a:p>
            <a:pPr marL="161163" indent="-161163" defTabSz="859536">
              <a:lnSpc>
                <a:spcPct val="150000"/>
              </a:lnSpc>
              <a:spcBef>
                <a:spcPts val="200"/>
              </a:spcBef>
              <a:defRPr sz="1786" u="sng">
                <a:latin typeface="Arial"/>
                <a:ea typeface="Arial"/>
                <a:cs typeface="Arial"/>
                <a:sym typeface="Arial"/>
              </a:defRPr>
            </a:pPr>
            <a:r>
              <a:rPr b="1"/>
              <a:t>Pharynx:</a:t>
            </a:r>
            <a:r>
              <a:t> Ingestion of a foreign body (e.g. almost always fishbone) that lodges itself with relative ease in the pharyngeal mucous membrane, and may result in choking. </a:t>
            </a:r>
          </a:p>
          <a:p>
            <a:pPr marL="161163" indent="-161163" defTabSz="859536">
              <a:lnSpc>
                <a:spcPct val="150000"/>
              </a:lnSpc>
              <a:spcBef>
                <a:spcPts val="200"/>
              </a:spcBef>
              <a:defRPr sz="1786" u="sng">
                <a:latin typeface="Arial"/>
                <a:ea typeface="Arial"/>
                <a:cs typeface="Arial"/>
                <a:sym typeface="Arial"/>
              </a:defRPr>
            </a:pPr>
            <a:r>
              <a:rPr b="1"/>
              <a:t>Trachea:</a:t>
            </a:r>
            <a:r>
              <a:t> It occurs infrequently, but it can be very dangerous. It may completely impede air flow, causing choking.</a:t>
            </a:r>
          </a:p>
          <a:p>
            <a:pPr marL="161163" indent="-161163" defTabSz="859536">
              <a:lnSpc>
                <a:spcPct val="150000"/>
              </a:lnSpc>
              <a:spcBef>
                <a:spcPts val="200"/>
              </a:spcBef>
              <a:defRPr sz="1786" u="sng">
                <a:latin typeface="Arial"/>
                <a:ea typeface="Arial"/>
                <a:cs typeface="Arial"/>
                <a:sym typeface="Arial"/>
              </a:defRPr>
            </a:pPr>
            <a:r>
              <a:rPr b="1"/>
              <a:t>Ear:</a:t>
            </a:r>
            <a:r>
              <a:t> It is very common in children, and may produce, decreased hearing, dizziness, ringing of the ears, or coughing.</a:t>
            </a:r>
          </a:p>
          <a:p>
            <a:pPr marL="161163" indent="-161163" defTabSz="859536">
              <a:lnSpc>
                <a:spcPct val="150000"/>
              </a:lnSpc>
              <a:spcBef>
                <a:spcPts val="200"/>
              </a:spcBef>
              <a:defRPr sz="1786" u="sng">
                <a:latin typeface="Arial"/>
                <a:ea typeface="Arial"/>
                <a:cs typeface="Arial"/>
                <a:sym typeface="Arial"/>
              </a:defRPr>
            </a:pPr>
            <a:r>
              <a:rPr b="1"/>
              <a:t>Eye: </a:t>
            </a:r>
            <a:r>
              <a:t>They are most common and easily seen.</a:t>
            </a:r>
          </a:p>
          <a:p>
            <a:pPr marL="161163" indent="-161163" defTabSz="859536">
              <a:lnSpc>
                <a:spcPct val="150000"/>
              </a:lnSpc>
              <a:spcBef>
                <a:spcPts val="200"/>
              </a:spcBef>
              <a:defRPr sz="1786" u="sng">
                <a:latin typeface="Arial"/>
                <a:ea typeface="Arial"/>
                <a:cs typeface="Arial"/>
                <a:sym typeface="Arial"/>
              </a:defRPr>
            </a:pPr>
            <a:r>
              <a:rPr b="1"/>
              <a:t>Skin:</a:t>
            </a:r>
            <a:r>
              <a:t> It is the result of a foreign body becoming lodged in the skin. </a:t>
            </a:r>
          </a:p>
        </p:txBody>
      </p:sp>
      <p:pic>
        <p:nvPicPr>
          <p:cNvPr id="25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51" name="atragantado.jpg" descr="atragantado.jpg"/>
          <p:cNvPicPr>
            <a:picLocks noChangeAspect="1"/>
          </p:cNvPicPr>
          <p:nvPr/>
        </p:nvPicPr>
        <p:blipFill>
          <a:blip r:embed="rId3"/>
          <a:stretch>
            <a:fillRect/>
          </a:stretch>
        </p:blipFill>
        <p:spPr>
          <a:xfrm>
            <a:off x="7484705" y="420213"/>
            <a:ext cx="1306594" cy="1667990"/>
          </a:xfrm>
          <a:prstGeom prst="rect">
            <a:avLst/>
          </a:prstGeom>
          <a:ln w="12700">
            <a:miter lim="400000"/>
          </a:ln>
        </p:spPr>
      </p:pic>
      <p:pic>
        <p:nvPicPr>
          <p:cNvPr id="252" name="cuerpos extraños.jpg" descr="cuerpos extraños.jpg"/>
          <p:cNvPicPr>
            <a:picLocks noChangeAspect="1"/>
          </p:cNvPicPr>
          <p:nvPr/>
        </p:nvPicPr>
        <p:blipFill>
          <a:blip r:embed="rId4"/>
          <a:stretch>
            <a:fillRect/>
          </a:stretch>
        </p:blipFill>
        <p:spPr>
          <a:xfrm>
            <a:off x="7903005" y="4329917"/>
            <a:ext cx="1133741" cy="137076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39"/>
          <p:cNvSpPr txBox="1">
            <a:spLocks noGrp="1"/>
          </p:cNvSpPr>
          <p:nvPr>
            <p:ph type="title" idx="4294967295"/>
          </p:nvPr>
        </p:nvSpPr>
        <p:spPr>
          <a:xfrm>
            <a:off x="301625" y="228598"/>
            <a:ext cx="8540750" cy="1143004"/>
          </a:xfrm>
          <a:prstGeom prst="rect">
            <a:avLst/>
          </a:prstGeom>
        </p:spPr>
        <p:txBody>
          <a:bodyPr lIns="0" tIns="0" rIns="0" bIns="0">
            <a:normAutofit/>
          </a:bodyPr>
          <a:lstStyle>
            <a:lvl1pPr>
              <a:defRPr sz="2800">
                <a:latin typeface="Arial"/>
                <a:ea typeface="Arial"/>
                <a:cs typeface="Arial"/>
                <a:sym typeface="Arial"/>
              </a:defRPr>
            </a:lvl1pPr>
          </a:lstStyle>
          <a:p>
            <a:r>
              <a:t>Poison</a:t>
            </a:r>
          </a:p>
        </p:txBody>
      </p:sp>
      <p:sp>
        <p:nvSpPr>
          <p:cNvPr id="255" name="Shape 240"/>
          <p:cNvSpPr txBox="1">
            <a:spLocks noGrp="1"/>
          </p:cNvSpPr>
          <p:nvPr>
            <p:ph type="body" idx="4294967295"/>
          </p:nvPr>
        </p:nvSpPr>
        <p:spPr>
          <a:xfrm>
            <a:off x="468312" y="1341437"/>
            <a:ext cx="5278438" cy="5068888"/>
          </a:xfrm>
          <a:prstGeom prst="rect">
            <a:avLst/>
          </a:prstGeom>
        </p:spPr>
        <p:txBody>
          <a:bodyPr lIns="0" tIns="0" rIns="0" bIns="0">
            <a:normAutofit/>
          </a:bodyPr>
          <a:lstStyle/>
          <a:p>
            <a:pPr>
              <a:lnSpc>
                <a:spcPct val="80000"/>
              </a:lnSpc>
              <a:spcBef>
                <a:spcPts val="600"/>
              </a:spcBef>
              <a:defRPr sz="1600" b="1"/>
            </a:pPr>
            <a:endParaRPr/>
          </a:p>
          <a:p>
            <a:pPr algn="just">
              <a:lnSpc>
                <a:spcPct val="80000"/>
              </a:lnSpc>
              <a:spcBef>
                <a:spcPts val="600"/>
              </a:spcBef>
              <a:defRPr sz="1600" u="sng"/>
            </a:pPr>
            <a:endParaRPr/>
          </a:p>
          <a:p>
            <a:pPr marL="195942" indent="-195942" algn="just">
              <a:lnSpc>
                <a:spcPct val="80000"/>
              </a:lnSpc>
              <a:spcBef>
                <a:spcPts val="300"/>
              </a:spcBef>
              <a:defRPr sz="1600" u="sng"/>
            </a:pPr>
            <a:r>
              <a:t>Bites and Stings</a:t>
            </a:r>
            <a:r>
              <a:rPr u="none"/>
              <a:t>. The measures taken will aim to remove the poison from the wound and prevent its absorption by the body. This may be done by placing ligatures above the bite or sting,</a:t>
            </a:r>
            <a:br>
              <a:rPr u="none"/>
            </a:br>
            <a:r>
              <a:rPr u="none"/>
              <a:t>and if medical help (call 112) takes a long time another ligature may be held above the area, approaching the beginning of the limb, i.e., part which is closest to the trunk. The first binding is not to be removed until the second is in place. If necessary, action will have to be repeated every 15 minutes.</a:t>
            </a:r>
          </a:p>
          <a:p>
            <a:pPr algn="just">
              <a:lnSpc>
                <a:spcPct val="80000"/>
              </a:lnSpc>
              <a:spcBef>
                <a:spcPts val="600"/>
              </a:spcBef>
              <a:defRPr sz="1600" u="sng"/>
            </a:pPr>
            <a:endParaRPr u="none"/>
          </a:p>
          <a:p>
            <a:pPr marL="195942" indent="-195942" algn="just">
              <a:lnSpc>
                <a:spcPct val="80000"/>
              </a:lnSpc>
              <a:spcBef>
                <a:spcPts val="300"/>
              </a:spcBef>
              <a:defRPr sz="1600" u="sng"/>
            </a:pPr>
            <a:r>
              <a:t>Poison.</a:t>
            </a:r>
            <a:r>
              <a:rPr u="none"/>
              <a:t> If poisoning is caused by the inhalation of toxic gases, the victim will be moved outdoors to recover by either supplying oxygen or employing cardiopulmonary resuscitation (CPR) unless the gas inhaled impedes this treatment. In any of the above cases prompt medical attention is recommended.</a:t>
            </a:r>
          </a:p>
        </p:txBody>
      </p:sp>
      <p:sp>
        <p:nvSpPr>
          <p:cNvPr id="256" name="Shape 241"/>
          <p:cNvSpPr txBox="1"/>
          <p:nvPr/>
        </p:nvSpPr>
        <p:spPr>
          <a:xfrm>
            <a:off x="755649" y="1268412"/>
            <a:ext cx="3150279"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Tahoma"/>
                <a:ea typeface="Tahoma"/>
                <a:cs typeface="Tahoma"/>
                <a:sym typeface="Tahoma"/>
              </a:defRPr>
            </a:lvl1pPr>
          </a:lstStyle>
          <a:p>
            <a:r>
              <a:t>We can establish two groups: </a:t>
            </a:r>
          </a:p>
        </p:txBody>
      </p:sp>
      <p:pic>
        <p:nvPicPr>
          <p:cNvPr id="25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58" name="primeros auxilios abeja.jpg" descr="primeros auxilios abeja.jpg"/>
          <p:cNvPicPr>
            <a:picLocks noChangeAspect="1"/>
          </p:cNvPicPr>
          <p:nvPr/>
        </p:nvPicPr>
        <p:blipFill>
          <a:blip r:embed="rId3"/>
          <a:stretch>
            <a:fillRect/>
          </a:stretch>
        </p:blipFill>
        <p:spPr>
          <a:xfrm>
            <a:off x="5910114" y="1892112"/>
            <a:ext cx="3028951" cy="307377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45"/>
          <p:cNvSpPr txBox="1">
            <a:spLocks noGrp="1"/>
          </p:cNvSpPr>
          <p:nvPr>
            <p:ph type="title" idx="4294967295"/>
          </p:nvPr>
        </p:nvSpPr>
        <p:spPr>
          <a:xfrm>
            <a:off x="301625" y="228598"/>
            <a:ext cx="8540750" cy="1143004"/>
          </a:xfrm>
          <a:prstGeom prst="rect">
            <a:avLst/>
          </a:prstGeom>
        </p:spPr>
        <p:txBody>
          <a:bodyPr lIns="0" tIns="0" rIns="0" bIns="0">
            <a:normAutofit/>
          </a:bodyPr>
          <a:lstStyle>
            <a:lvl1pPr>
              <a:defRPr sz="3200"/>
            </a:lvl1pPr>
          </a:lstStyle>
          <a:p>
            <a:r>
              <a:t>Urgent cases</a:t>
            </a:r>
          </a:p>
        </p:txBody>
      </p:sp>
      <p:sp>
        <p:nvSpPr>
          <p:cNvPr id="261" name="Shape 246"/>
          <p:cNvSpPr txBox="1">
            <a:spLocks noGrp="1"/>
          </p:cNvSpPr>
          <p:nvPr>
            <p:ph type="body" sz="quarter" idx="4294967295"/>
          </p:nvPr>
        </p:nvSpPr>
        <p:spPr>
          <a:xfrm>
            <a:off x="301625" y="4797425"/>
            <a:ext cx="8591550" cy="1439863"/>
          </a:xfrm>
          <a:prstGeom prst="rect">
            <a:avLst/>
          </a:prstGeom>
        </p:spPr>
        <p:txBody>
          <a:bodyPr lIns="0" tIns="0" rIns="0" bIns="0">
            <a:normAutofit/>
          </a:bodyPr>
          <a:lstStyle/>
          <a:p>
            <a:pPr marL="200992" indent="-200992" defTabSz="833749">
              <a:lnSpc>
                <a:spcPct val="80000"/>
              </a:lnSpc>
              <a:spcBef>
                <a:spcPts val="300"/>
              </a:spcBef>
              <a:defRPr sz="1598" u="sng"/>
            </a:pPr>
            <a:r>
              <a:rPr>
                <a:solidFill>
                  <a:srgbClr val="FFFB00"/>
                </a:solidFill>
              </a:rPr>
              <a:t>Suffocation</a:t>
            </a:r>
            <a:r>
              <a:t>.</a:t>
            </a:r>
            <a:r>
              <a:rPr u="none"/>
              <a:t> </a:t>
            </a:r>
          </a:p>
          <a:p>
            <a:pPr marL="0" indent="0" algn="just" defTabSz="833749">
              <a:spcBef>
                <a:spcPts val="300"/>
              </a:spcBef>
              <a:buClrTx/>
              <a:buSzTx/>
              <a:buFontTx/>
              <a:buNone/>
              <a:defRPr sz="1598" u="sng"/>
            </a:pPr>
            <a:r>
              <a:rPr u="none"/>
              <a:t>occurs when there is a cessation of respiratory activity. In lung disease or in cases where an obstacle prevents the entry of air, try extracting the foreign body, and if it is not possible, qualified medical personnel should intervene. If asphyxia is not produced by any blockage, until medical personnel arrive, we will practice artificial respiration during the time that is necessary.</a:t>
            </a:r>
          </a:p>
        </p:txBody>
      </p:sp>
      <p:sp>
        <p:nvSpPr>
          <p:cNvPr id="262" name="Shape 247"/>
          <p:cNvSpPr txBox="1"/>
          <p:nvPr/>
        </p:nvSpPr>
        <p:spPr>
          <a:xfrm>
            <a:off x="395287" y="1196975"/>
            <a:ext cx="2232026" cy="370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226399" indent="-226399">
              <a:spcBef>
                <a:spcPts val="1000"/>
              </a:spcBef>
              <a:buClr>
                <a:srgbClr val="A3C145"/>
              </a:buClr>
              <a:buSzPct val="80000"/>
              <a:buFont typeface="Arial"/>
              <a:buChar char="►"/>
              <a:defRPr u="sng">
                <a:solidFill>
                  <a:srgbClr val="FFFFCC"/>
                </a:solidFill>
                <a:latin typeface="Tahoma"/>
                <a:ea typeface="Tahoma"/>
                <a:cs typeface="Tahoma"/>
                <a:sym typeface="Tahoma"/>
              </a:defRPr>
            </a:lvl1pPr>
          </a:lstStyle>
          <a:p>
            <a:r>
              <a:t>Light-Headedness</a:t>
            </a:r>
          </a:p>
        </p:txBody>
      </p:sp>
      <p:sp>
        <p:nvSpPr>
          <p:cNvPr id="263" name="Shape 248"/>
          <p:cNvSpPr txBox="1"/>
          <p:nvPr/>
        </p:nvSpPr>
        <p:spPr>
          <a:xfrm>
            <a:off x="468312" y="1628775"/>
            <a:ext cx="7848601" cy="678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lvl1pPr>
          </a:lstStyle>
          <a:p>
            <a:r>
              <a:t>is characterised by paleness, weakness, cold sweat and loss of balance. It may be produced by alterations in blood flow in the brain vessels.</a:t>
            </a:r>
          </a:p>
        </p:txBody>
      </p:sp>
      <p:pic>
        <p:nvPicPr>
          <p:cNvPr id="26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65" name="primeros auxilios mareado.jpg" descr="primeros auxilios mareado.jpg"/>
          <p:cNvPicPr>
            <a:picLocks noChangeAspect="1"/>
          </p:cNvPicPr>
          <p:nvPr/>
        </p:nvPicPr>
        <p:blipFill>
          <a:blip r:embed="rId3"/>
          <a:stretch>
            <a:fillRect/>
          </a:stretch>
        </p:blipFill>
        <p:spPr>
          <a:xfrm>
            <a:off x="955228" y="3013867"/>
            <a:ext cx="2444331" cy="1439865"/>
          </a:xfrm>
          <a:prstGeom prst="rect">
            <a:avLst/>
          </a:prstGeom>
          <a:ln w="12700">
            <a:miter lim="400000"/>
          </a:ln>
        </p:spPr>
      </p:pic>
      <p:pic>
        <p:nvPicPr>
          <p:cNvPr id="266" name="ahogandose.jpg" descr="ahogandose.jpg"/>
          <p:cNvPicPr>
            <a:picLocks noChangeAspect="1"/>
          </p:cNvPicPr>
          <p:nvPr/>
        </p:nvPicPr>
        <p:blipFill>
          <a:blip r:embed="rId4"/>
          <a:stretch>
            <a:fillRect/>
          </a:stretch>
        </p:blipFill>
        <p:spPr>
          <a:xfrm>
            <a:off x="6364237" y="2553593"/>
            <a:ext cx="1380783" cy="224669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53"/>
          <p:cNvSpPr txBox="1">
            <a:spLocks noGrp="1"/>
          </p:cNvSpPr>
          <p:nvPr>
            <p:ph type="title" idx="4294967295"/>
          </p:nvPr>
        </p:nvSpPr>
        <p:spPr>
          <a:xfrm>
            <a:off x="1547811" y="228600"/>
            <a:ext cx="6192840" cy="896938"/>
          </a:xfrm>
          <a:prstGeom prst="rect">
            <a:avLst/>
          </a:prstGeom>
        </p:spPr>
        <p:txBody>
          <a:bodyPr lIns="0" tIns="0" rIns="0" bIns="0">
            <a:normAutofit/>
          </a:bodyPr>
          <a:lstStyle>
            <a:lvl1pPr>
              <a:defRPr sz="2800">
                <a:latin typeface="Arial"/>
                <a:ea typeface="Arial"/>
                <a:cs typeface="Arial"/>
                <a:sym typeface="Arial"/>
              </a:defRPr>
            </a:lvl1pPr>
          </a:lstStyle>
          <a:p>
            <a:r>
              <a:t>Urgent cases</a:t>
            </a:r>
          </a:p>
        </p:txBody>
      </p:sp>
      <p:graphicFrame>
        <p:nvGraphicFramePr>
          <p:cNvPr id="269" name="Table 254"/>
          <p:cNvGraphicFramePr/>
          <p:nvPr/>
        </p:nvGraphicFramePr>
        <p:xfrm>
          <a:off x="1258887" y="1341437"/>
          <a:ext cx="6337302" cy="1079501"/>
        </p:xfrm>
        <a:graphic>
          <a:graphicData uri="http://schemas.openxmlformats.org/drawingml/2006/table">
            <a:tbl>
              <a:tblPr>
                <a:tableStyleId>{4C3C2611-4C71-4FC5-86AE-919BDF0F9419}</a:tableStyleId>
              </a:tblPr>
              <a:tblGrid>
                <a:gridCol w="1728786">
                  <a:extLst>
                    <a:ext uri="{9D8B030D-6E8A-4147-A177-3AD203B41FA5}">
                      <a16:colId xmlns:a16="http://schemas.microsoft.com/office/drawing/2014/main" xmlns="" val="20000"/>
                    </a:ext>
                  </a:extLst>
                </a:gridCol>
                <a:gridCol w="2808287">
                  <a:extLst>
                    <a:ext uri="{9D8B030D-6E8A-4147-A177-3AD203B41FA5}">
                      <a16:colId xmlns:a16="http://schemas.microsoft.com/office/drawing/2014/main" xmlns="" val="20001"/>
                    </a:ext>
                  </a:extLst>
                </a:gridCol>
                <a:gridCol w="1800225">
                  <a:extLst>
                    <a:ext uri="{9D8B030D-6E8A-4147-A177-3AD203B41FA5}">
                      <a16:colId xmlns:a16="http://schemas.microsoft.com/office/drawing/2014/main" xmlns="" val="20002"/>
                    </a:ext>
                  </a:extLst>
                </a:gridCol>
              </a:tblGrid>
              <a:tr h="457200">
                <a:tc gridSpan="3">
                  <a:txBody>
                    <a:bodyPr/>
                    <a:lstStyle/>
                    <a:p>
                      <a:pPr marL="342900" indent="-342900" algn="ctr">
                        <a:defRPr sz="1800" b="0" i="0">
                          <a:solidFill>
                            <a:srgbClr val="000000"/>
                          </a:solidFill>
                        </a:defRPr>
                      </a:pPr>
                      <a:r>
                        <a:rPr sz="2400">
                          <a:solidFill>
                            <a:srgbClr val="FFFFFF"/>
                          </a:solidFill>
                          <a:latin typeface="Tahoma"/>
                          <a:ea typeface="Tahoma"/>
                          <a:cs typeface="Tahoma"/>
                        </a:rPr>
                        <a:t>Cardiopulmonary Resuscitation (CPR) </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622300">
                <a:tc>
                  <a:txBody>
                    <a:bodyPr/>
                    <a:lstStyle/>
                    <a:p>
                      <a:pPr marL="342900" indent="-342900" algn="ctr">
                        <a:defRPr sz="1800" b="0" i="0">
                          <a:solidFill>
                            <a:srgbClr val="000000"/>
                          </a:solidFill>
                        </a:defRPr>
                      </a:pPr>
                      <a:r>
                        <a:rPr sz="1600">
                          <a:solidFill>
                            <a:srgbClr val="FFFFFF"/>
                          </a:solidFill>
                          <a:latin typeface="Tahoma"/>
                          <a:ea typeface="Tahoma"/>
                          <a:cs typeface="Tahoma"/>
                        </a:rPr>
                        <a:t>1/2 First aider</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marL="342900" indent="-342900" algn="ctr">
                        <a:defRPr sz="1800" b="0" i="0">
                          <a:solidFill>
                            <a:srgbClr val="000000"/>
                          </a:solidFill>
                        </a:defRPr>
                      </a:pPr>
                      <a:r>
                        <a:rPr sz="1600">
                          <a:solidFill>
                            <a:srgbClr val="FFFFFF"/>
                          </a:solidFill>
                          <a:latin typeface="Tahoma"/>
                          <a:ea typeface="Tahoma"/>
                          <a:cs typeface="Tahoma"/>
                        </a:rPr>
                        <a:t>30 chest compressions</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marL="342900" indent="-342900" algn="ctr">
                        <a:defRPr sz="1800" b="0" i="0">
                          <a:solidFill>
                            <a:srgbClr val="000000"/>
                          </a:solidFill>
                        </a:defRPr>
                      </a:pPr>
                      <a:r>
                        <a:rPr sz="1600">
                          <a:solidFill>
                            <a:srgbClr val="FFFFFF"/>
                          </a:solidFill>
                          <a:latin typeface="Tahoma"/>
                          <a:ea typeface="Tahoma"/>
                          <a:cs typeface="Tahoma"/>
                        </a:rPr>
                        <a:t>2 breaths</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noFill/>
                  </a:tcPr>
                </a:tc>
                <a:extLst>
                  <a:ext uri="{0D108BD9-81ED-4DB2-BD59-A6C34878D82A}">
                    <a16:rowId xmlns:a16="http://schemas.microsoft.com/office/drawing/2014/main" xmlns="" val="10001"/>
                  </a:ext>
                </a:extLst>
              </a:tr>
            </a:tbl>
          </a:graphicData>
        </a:graphic>
      </p:graphicFrame>
      <p:pic>
        <p:nvPicPr>
          <p:cNvPr id="27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71" name="respiracion artificial.jpg" descr="respiracion artificial.jpg"/>
          <p:cNvPicPr>
            <a:picLocks noChangeAspect="1"/>
          </p:cNvPicPr>
          <p:nvPr/>
        </p:nvPicPr>
        <p:blipFill>
          <a:blip r:embed="rId3"/>
          <a:stretch>
            <a:fillRect/>
          </a:stretch>
        </p:blipFill>
        <p:spPr>
          <a:xfrm>
            <a:off x="2645766" y="3169142"/>
            <a:ext cx="3362494" cy="262012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58"/>
          <p:cNvSpPr txBox="1"/>
          <p:nvPr/>
        </p:nvSpPr>
        <p:spPr>
          <a:xfrm>
            <a:off x="323850" y="876299"/>
            <a:ext cx="8496300"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solidFill>
                  <a:srgbClr val="92D050"/>
                </a:solidFill>
                <a:latin typeface="Tahoma"/>
                <a:ea typeface="Tahoma"/>
                <a:cs typeface="Tahoma"/>
                <a:sym typeface="Tahoma"/>
              </a:defRPr>
            </a:lvl1pPr>
          </a:lstStyle>
          <a:p>
            <a:r>
              <a:t>QUESTIONNAIRE AND ACTIVITIES </a:t>
            </a:r>
          </a:p>
        </p:txBody>
      </p:sp>
      <p:sp>
        <p:nvSpPr>
          <p:cNvPr id="274" name="Shape 259"/>
          <p:cNvSpPr txBox="1"/>
          <p:nvPr/>
        </p:nvSpPr>
        <p:spPr>
          <a:xfrm>
            <a:off x="938807" y="2332036"/>
            <a:ext cx="7266386" cy="2783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40631" indent="-240631" algn="just"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t>In the case of a fractured spine, how should the injured victim be moved?</a:t>
            </a:r>
          </a:p>
          <a:p>
            <a:pPr marL="240631" indent="-240631" algn="just"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t>What is the difference between </a:t>
            </a:r>
            <a:r>
              <a:rPr i="1"/>
              <a:t>dislocation</a:t>
            </a:r>
            <a:r>
              <a:t> and </a:t>
            </a:r>
            <a:r>
              <a:rPr i="1"/>
              <a:t>sprain</a:t>
            </a:r>
            <a:r>
              <a:t>?</a:t>
            </a:r>
          </a:p>
          <a:p>
            <a:pPr marL="240631" indent="-240631" algn="just"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t>What would you do in the case of a poisonous bite?</a:t>
            </a:r>
          </a:p>
          <a:p>
            <a:pPr marL="240631" indent="-240631" algn="just"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t>How do you immobilise a fractured forearm and elbow?</a:t>
            </a:r>
          </a:p>
          <a:p>
            <a:pPr marL="240631" indent="-240631" algn="just"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t> Write down in your notebook unknown vocabulary from this unit.</a:t>
            </a:r>
            <a:endParaRPr sz="1200">
              <a:latin typeface="Times"/>
              <a:ea typeface="Times"/>
              <a:cs typeface="Times"/>
              <a:sym typeface="Times"/>
            </a:endParaRPr>
          </a:p>
        </p:txBody>
      </p:sp>
      <p:pic>
        <p:nvPicPr>
          <p:cNvPr id="27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73"/>
                                        </p:tgtEl>
                                        <p:attrNameLst>
                                          <p:attrName>style.visibility</p:attrName>
                                        </p:attrNameLst>
                                      </p:cBhvr>
                                      <p:to>
                                        <p:strVal val="visible"/>
                                      </p:to>
                                    </p:set>
                                    <p:animEffect transition="in" filter="blinds(horizontal)">
                                      <p:cBhvr>
                                        <p:cTn id="7" dur="5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274">
                                            <p:bg/>
                                          </p:spTgt>
                                        </p:tgtEl>
                                        <p:attrNameLst>
                                          <p:attrName>style.visibility</p:attrName>
                                        </p:attrNameLst>
                                      </p:cBhvr>
                                      <p:to>
                                        <p:strVal val="visible"/>
                                      </p:to>
                                    </p:set>
                                  </p:childTnLst>
                                </p:cTn>
                              </p:par>
                              <p:par>
                                <p:cTn id="12" presetID="1" presetClass="entr" presetSubtype="0" fill="hold" grpId="0" nodeType="withEffect">
                                  <p:stCondLst>
                                    <p:cond delay="0"/>
                                  </p:stCondLst>
                                  <p:iterate>
                                    <p:tmAbs val="0"/>
                                  </p:iterate>
                                  <p:childTnLst>
                                    <p:set>
                                      <p:cBhvr>
                                        <p:cTn id="13" fill="hold"/>
                                        <p:tgtEl>
                                          <p:spTgt spid="27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74">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274">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274">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274">
                                            <p:txEl>
                                              <p:pRg st="4" end="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274">
                                            <p:txEl>
                                              <p:charRg st="297" end="29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advAuto="0"/>
      <p:bldP spid="274"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68"/>
          <p:cNvSpPr txBox="1">
            <a:spLocks noGrp="1"/>
          </p:cNvSpPr>
          <p:nvPr>
            <p:ph type="title" idx="4294967295"/>
          </p:nvPr>
        </p:nvSpPr>
        <p:spPr>
          <a:xfrm>
            <a:off x="301625" y="228598"/>
            <a:ext cx="8540750" cy="1143004"/>
          </a:xfrm>
          <a:prstGeom prst="rect">
            <a:avLst/>
          </a:prstGeom>
        </p:spPr>
        <p:txBody>
          <a:bodyPr lIns="0" tIns="0" rIns="0" bIns="0">
            <a:norm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solidFill>
                  <a:srgbClr val="FFFB00"/>
                </a:solidFill>
                <a:latin typeface="+mn-lt"/>
                <a:ea typeface="+mn-ea"/>
                <a:cs typeface="+mn-cs"/>
                <a:sym typeface="Helvetica"/>
              </a:defRPr>
            </a:lvl1pPr>
          </a:lstStyle>
          <a:p>
            <a:r>
              <a:t>FIRST AID </a:t>
            </a:r>
          </a:p>
        </p:txBody>
      </p:sp>
      <p:sp>
        <p:nvSpPr>
          <p:cNvPr id="187" name="Shape 169"/>
          <p:cNvSpPr txBox="1">
            <a:spLocks noGrp="1"/>
          </p:cNvSpPr>
          <p:nvPr>
            <p:ph type="body" sz="quarter" idx="4294967295"/>
          </p:nvPr>
        </p:nvSpPr>
        <p:spPr>
          <a:xfrm>
            <a:off x="228600" y="2330450"/>
            <a:ext cx="3447288" cy="2415333"/>
          </a:xfrm>
          <a:prstGeom prst="rect">
            <a:avLst/>
          </a:prstGeom>
        </p:spPr>
        <p:txBody>
          <a:bodyPr lIns="0" tIns="0" rIns="0" bIns="0">
            <a:normAutofit/>
          </a:bodyPr>
          <a:lstStyle/>
          <a:p>
            <a:pPr marL="479257" indent="-187157" defTabSz="457200">
              <a:lnSpc>
                <a:spcPct val="150000"/>
              </a:lnSpc>
              <a:spcBef>
                <a:spcPts val="1100"/>
              </a:spcBef>
              <a:buClrTx/>
              <a:buSzPct val="100000"/>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solidFill>
                  <a:srgbClr val="FF9300"/>
                </a:solidFill>
                <a:latin typeface="Helvetica Neue"/>
                <a:ea typeface="Helvetica Neue"/>
                <a:cs typeface="Helvetica Neue"/>
                <a:sym typeface="Helvetica Neue"/>
              </a:defRPr>
            </a:pPr>
            <a:r>
              <a:rPr sz="1600"/>
              <a:t>Objectives</a:t>
            </a:r>
          </a:p>
          <a:p>
            <a:pPr marL="479257" indent="-187157" defTabSz="457200">
              <a:lnSpc>
                <a:spcPct val="150000"/>
              </a:lnSpc>
              <a:spcBef>
                <a:spcPts val="1100"/>
              </a:spcBef>
              <a:buClrTx/>
              <a:buSzPct val="100000"/>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solidFill>
                  <a:srgbClr val="FF9300"/>
                </a:solidFill>
                <a:latin typeface="Helvetica Neue"/>
                <a:ea typeface="Helvetica Neue"/>
                <a:cs typeface="Helvetica Neue"/>
                <a:sym typeface="Helvetica Neue"/>
              </a:defRPr>
            </a:pPr>
            <a:r>
              <a:rPr sz="1600"/>
              <a:t>First Aid</a:t>
            </a:r>
          </a:p>
          <a:p>
            <a:pPr marL="479257" indent="-187157" defTabSz="457200">
              <a:lnSpc>
                <a:spcPct val="150000"/>
              </a:lnSpc>
              <a:spcBef>
                <a:spcPts val="1100"/>
              </a:spcBef>
              <a:buClrTx/>
              <a:buSzPct val="100000"/>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solidFill>
                  <a:srgbClr val="FF9300"/>
                </a:solidFill>
                <a:latin typeface="Helvetica Neue"/>
                <a:ea typeface="Helvetica Neue"/>
                <a:cs typeface="Helvetica Neue"/>
                <a:sym typeface="Helvetica Neue"/>
              </a:defRPr>
            </a:pPr>
            <a:r>
              <a:rPr sz="1600"/>
              <a:t>Questionnaire and Activities </a:t>
            </a:r>
          </a:p>
        </p:txBody>
      </p:sp>
      <p:pic>
        <p:nvPicPr>
          <p:cNvPr id="188" name="golpe con porteria.jpg" descr="golpe con porteria.jpg"/>
          <p:cNvPicPr>
            <a:picLocks noChangeAspect="1"/>
          </p:cNvPicPr>
          <p:nvPr/>
        </p:nvPicPr>
        <p:blipFill>
          <a:blip r:embed="rId2"/>
          <a:stretch>
            <a:fillRect/>
          </a:stretch>
        </p:blipFill>
        <p:spPr>
          <a:xfrm>
            <a:off x="4233467" y="1722372"/>
            <a:ext cx="4302125" cy="341325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pic>
        <p:nvPicPr>
          <p:cNvPr id="19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91" name="Shape 173"/>
          <p:cNvSpPr txBox="1"/>
          <p:nvPr/>
        </p:nvSpPr>
        <p:spPr>
          <a:xfrm>
            <a:off x="556096" y="1582737"/>
            <a:ext cx="8289182" cy="162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39700" indent="-139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9300"/>
                </a:solidFill>
              </a:defRPr>
            </a:pPr>
            <a:r>
              <a:t>- To learn some basic techniques to mitigate the effects of an injury. </a:t>
            </a:r>
          </a:p>
          <a:p>
            <a:pPr marL="139700" indent="-139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9300"/>
                </a:solidFill>
              </a:defRPr>
            </a:pPr>
            <a:r>
              <a:t>- To practise of emergency intervention as required in a specific situation. </a:t>
            </a:r>
          </a:p>
          <a:p>
            <a:pPr marL="139700" indent="-139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9300"/>
                </a:solidFill>
              </a:defRPr>
            </a:pPr>
            <a:r>
              <a:t>- To become aware of the importance of mastering the most appropriate techniques that circumstances require while doing a physical exercise. </a:t>
            </a:r>
          </a:p>
        </p:txBody>
      </p:sp>
      <p:sp>
        <p:nvSpPr>
          <p:cNvPr id="192" name="Shape 174"/>
          <p:cNvSpPr txBox="1"/>
          <p:nvPr/>
        </p:nvSpPr>
        <p:spPr>
          <a:xfrm>
            <a:off x="2741611" y="862012"/>
            <a:ext cx="2076608"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a:solidFill>
                  <a:srgbClr val="FFFB00"/>
                </a:solidFill>
                <a:latin typeface="Tahoma"/>
                <a:ea typeface="Tahoma"/>
                <a:cs typeface="Tahoma"/>
                <a:sym typeface="Tahoma"/>
              </a:defRPr>
            </a:lvl1pPr>
          </a:lstStyle>
          <a:p>
            <a:r>
              <a:t>OBJECTIVES</a:t>
            </a:r>
          </a:p>
        </p:txBody>
      </p:sp>
      <p:pic>
        <p:nvPicPr>
          <p:cNvPr id="193" name="primeros auxilios abeja.jpg" descr="primeros auxilios abeja.jpg"/>
          <p:cNvPicPr>
            <a:picLocks noChangeAspect="1"/>
          </p:cNvPicPr>
          <p:nvPr/>
        </p:nvPicPr>
        <p:blipFill>
          <a:blip r:embed="rId3"/>
          <a:stretch>
            <a:fillRect/>
          </a:stretch>
        </p:blipFill>
        <p:spPr>
          <a:xfrm>
            <a:off x="5610162" y="3522978"/>
            <a:ext cx="2379279" cy="241449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77"/>
          <p:cNvSpPr txBox="1">
            <a:spLocks noGrp="1"/>
          </p:cNvSpPr>
          <p:nvPr>
            <p:ph type="title" idx="4294967295"/>
          </p:nvPr>
        </p:nvSpPr>
        <p:spPr>
          <a:xfrm>
            <a:off x="301625" y="188912"/>
            <a:ext cx="8540750" cy="728664"/>
          </a:xfrm>
          <a:prstGeom prst="rect">
            <a:avLst/>
          </a:prstGeom>
        </p:spPr>
        <p:txBody>
          <a:bodyPr lIns="0" tIns="0" rIns="0" bIns="0">
            <a:normAutofit/>
          </a:bodyPr>
          <a:lstStyle/>
          <a:p>
            <a:pPr>
              <a:defRPr sz="2800">
                <a:solidFill>
                  <a:srgbClr val="FFFF66"/>
                </a:solidFill>
                <a:latin typeface="Arial"/>
                <a:ea typeface="Arial"/>
                <a:cs typeface="Arial"/>
                <a:sym typeface="Arial"/>
              </a:defRPr>
            </a:pPr>
            <a:r>
              <a:t>FIRST AID. </a:t>
            </a:r>
            <a:r>
              <a:rPr sz="2000">
                <a:solidFill>
                  <a:srgbClr val="FFFF00"/>
                </a:solidFill>
              </a:rPr>
              <a:t>General Rules </a:t>
            </a:r>
            <a:r>
              <a:rPr sz="2000">
                <a:solidFill>
                  <a:srgbClr val="FFFF00"/>
                </a:solidFill>
                <a:latin typeface="Tahoma"/>
                <a:ea typeface="Tahoma"/>
                <a:cs typeface="Tahoma"/>
                <a:sym typeface="Tahoma"/>
              </a:rPr>
              <a:t> </a:t>
            </a:r>
          </a:p>
        </p:txBody>
      </p:sp>
      <p:sp>
        <p:nvSpPr>
          <p:cNvPr id="196" name="Shape 178"/>
          <p:cNvSpPr txBox="1">
            <a:spLocks noGrp="1"/>
          </p:cNvSpPr>
          <p:nvPr>
            <p:ph type="body" idx="4294967295"/>
          </p:nvPr>
        </p:nvSpPr>
        <p:spPr>
          <a:xfrm>
            <a:off x="323850" y="899566"/>
            <a:ext cx="8540750" cy="5435601"/>
          </a:xfrm>
          <a:prstGeom prst="rect">
            <a:avLst/>
          </a:prstGeom>
        </p:spPr>
        <p:txBody>
          <a:bodyPr lIns="0" tIns="0" rIns="0" bIns="0">
            <a:normAutofit/>
          </a:bodyPr>
          <a:lstStyle/>
          <a:p>
            <a:pPr marL="3428" indent="-3428" algn="just" defTabSz="740663">
              <a:lnSpc>
                <a:spcPct val="120000"/>
              </a:lnSpc>
              <a:spcBef>
                <a:spcPts val="200"/>
              </a:spcBef>
              <a:buSzTx/>
              <a:buNone/>
              <a:defRPr sz="1619">
                <a:solidFill>
                  <a:srgbClr val="FF9300"/>
                </a:solidFill>
                <a:latin typeface="Arial"/>
                <a:ea typeface="Arial"/>
                <a:cs typeface="Arial"/>
                <a:sym typeface="Arial"/>
              </a:defRPr>
            </a:pPr>
            <a:r>
              <a:t>Before jumping to act in an accident, you should take into account some recommendations. The suitability of initial response may result in either poor or good recovery from an injury. At that point we must not forget the following standards: </a:t>
            </a:r>
          </a:p>
          <a:p>
            <a:pPr marL="277748" indent="-277748" defTabSz="740663">
              <a:lnSpc>
                <a:spcPct val="120000"/>
              </a:lnSpc>
              <a:spcBef>
                <a:spcPts val="200"/>
              </a:spcBef>
              <a:buSzTx/>
              <a:buNone/>
              <a:defRPr sz="1260">
                <a:solidFill>
                  <a:srgbClr val="FF9300"/>
                </a:solidFill>
                <a:latin typeface="Arial"/>
                <a:ea typeface="Arial"/>
                <a:cs typeface="Arial"/>
                <a:sym typeface="Arial"/>
              </a:defRPr>
            </a:pPr>
            <a:endParaRPr sz="900"/>
          </a:p>
          <a:p>
            <a:pPr marL="216568" indent="-216568" algn="just" defTabSz="411479">
              <a:lnSpc>
                <a:spcPct val="120000"/>
              </a:lnSpc>
              <a:spcBef>
                <a:spcPts val="0"/>
              </a:spcBef>
              <a:buClrTx/>
              <a:buSzPct val="100000"/>
              <a:buFontTx/>
              <a:buAutoNum type="arabicPeriod"/>
              <a:tabLst>
                <a:tab pos="0" algn="l"/>
                <a:tab pos="50800" algn="l"/>
                <a:tab pos="165100" algn="l"/>
                <a:tab pos="165100" algn="l"/>
                <a:tab pos="165100" algn="l"/>
                <a:tab pos="952500" algn="l"/>
                <a:tab pos="1270000" algn="l"/>
                <a:tab pos="1587500" algn="l"/>
                <a:tab pos="1917700" algn="l"/>
                <a:tab pos="2235200" algn="l"/>
                <a:tab pos="2552700" algn="l"/>
                <a:tab pos="2870200" algn="l"/>
                <a:tab pos="3187700" algn="l"/>
                <a:tab pos="3517900" algn="l"/>
                <a:tab pos="3835400" algn="l"/>
              </a:tabLst>
              <a:defRPr sz="1619">
                <a:solidFill>
                  <a:srgbClr val="FF9300"/>
                </a:solidFill>
                <a:latin typeface="+mn-lt"/>
                <a:ea typeface="+mn-ea"/>
                <a:cs typeface="+mn-cs"/>
                <a:sym typeface="Helvetica"/>
              </a:defRPr>
            </a:pPr>
            <a:r>
              <a:t>Do not move the injured person except to prevent further danger, until extent of the injury is known. Whatever happens, act appropriately. </a:t>
            </a:r>
          </a:p>
          <a:p>
            <a:pPr marL="216568" indent="-216568" algn="just" defTabSz="411479">
              <a:lnSpc>
                <a:spcPct val="120000"/>
              </a:lnSpc>
              <a:spcBef>
                <a:spcPts val="0"/>
              </a:spcBef>
              <a:buClrTx/>
              <a:buSzPct val="100000"/>
              <a:buFontTx/>
              <a:buAutoNum type="arabicPeriod"/>
              <a:tabLst>
                <a:tab pos="0" algn="l"/>
                <a:tab pos="50800" algn="l"/>
                <a:tab pos="165100" algn="l"/>
                <a:tab pos="165100" algn="l"/>
                <a:tab pos="165100" algn="l"/>
                <a:tab pos="952500" algn="l"/>
                <a:tab pos="1270000" algn="l"/>
                <a:tab pos="1587500" algn="l"/>
                <a:tab pos="1917700" algn="l"/>
                <a:tab pos="2235200" algn="l"/>
                <a:tab pos="2552700" algn="l"/>
                <a:tab pos="2870200" algn="l"/>
                <a:tab pos="3187700" algn="l"/>
                <a:tab pos="3517900" algn="l"/>
                <a:tab pos="3835400" algn="l"/>
              </a:tabLst>
              <a:defRPr sz="1619">
                <a:solidFill>
                  <a:srgbClr val="FF9300"/>
                </a:solidFill>
                <a:latin typeface="+mn-lt"/>
                <a:ea typeface="+mn-ea"/>
                <a:cs typeface="+mn-cs"/>
                <a:sym typeface="Helvetica"/>
              </a:defRPr>
            </a:pPr>
            <a:r>
              <a:t>It is preferable not to do anything rather than take ill-judged steps because of our ignorance.</a:t>
            </a:r>
          </a:p>
          <a:p>
            <a:pPr marL="216568" indent="-216568" algn="just" defTabSz="411479">
              <a:lnSpc>
                <a:spcPct val="120000"/>
              </a:lnSpc>
              <a:spcBef>
                <a:spcPts val="0"/>
              </a:spcBef>
              <a:buClrTx/>
              <a:buSzPct val="100000"/>
              <a:buFontTx/>
              <a:buAutoNum type="arabicPeriod"/>
              <a:tabLst>
                <a:tab pos="0" algn="l"/>
                <a:tab pos="50800" algn="l"/>
                <a:tab pos="165100" algn="l"/>
                <a:tab pos="165100" algn="l"/>
                <a:tab pos="165100" algn="l"/>
                <a:tab pos="952500" algn="l"/>
                <a:tab pos="1270000" algn="l"/>
                <a:tab pos="1587500" algn="l"/>
                <a:tab pos="1917700" algn="l"/>
                <a:tab pos="2235200" algn="l"/>
                <a:tab pos="2552700" algn="l"/>
                <a:tab pos="2870200" algn="l"/>
                <a:tab pos="3187700" algn="l"/>
                <a:tab pos="3517900" algn="l"/>
                <a:tab pos="3835400" algn="l"/>
              </a:tabLst>
              <a:defRPr sz="1619">
                <a:solidFill>
                  <a:srgbClr val="FF9300"/>
                </a:solidFill>
                <a:latin typeface="+mn-lt"/>
                <a:ea typeface="+mn-ea"/>
                <a:cs typeface="+mn-cs"/>
                <a:sym typeface="Helvetica"/>
              </a:defRPr>
            </a:pPr>
            <a:r>
              <a:t>Quickly notify a doctor or medical services if the situation seems critical.</a:t>
            </a:r>
          </a:p>
          <a:p>
            <a:pPr marL="216568" indent="-216568" algn="just" defTabSz="411479">
              <a:lnSpc>
                <a:spcPct val="120000"/>
              </a:lnSpc>
              <a:spcBef>
                <a:spcPts val="0"/>
              </a:spcBef>
              <a:buClrTx/>
              <a:buSzPct val="100000"/>
              <a:buFontTx/>
              <a:buAutoNum type="arabicPeriod"/>
              <a:tabLst>
                <a:tab pos="0" algn="l"/>
                <a:tab pos="50800" algn="l"/>
                <a:tab pos="165100" algn="l"/>
                <a:tab pos="165100" algn="l"/>
                <a:tab pos="165100" algn="l"/>
                <a:tab pos="952500" algn="l"/>
                <a:tab pos="1270000" algn="l"/>
                <a:tab pos="1587500" algn="l"/>
                <a:tab pos="1917700" algn="l"/>
                <a:tab pos="2235200" algn="l"/>
                <a:tab pos="2552700" algn="l"/>
                <a:tab pos="2870200" algn="l"/>
                <a:tab pos="3187700" algn="l"/>
                <a:tab pos="3517900" algn="l"/>
                <a:tab pos="3835400" algn="l"/>
              </a:tabLst>
              <a:defRPr sz="1619">
                <a:solidFill>
                  <a:srgbClr val="FF9300"/>
                </a:solidFill>
                <a:latin typeface="+mn-lt"/>
                <a:ea typeface="+mn-ea"/>
                <a:cs typeface="+mn-cs"/>
                <a:sym typeface="Helvetica"/>
              </a:defRPr>
            </a:pPr>
            <a:r>
              <a:t>Keep the injured person still and lying down if there is vomiting place the person’s head facing one side. Place the person in recovery position or lateral recumbent position. </a:t>
            </a:r>
          </a:p>
          <a:p>
            <a:pPr marL="216568" indent="-216568" algn="just" defTabSz="411479">
              <a:lnSpc>
                <a:spcPct val="120000"/>
              </a:lnSpc>
              <a:spcBef>
                <a:spcPts val="0"/>
              </a:spcBef>
              <a:buClrTx/>
              <a:buSzPct val="100000"/>
              <a:buFontTx/>
              <a:buAutoNum type="arabicPeriod"/>
              <a:tabLst>
                <a:tab pos="0" algn="l"/>
                <a:tab pos="50800" algn="l"/>
                <a:tab pos="165100" algn="l"/>
                <a:tab pos="165100" algn="l"/>
                <a:tab pos="165100" algn="l"/>
                <a:tab pos="952500" algn="l"/>
                <a:tab pos="1270000" algn="l"/>
                <a:tab pos="1587500" algn="l"/>
                <a:tab pos="1917700" algn="l"/>
                <a:tab pos="2235200" algn="l"/>
                <a:tab pos="2552700" algn="l"/>
                <a:tab pos="2870200" algn="l"/>
                <a:tab pos="3187700" algn="l"/>
                <a:tab pos="3517900" algn="l"/>
                <a:tab pos="3835400" algn="l"/>
              </a:tabLst>
              <a:defRPr sz="1619">
                <a:solidFill>
                  <a:srgbClr val="FF9300"/>
                </a:solidFill>
                <a:latin typeface="+mn-lt"/>
                <a:ea typeface="+mn-ea"/>
                <a:cs typeface="+mn-cs"/>
                <a:sym typeface="Helvetica"/>
              </a:defRPr>
            </a:pPr>
            <a:r>
              <a:t>The injured person’s clothing should be loosened if only if the victim finds it difficult to breathe. The clothing adhered to burns should not be removed. </a:t>
            </a:r>
          </a:p>
          <a:p>
            <a:pPr marL="216568" indent="-216568" algn="just" defTabSz="411479">
              <a:lnSpc>
                <a:spcPct val="120000"/>
              </a:lnSpc>
              <a:spcBef>
                <a:spcPts val="0"/>
              </a:spcBef>
              <a:buClrTx/>
              <a:buSzPct val="100000"/>
              <a:buFontTx/>
              <a:buAutoNum type="arabicPeriod"/>
              <a:tabLst>
                <a:tab pos="0" algn="l"/>
                <a:tab pos="50800" algn="l"/>
                <a:tab pos="165100" algn="l"/>
                <a:tab pos="165100" algn="l"/>
                <a:tab pos="165100" algn="l"/>
                <a:tab pos="952500" algn="l"/>
                <a:tab pos="1270000" algn="l"/>
                <a:tab pos="1587500" algn="l"/>
                <a:tab pos="1917700" algn="l"/>
                <a:tab pos="2235200" algn="l"/>
                <a:tab pos="2552700" algn="l"/>
                <a:tab pos="2870200" algn="l"/>
                <a:tab pos="3187700" algn="l"/>
                <a:tab pos="3517900" algn="l"/>
                <a:tab pos="3835400" algn="l"/>
              </a:tabLst>
              <a:defRPr sz="1619">
                <a:solidFill>
                  <a:srgbClr val="FF9300"/>
                </a:solidFill>
                <a:latin typeface="+mn-lt"/>
                <a:ea typeface="+mn-ea"/>
                <a:cs typeface="+mn-cs"/>
                <a:sym typeface="Helvetica"/>
              </a:defRPr>
            </a:pPr>
            <a:r>
              <a:t>By staying calm, we convey confidence to the victim. </a:t>
            </a:r>
          </a:p>
          <a:p>
            <a:pPr marL="216568" indent="-216568" algn="just" defTabSz="411479">
              <a:lnSpc>
                <a:spcPct val="120000"/>
              </a:lnSpc>
              <a:spcBef>
                <a:spcPts val="0"/>
              </a:spcBef>
              <a:buClrTx/>
              <a:buSzPct val="100000"/>
              <a:buFontTx/>
              <a:buAutoNum type="arabicPeriod"/>
              <a:tabLst>
                <a:tab pos="0" algn="l"/>
                <a:tab pos="50800" algn="l"/>
                <a:tab pos="165100" algn="l"/>
                <a:tab pos="165100" algn="l"/>
                <a:tab pos="165100" algn="l"/>
                <a:tab pos="952500" algn="l"/>
                <a:tab pos="1270000" algn="l"/>
                <a:tab pos="1587500" algn="l"/>
                <a:tab pos="1917700" algn="l"/>
                <a:tab pos="2235200" algn="l"/>
                <a:tab pos="2552700" algn="l"/>
                <a:tab pos="2870200" algn="l"/>
                <a:tab pos="3187700" algn="l"/>
                <a:tab pos="3517900" algn="l"/>
                <a:tab pos="3835400" algn="l"/>
              </a:tabLst>
              <a:defRPr sz="1619">
                <a:solidFill>
                  <a:srgbClr val="FF9300"/>
                </a:solidFill>
                <a:latin typeface="+mn-lt"/>
                <a:ea typeface="+mn-ea"/>
                <a:cs typeface="+mn-cs"/>
                <a:sym typeface="Helvetica"/>
              </a:defRPr>
            </a:pPr>
            <a:r>
              <a:t>If the person has had convulsions, care should be taken that he/she does not hit him/herself and more serious injury take place.</a:t>
            </a:r>
          </a:p>
          <a:p>
            <a:pPr marL="216568" indent="-216568" algn="just" defTabSz="411479">
              <a:lnSpc>
                <a:spcPct val="120000"/>
              </a:lnSpc>
              <a:spcBef>
                <a:spcPts val="0"/>
              </a:spcBef>
              <a:buClrTx/>
              <a:buSzPct val="100000"/>
              <a:buFontTx/>
              <a:buAutoNum type="arabicPeriod"/>
              <a:tabLst>
                <a:tab pos="0" algn="l"/>
                <a:tab pos="50800" algn="l"/>
                <a:tab pos="165100" algn="l"/>
                <a:tab pos="165100" algn="l"/>
                <a:tab pos="165100" algn="l"/>
                <a:tab pos="952500" algn="l"/>
                <a:tab pos="1270000" algn="l"/>
                <a:tab pos="1587500" algn="l"/>
                <a:tab pos="1917700" algn="l"/>
                <a:tab pos="2235200" algn="l"/>
                <a:tab pos="2552700" algn="l"/>
                <a:tab pos="2870200" algn="l"/>
                <a:tab pos="3187700" algn="l"/>
                <a:tab pos="3517900" algn="l"/>
                <a:tab pos="3835400" algn="l"/>
              </a:tabLst>
              <a:defRPr sz="1619">
                <a:solidFill>
                  <a:srgbClr val="FF9300"/>
                </a:solidFill>
                <a:latin typeface="+mn-lt"/>
                <a:ea typeface="+mn-ea"/>
                <a:cs typeface="+mn-cs"/>
                <a:sym typeface="Helvetica"/>
              </a:defRPr>
            </a:pPr>
            <a:r>
              <a:t>If symptoms of choking or apparent death should arise, appropriate measures must be taken. </a:t>
            </a:r>
          </a:p>
          <a:p>
            <a:pPr marL="0" indent="0" algn="just" defTabSz="411479">
              <a:lnSpc>
                <a:spcPct val="110000"/>
              </a:lnSpc>
              <a:spcBef>
                <a:spcPts val="0"/>
              </a:spcBef>
              <a:buClrTx/>
              <a:buSzTx/>
              <a:buFontTx/>
              <a:buNone/>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z="1619">
                <a:latin typeface="+mn-lt"/>
                <a:ea typeface="+mn-ea"/>
                <a:cs typeface="+mn-cs"/>
                <a:sym typeface="Helvetica"/>
              </a:defRPr>
            </a:pPr>
            <a:r>
              <a:t>. </a:t>
            </a:r>
          </a:p>
        </p:txBody>
      </p:sp>
      <p:pic>
        <p:nvPicPr>
          <p:cNvPr id="197" name="logodefinitivo.png" descr="logodefinitivo.png"/>
          <p:cNvPicPr>
            <a:picLocks noChangeAspect="1"/>
          </p:cNvPicPr>
          <p:nvPr/>
        </p:nvPicPr>
        <p:blipFill>
          <a:blip r:embed="rId2"/>
          <a:stretch>
            <a:fillRect/>
          </a:stretch>
        </p:blipFill>
        <p:spPr>
          <a:xfrm>
            <a:off x="7343775" y="59769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82"/>
          <p:cNvSpPr txBox="1">
            <a:spLocks noGrp="1"/>
          </p:cNvSpPr>
          <p:nvPr>
            <p:ph type="title" idx="4294967295"/>
          </p:nvPr>
        </p:nvSpPr>
        <p:spPr>
          <a:xfrm>
            <a:off x="143668" y="398620"/>
            <a:ext cx="8856664" cy="916733"/>
          </a:xfrm>
          <a:prstGeom prst="rect">
            <a:avLst/>
          </a:prstGeom>
        </p:spPr>
        <p:txBody>
          <a:bodyPr lIns="0" tIns="0" rIns="0" bIns="0">
            <a:normAutofit/>
          </a:bodyPr>
          <a:lstStyle>
            <a:lvl1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Helvetica"/>
              </a:defRPr>
            </a:lvl1pPr>
          </a:lstStyle>
          <a:p>
            <a:r>
              <a:t>Common injuries which most frequently happen in different situations in our everyday lives: </a:t>
            </a:r>
          </a:p>
        </p:txBody>
      </p:sp>
      <p:pic>
        <p:nvPicPr>
          <p:cNvPr id="200" name="logodefinitivo.png" descr="logodefinitivo.png"/>
          <p:cNvPicPr>
            <a:picLocks noChangeAspect="1"/>
          </p:cNvPicPr>
          <p:nvPr/>
        </p:nvPicPr>
        <p:blipFill>
          <a:blip r:embed="rId2"/>
          <a:stretch>
            <a:fillRect/>
          </a:stretch>
        </p:blipFill>
        <p:spPr>
          <a:xfrm>
            <a:off x="7978775" y="5913437"/>
            <a:ext cx="785813" cy="593727"/>
          </a:xfrm>
          <a:prstGeom prst="rect">
            <a:avLst/>
          </a:prstGeom>
          <a:ln w="34925">
            <a:solidFill>
              <a:srgbClr val="FFFFFF"/>
            </a:solidFill>
          </a:ln>
          <a:effectLst>
            <a:outerShdw blurRad="63500" rotWithShape="0">
              <a:srgbClr val="000000">
                <a:alpha val="42999"/>
              </a:srgbClr>
            </a:outerShdw>
          </a:effectLst>
        </p:spPr>
      </p:pic>
      <p:sp>
        <p:nvSpPr>
          <p:cNvPr id="201" name="Shape 184"/>
          <p:cNvSpPr txBox="1"/>
          <p:nvPr/>
        </p:nvSpPr>
        <p:spPr>
          <a:xfrm>
            <a:off x="193178" y="1364459"/>
            <a:ext cx="8558710" cy="734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rPr b="1"/>
              <a:t>Trauma</a:t>
            </a:r>
            <a:r>
              <a:t> is defined as an injury to organs or tissues by external mechanical action.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t>In this section we will consider the following points:</a:t>
            </a:r>
          </a:p>
        </p:txBody>
      </p:sp>
      <p:sp>
        <p:nvSpPr>
          <p:cNvPr id="202" name="Shape 185"/>
          <p:cNvSpPr txBox="1"/>
          <p:nvPr/>
        </p:nvSpPr>
        <p:spPr>
          <a:xfrm>
            <a:off x="364331" y="2425382"/>
            <a:ext cx="8738717" cy="546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p>
            <a:pPr>
              <a:tabLst>
                <a:tab pos="228600" algn="l"/>
              </a:tabLst>
              <a:defRPr sz="2000" u="sng">
                <a:solidFill>
                  <a:srgbClr val="FFFFFF"/>
                </a:solidFill>
                <a:latin typeface="Tahoma"/>
                <a:ea typeface="Tahoma"/>
                <a:cs typeface="Tahoma"/>
                <a:sym typeface="Tahoma"/>
              </a:defRPr>
            </a:pPr>
            <a:r>
              <a:t> Wounds</a:t>
            </a:r>
            <a:r>
              <a:rPr sz="1600" u="none"/>
              <a:t>. Are defined as injuries where there is a break in the skin. They can be classified into three types: </a:t>
            </a:r>
          </a:p>
        </p:txBody>
      </p:sp>
      <p:graphicFrame>
        <p:nvGraphicFramePr>
          <p:cNvPr id="203" name="Table 186"/>
          <p:cNvGraphicFramePr/>
          <p:nvPr/>
        </p:nvGraphicFramePr>
        <p:xfrm>
          <a:off x="539750" y="3213100"/>
          <a:ext cx="4175124" cy="3062673"/>
        </p:xfrm>
        <a:graphic>
          <a:graphicData uri="http://schemas.openxmlformats.org/drawingml/2006/table">
            <a:tbl>
              <a:tblPr>
                <a:tableStyleId>{4C3C2611-4C71-4FC5-86AE-919BDF0F9419}</a:tableStyleId>
              </a:tblPr>
              <a:tblGrid>
                <a:gridCol w="1328737">
                  <a:extLst>
                    <a:ext uri="{9D8B030D-6E8A-4147-A177-3AD203B41FA5}">
                      <a16:colId xmlns:a16="http://schemas.microsoft.com/office/drawing/2014/main" xmlns="" val="20000"/>
                    </a:ext>
                  </a:extLst>
                </a:gridCol>
                <a:gridCol w="2846387">
                  <a:extLst>
                    <a:ext uri="{9D8B030D-6E8A-4147-A177-3AD203B41FA5}">
                      <a16:colId xmlns:a16="http://schemas.microsoft.com/office/drawing/2014/main" xmlns="" val="20001"/>
                    </a:ext>
                  </a:extLst>
                </a:gridCol>
              </a:tblGrid>
              <a:tr h="1048394">
                <a:tc>
                  <a:txBody>
                    <a:bodyPr/>
                    <a:lstStyle/>
                    <a:p>
                      <a:pPr algn="ctr">
                        <a:tabLst>
                          <a:tab pos="228600" algn="l"/>
                        </a:tabLst>
                        <a:defRPr sz="1800" b="0" i="0">
                          <a:solidFill>
                            <a:srgbClr val="000000"/>
                          </a:solidFill>
                        </a:defRPr>
                      </a:pPr>
                      <a:r>
                        <a:rPr sz="1400">
                          <a:solidFill>
                            <a:srgbClr val="FFFFFF"/>
                          </a:solidFill>
                          <a:latin typeface="Tahoma"/>
                          <a:ea typeface="Tahoma"/>
                          <a:cs typeface="Tahoma"/>
                        </a:rPr>
                        <a:t>Puncture</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tabLst>
                          <a:tab pos="228600" algn="l"/>
                        </a:tabLst>
                        <a:defRPr sz="1800" b="0" i="0">
                          <a:solidFill>
                            <a:srgbClr val="000000"/>
                          </a:solidFill>
                        </a:defRPr>
                      </a:pPr>
                      <a:r>
                        <a:rPr sz="1400">
                          <a:solidFill>
                            <a:srgbClr val="FFFFFF"/>
                          </a:solidFill>
                          <a:latin typeface="Tahoma"/>
                          <a:ea typeface="Tahoma"/>
                          <a:cs typeface="Tahoma"/>
                        </a:rPr>
                        <a:t>when an object pierces the skin without cutting it, leaving roughly circular holes. It may be produced by a needle, an awl, etc.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0"/>
                  </a:ext>
                </a:extLst>
              </a:tr>
              <a:tr h="831850">
                <a:tc>
                  <a:txBody>
                    <a:bodyPr/>
                    <a:lstStyle/>
                    <a:p>
                      <a:pPr algn="ctr">
                        <a:tabLst>
                          <a:tab pos="228600" algn="l"/>
                        </a:tabLst>
                        <a:defRPr sz="1800" b="0" i="0">
                          <a:solidFill>
                            <a:srgbClr val="000000"/>
                          </a:solidFill>
                        </a:defRPr>
                      </a:pPr>
                      <a:r>
                        <a:rPr sz="1400">
                          <a:solidFill>
                            <a:srgbClr val="FFFFFF"/>
                          </a:solidFill>
                          <a:latin typeface="Tahoma"/>
                          <a:ea typeface="Tahoma"/>
                          <a:cs typeface="Tahoma"/>
                        </a:rPr>
                        <a:t>Incision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tabLst>
                          <a:tab pos="228600" algn="l"/>
                        </a:tabLst>
                        <a:defRPr sz="1800" b="0" i="0">
                          <a:solidFill>
                            <a:srgbClr val="000000"/>
                          </a:solidFill>
                        </a:defRPr>
                      </a:pPr>
                      <a:r>
                        <a:rPr sz="1400">
                          <a:solidFill>
                            <a:srgbClr val="FFFFFF"/>
                          </a:solidFill>
                          <a:latin typeface="Tahoma"/>
                          <a:ea typeface="Tahoma"/>
                          <a:cs typeface="Tahoma"/>
                        </a:rPr>
                        <a:t>when there is a clean cut to the skin. It may be linear and more or less deep.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182429">
                <a:tc>
                  <a:txBody>
                    <a:bodyPr/>
                    <a:lstStyle/>
                    <a:p>
                      <a:pPr algn="ctr">
                        <a:tabLst>
                          <a:tab pos="228600" algn="l"/>
                        </a:tabLst>
                        <a:defRPr sz="1800" b="0" i="0">
                          <a:solidFill>
                            <a:srgbClr val="000000"/>
                          </a:solidFill>
                        </a:defRPr>
                      </a:pPr>
                      <a:r>
                        <a:rPr sz="1400">
                          <a:solidFill>
                            <a:srgbClr val="FFFFFF"/>
                          </a:solidFill>
                          <a:latin typeface="Tahoma"/>
                          <a:ea typeface="Tahoma"/>
                          <a:cs typeface="Tahoma"/>
                        </a:rPr>
                        <a:t>Laceration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solidFill>
                            <a:srgbClr val="FFFFFF"/>
                          </a:solidFill>
                          <a:sym typeface="Helvetica"/>
                        </a:rPr>
                        <a:t>when there is scraping of the skin, tissue damage around the area appearing, as in the case caused by stones, sticks, etc.</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pic>
        <p:nvPicPr>
          <p:cNvPr id="204" name="primeros auxilios piedra.jpg" descr="primeros auxilios piedra.jpg"/>
          <p:cNvPicPr>
            <a:picLocks noChangeAspect="1"/>
          </p:cNvPicPr>
          <p:nvPr/>
        </p:nvPicPr>
        <p:blipFill>
          <a:blip r:embed="rId3"/>
          <a:stretch>
            <a:fillRect/>
          </a:stretch>
        </p:blipFill>
        <p:spPr>
          <a:xfrm>
            <a:off x="5183659" y="2955447"/>
            <a:ext cx="2480318" cy="319183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189"/>
          <p:cNvSpPr txBox="1"/>
          <p:nvPr/>
        </p:nvSpPr>
        <p:spPr>
          <a:xfrm>
            <a:off x="323850" y="1484312"/>
            <a:ext cx="5111750" cy="2214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rPr b="1"/>
              <a:t>Bleeding</a:t>
            </a:r>
            <a:r>
              <a:t> is defined as blood loss: arterial haemorrhage in which the blood escapes in spurts or jets; venous haemorrhage in which blood loss is more slowly and smoothly; and capillary haemorrhage in which blood comes out in droplets. </a:t>
            </a:r>
          </a:p>
        </p:txBody>
      </p:sp>
      <p:pic>
        <p:nvPicPr>
          <p:cNvPr id="20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08" name="Shape 191"/>
          <p:cNvSpPr txBox="1"/>
          <p:nvPr/>
        </p:nvSpPr>
        <p:spPr>
          <a:xfrm>
            <a:off x="900111" y="549275"/>
            <a:ext cx="6265624" cy="459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2600"/>
                </a:solidFill>
              </a:defRPr>
            </a:lvl1pPr>
          </a:lstStyle>
          <a:p>
            <a:r>
              <a:t>Wounds can have two types of complications:</a:t>
            </a:r>
          </a:p>
        </p:txBody>
      </p:sp>
      <p:sp>
        <p:nvSpPr>
          <p:cNvPr id="209" name="Shape 192"/>
          <p:cNvSpPr txBox="1"/>
          <p:nvPr/>
        </p:nvSpPr>
        <p:spPr>
          <a:xfrm>
            <a:off x="412750" y="4010025"/>
            <a:ext cx="7705725" cy="2214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Tahoma"/>
                <a:ea typeface="Tahoma"/>
                <a:cs typeface="Tahoma"/>
                <a:sym typeface="Tahoma"/>
              </a:defRPr>
            </a:pPr>
            <a:r>
              <a:rPr b="1"/>
              <a:t>Treatment</a:t>
            </a:r>
            <a:r>
              <a:t>: Treatment: If they are small amounts of blood, simply clean it well with gauze, soap and water or abundant antiseptic liquid starting from the centre to the outside and place a bandage. First you have to wash your hands thoroughly.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t>In cases of more severe bleeding the use of manual compression of the artery, or very tightly bound bandages applied to the affected area with (non-absorbing) material. </a:t>
            </a:r>
          </a:p>
        </p:txBody>
      </p:sp>
      <p:pic>
        <p:nvPicPr>
          <p:cNvPr id="210" name="golpe con porteria.jpg" descr="golpe con porteria.jpg"/>
          <p:cNvPicPr>
            <a:picLocks noChangeAspect="1"/>
          </p:cNvPicPr>
          <p:nvPr/>
        </p:nvPicPr>
        <p:blipFill>
          <a:blip r:embed="rId3"/>
          <a:stretch>
            <a:fillRect/>
          </a:stretch>
        </p:blipFill>
        <p:spPr>
          <a:xfrm>
            <a:off x="5476328" y="1286916"/>
            <a:ext cx="3227366" cy="256055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advAuto="0"/>
      <p:bldP spid="209"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195"/>
          <p:cNvSpPr txBox="1"/>
          <p:nvPr/>
        </p:nvSpPr>
        <p:spPr>
          <a:xfrm>
            <a:off x="468312" y="549275"/>
            <a:ext cx="7991476" cy="396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u="sng">
                <a:solidFill>
                  <a:srgbClr val="FFFFFF"/>
                </a:solidFill>
                <a:latin typeface="Tahoma"/>
                <a:ea typeface="Tahoma"/>
                <a:cs typeface="Tahoma"/>
                <a:sym typeface="Tahoma"/>
              </a:defRPr>
            </a:pPr>
            <a:r>
              <a:t>Fractures</a:t>
            </a:r>
            <a:r>
              <a:rPr sz="1800" u="none"/>
              <a:t>. are broken bones, and may include the following: </a:t>
            </a:r>
          </a:p>
        </p:txBody>
      </p:sp>
      <p:pic>
        <p:nvPicPr>
          <p:cNvPr id="213" name="logodefinitivo.png" descr="logodefinitivo.png"/>
          <p:cNvPicPr>
            <a:picLocks noChangeAspect="1"/>
          </p:cNvPicPr>
          <p:nvPr/>
        </p:nvPicPr>
        <p:blipFill>
          <a:blip r:embed="rId2"/>
          <a:stretch>
            <a:fillRect/>
          </a:stretch>
        </p:blipFill>
        <p:spPr>
          <a:xfrm>
            <a:off x="8162925" y="6143625"/>
            <a:ext cx="766763" cy="579438"/>
          </a:xfrm>
          <a:prstGeom prst="rect">
            <a:avLst/>
          </a:prstGeom>
          <a:ln w="34925">
            <a:solidFill>
              <a:srgbClr val="FFFFFF"/>
            </a:solidFill>
          </a:ln>
          <a:effectLst>
            <a:outerShdw blurRad="63500" rotWithShape="0">
              <a:srgbClr val="000000">
                <a:alpha val="42999"/>
              </a:srgbClr>
            </a:outerShdw>
          </a:effectLst>
        </p:spPr>
      </p:pic>
      <p:sp>
        <p:nvSpPr>
          <p:cNvPr id="214" name="Shape 197"/>
          <p:cNvSpPr txBox="1"/>
          <p:nvPr/>
        </p:nvSpPr>
        <p:spPr>
          <a:xfrm>
            <a:off x="250825" y="1628775"/>
            <a:ext cx="6553200" cy="2606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solidFill>
                  <a:srgbClr val="FFFFFF"/>
                </a:solidFill>
                <a:latin typeface="Tahoma"/>
                <a:ea typeface="Tahoma"/>
                <a:cs typeface="Tahoma"/>
                <a:sym typeface="Tahoma"/>
              </a:defRPr>
            </a:pPr>
            <a:r>
              <a:t>Closed</a:t>
            </a:r>
            <a:r>
              <a:rPr b="0"/>
              <a:t>. when the skin is intact.</a:t>
            </a:r>
          </a:p>
          <a:p>
            <a:pPr>
              <a:defRPr>
                <a:solidFill>
                  <a:srgbClr val="FFFFFF"/>
                </a:solidFill>
                <a:latin typeface="Tahoma"/>
                <a:ea typeface="Tahoma"/>
                <a:cs typeface="Tahoma"/>
                <a:sym typeface="Tahoma"/>
              </a:defRPr>
            </a:pPr>
            <a:endParaRPr b="0"/>
          </a:p>
          <a:p>
            <a:pPr>
              <a:defRPr b="1">
                <a:solidFill>
                  <a:srgbClr val="FFFFFF"/>
                </a:solidFill>
                <a:latin typeface="Tahoma"/>
                <a:ea typeface="Tahoma"/>
                <a:cs typeface="Tahoma"/>
                <a:sym typeface="Tahoma"/>
              </a:defRPr>
            </a:pPr>
            <a:r>
              <a:t>Open</a:t>
            </a:r>
            <a:r>
              <a:rPr b="0"/>
              <a:t>. when fractured bone can be seen on the outside, protruding through the skin.</a:t>
            </a:r>
          </a:p>
          <a:p>
            <a:pPr>
              <a:defRPr>
                <a:solidFill>
                  <a:srgbClr val="FFFFFF"/>
                </a:solidFill>
                <a:latin typeface="Tahoma"/>
                <a:ea typeface="Tahoma"/>
                <a:cs typeface="Tahoma"/>
                <a:sym typeface="Tahoma"/>
              </a:defRPr>
            </a:pPr>
            <a:endParaRPr b="0"/>
          </a:p>
          <a:p>
            <a:pPr>
              <a:defRPr b="1">
                <a:solidFill>
                  <a:srgbClr val="FFFFFF"/>
                </a:solidFill>
                <a:latin typeface="Tahoma"/>
                <a:ea typeface="Tahoma"/>
                <a:cs typeface="Tahoma"/>
                <a:sym typeface="Tahoma"/>
              </a:defRPr>
            </a:pPr>
            <a:r>
              <a:t>Complete</a:t>
            </a:r>
            <a:r>
              <a:rPr b="0"/>
              <a:t>. when the bone is separated.</a:t>
            </a:r>
          </a:p>
          <a:p>
            <a:pPr>
              <a:defRPr b="1">
                <a:solidFill>
                  <a:srgbClr val="FFFFFF"/>
                </a:solidFill>
                <a:latin typeface="Tahoma"/>
                <a:ea typeface="Tahoma"/>
                <a:cs typeface="Tahoma"/>
                <a:sym typeface="Tahoma"/>
              </a:defRPr>
            </a:pPr>
            <a:endParaRPr b="0"/>
          </a:p>
          <a:p>
            <a:pPr>
              <a:defRPr b="1">
                <a:solidFill>
                  <a:srgbClr val="FFFFFF"/>
                </a:solidFill>
                <a:latin typeface="Tahoma"/>
                <a:ea typeface="Tahoma"/>
                <a:cs typeface="Tahoma"/>
                <a:sym typeface="Tahoma"/>
              </a:defRPr>
            </a:pPr>
            <a:r>
              <a:t>Incomplete</a:t>
            </a:r>
            <a:r>
              <a:rPr b="0"/>
              <a:t>. when part of the bone is affected.</a:t>
            </a:r>
          </a:p>
        </p:txBody>
      </p:sp>
      <p:sp>
        <p:nvSpPr>
          <p:cNvPr id="215" name="Shape 198"/>
          <p:cNvSpPr txBox="1"/>
          <p:nvPr/>
        </p:nvSpPr>
        <p:spPr>
          <a:xfrm>
            <a:off x="323850" y="4797425"/>
            <a:ext cx="7559675" cy="1209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a:solidFill>
                  <a:srgbClr val="FFFFFF"/>
                </a:solidFill>
                <a:latin typeface="Tahoma"/>
                <a:ea typeface="Tahoma"/>
                <a:cs typeface="Tahoma"/>
                <a:sym typeface="Tahoma"/>
              </a:defRPr>
            </a:lvl1pPr>
          </a:lstStyle>
          <a:p>
            <a:r>
              <a:t>They can be diagnosed because they produce outward signs such as pain, inability to move or abnormal mobility, the strange position of the affected limb, swelling or crack that occurs when touching the fractured bone fragments. </a:t>
            </a:r>
          </a:p>
        </p:txBody>
      </p:sp>
      <p:pic>
        <p:nvPicPr>
          <p:cNvPr id="216" name="rotura color.jpg" descr="rotura color.jpg"/>
          <p:cNvPicPr>
            <a:picLocks noChangeAspect="1"/>
          </p:cNvPicPr>
          <p:nvPr/>
        </p:nvPicPr>
        <p:blipFill>
          <a:blip r:embed="rId3"/>
          <a:stretch>
            <a:fillRect/>
          </a:stretch>
        </p:blipFill>
        <p:spPr>
          <a:xfrm>
            <a:off x="6972861" y="252094"/>
            <a:ext cx="1699999" cy="426640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advAuto="0"/>
      <p:bldP spid="214" grpId="0" animBg="1" advAuto="0"/>
      <p:bldP spid="21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19" name="Shape 202"/>
          <p:cNvSpPr txBox="1"/>
          <p:nvPr/>
        </p:nvSpPr>
        <p:spPr>
          <a:xfrm>
            <a:off x="395286" y="188911"/>
            <a:ext cx="8424865" cy="213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solidFill>
                  <a:srgbClr val="FFFFFF"/>
                </a:solidFill>
                <a:latin typeface="Tahoma"/>
                <a:ea typeface="Tahoma"/>
                <a:cs typeface="Tahoma"/>
                <a:sym typeface="Tahoma"/>
              </a:defRPr>
            </a:pPr>
            <a:r>
              <a:t/>
            </a:r>
            <a:br/>
            <a:r>
              <a:rPr b="1"/>
              <a:t>Treatment:</a:t>
            </a:r>
            <a:r>
              <a:t>  What we must do when faced with a fracture is to immobilise the affected limb and then transfer the injured person to the nearest hospital.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defRPr>
            </a:pPr>
            <a:r>
              <a:t>Immobilising a fractured limb should entail immobilisation of joints located above and below the fracture, using, if there are no adequate instruments, improvised means such as canes, walking sticks, tree branches, boards, scarves, shirts, etc. Immobilisation will be done depending on the location of the fracture. </a:t>
            </a:r>
          </a:p>
        </p:txBody>
      </p:sp>
      <p:sp>
        <p:nvSpPr>
          <p:cNvPr id="220" name="Shape 203"/>
          <p:cNvSpPr txBox="1"/>
          <p:nvPr/>
        </p:nvSpPr>
        <p:spPr>
          <a:xfrm>
            <a:off x="5097462" y="2954337"/>
            <a:ext cx="3779838" cy="289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lnSpc>
                <a:spcPct val="120000"/>
              </a:lnSpc>
              <a:defRPr sz="1400">
                <a:solidFill>
                  <a:srgbClr val="FFFFFF"/>
                </a:solidFill>
                <a:latin typeface="Tahoma"/>
                <a:ea typeface="Tahoma"/>
                <a:cs typeface="Tahoma"/>
                <a:sym typeface="Tahoma"/>
              </a:defRPr>
            </a:lvl1pPr>
          </a:lstStyle>
          <a:p>
            <a:r>
              <a:t>A fracture is considered significant when the spine has been affected. It does not always result in paralysis, as some claim, but mishandling by a fearless rescuer may cause fatal results. An absolute rule in these cases is not to bend the injured, or move the head; he/she should be moved as little as possible, and evacuated on a hard surface. If there is vomiting, the head must not be turned, but the surface on which the injured lies can be tilted.</a:t>
            </a:r>
          </a:p>
        </p:txBody>
      </p:sp>
      <p:pic>
        <p:nvPicPr>
          <p:cNvPr id="221" name="pierna inmobilizada.jpg" descr="pierna inmobilizada.jpg"/>
          <p:cNvPicPr>
            <a:picLocks noChangeAspect="1"/>
          </p:cNvPicPr>
          <p:nvPr/>
        </p:nvPicPr>
        <p:blipFill>
          <a:blip r:embed="rId3"/>
          <a:stretch>
            <a:fillRect/>
          </a:stretch>
        </p:blipFill>
        <p:spPr>
          <a:xfrm>
            <a:off x="920054" y="3671557"/>
            <a:ext cx="3616859" cy="146369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24" name="Shape 207"/>
          <p:cNvSpPr/>
          <p:nvPr/>
        </p:nvSpPr>
        <p:spPr>
          <a:xfrm>
            <a:off x="-2" y="2559050"/>
            <a:ext cx="9144004" cy="12700"/>
          </a:xfrm>
          <a:prstGeom prst="rect">
            <a:avLst/>
          </a:prstGeom>
          <a:solidFill>
            <a:srgbClr val="E6E6E6"/>
          </a:solidFill>
          <a:ln w="12700">
            <a:miter lim="400000"/>
          </a:ln>
        </p:spPr>
        <p:txBody>
          <a:bodyPr lIns="45718" tIns="45718" rIns="45718" bIns="45718" anchor="ctr"/>
          <a:lstStyle/>
          <a:p>
            <a:pPr>
              <a:defRPr>
                <a:solidFill>
                  <a:srgbClr val="FFFFFF"/>
                </a:solidFill>
                <a:latin typeface="Tahoma"/>
                <a:ea typeface="Tahoma"/>
                <a:cs typeface="Tahoma"/>
                <a:sym typeface="Tahoma"/>
              </a:defRPr>
            </a:pPr>
            <a:endParaRPr/>
          </a:p>
        </p:txBody>
      </p:sp>
      <p:sp>
        <p:nvSpPr>
          <p:cNvPr id="225" name="Shape 209"/>
          <p:cNvSpPr txBox="1"/>
          <p:nvPr/>
        </p:nvSpPr>
        <p:spPr>
          <a:xfrm>
            <a:off x="468709" y="1289050"/>
            <a:ext cx="5325270" cy="1209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u="sng">
                <a:solidFill>
                  <a:srgbClr val="FFFFFF"/>
                </a:solidFill>
                <a:latin typeface="Tahoma"/>
                <a:ea typeface="Tahoma"/>
                <a:cs typeface="Tahoma"/>
                <a:sym typeface="Tahoma"/>
              </a:defRPr>
            </a:pPr>
            <a:r>
              <a:t>Dislocations</a:t>
            </a:r>
            <a:r>
              <a:rPr u="none"/>
              <a:t>. Occur when bones come out of their joints. A dislocation produces intense pain, an abnormal position of the affected limb and inability to perform any movements.. </a:t>
            </a:r>
          </a:p>
        </p:txBody>
      </p:sp>
      <p:sp>
        <p:nvSpPr>
          <p:cNvPr id="226" name="Shape 211"/>
          <p:cNvSpPr txBox="1"/>
          <p:nvPr/>
        </p:nvSpPr>
        <p:spPr>
          <a:xfrm>
            <a:off x="466723" y="2976562"/>
            <a:ext cx="5635182" cy="1209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u="sng">
                <a:solidFill>
                  <a:srgbClr val="FFFFFF"/>
                </a:solidFill>
                <a:latin typeface="Tahoma"/>
                <a:ea typeface="Tahoma"/>
                <a:cs typeface="Tahoma"/>
                <a:sym typeface="Tahoma"/>
              </a:defRPr>
            </a:pPr>
            <a:r>
              <a:t>Sprain</a:t>
            </a:r>
            <a:r>
              <a:rPr u="none"/>
              <a:t>. To a joint has varying degrees of intensity as affecting the ligament, muscle and even bone. It is milder than a dislocation. There is almost always great pain and swelling.</a:t>
            </a:r>
          </a:p>
        </p:txBody>
      </p:sp>
      <p:pic>
        <p:nvPicPr>
          <p:cNvPr id="227" name="esguince.jpg" descr="esguince.jpg"/>
          <p:cNvPicPr>
            <a:picLocks noChangeAspect="1"/>
          </p:cNvPicPr>
          <p:nvPr/>
        </p:nvPicPr>
        <p:blipFill>
          <a:blip r:embed="rId3"/>
          <a:stretch>
            <a:fillRect/>
          </a:stretch>
        </p:blipFill>
        <p:spPr>
          <a:xfrm>
            <a:off x="6451500" y="1646016"/>
            <a:ext cx="2122927" cy="29795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1544</Words>
  <Application>Microsoft Office PowerPoint</Application>
  <PresentationFormat>Presentación en pantalla (4:3)</PresentationFormat>
  <Paragraphs>98</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Default</vt:lpstr>
      <vt:lpstr>Presentación de PowerPoint</vt:lpstr>
      <vt:lpstr>FIRST AID </vt:lpstr>
      <vt:lpstr>Presentación de PowerPoint</vt:lpstr>
      <vt:lpstr>FIRST AID. General Rules  </vt:lpstr>
      <vt:lpstr>Common injuries which most frequently happen in different situations in our everyday lives: </vt:lpstr>
      <vt:lpstr>Presentación de PowerPoint</vt:lpstr>
      <vt:lpstr>Presentación de PowerPoint</vt:lpstr>
      <vt:lpstr>Presentación de PowerPoint</vt:lpstr>
      <vt:lpstr>Presentación de PowerPoint</vt:lpstr>
      <vt:lpstr>Presentación de PowerPoint</vt:lpstr>
      <vt:lpstr>Presentación de PowerPoint</vt:lpstr>
      <vt:lpstr>Dehydration </vt:lpstr>
      <vt:lpstr> Foreign Bodies</vt:lpstr>
      <vt:lpstr>Poison</vt:lpstr>
      <vt:lpstr>Urgent cases</vt:lpstr>
      <vt:lpstr>Urgent cases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2021-09-01T11:18:40Z</dcterms:modified>
</cp:coreProperties>
</file>