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80"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DE72CB1C-A425-4192-9E45-61950C1B173F}"/>
    <pc:docChg chg="modSld">
      <pc:chgData name="mario.diaz@uam.es" userId="b18783af-88a7-4588-8d94-dc9c0dee9733" providerId="ADAL" clId="{DE72CB1C-A425-4192-9E45-61950C1B173F}" dt="2021-08-04T09:51:55.530" v="5" actId="1076"/>
      <pc:docMkLst>
        <pc:docMk/>
      </pc:docMkLst>
      <pc:sldChg chg="modSp mod">
        <pc:chgData name="mario.diaz@uam.es" userId="b18783af-88a7-4588-8d94-dc9c0dee9733" providerId="ADAL" clId="{DE72CB1C-A425-4192-9E45-61950C1B173F}" dt="2021-08-04T09:50:00.037" v="0" actId="20577"/>
        <pc:sldMkLst>
          <pc:docMk/>
          <pc:sldMk cId="0" sldId="271"/>
        </pc:sldMkLst>
        <pc:spChg chg="mod">
          <ac:chgData name="mario.diaz@uam.es" userId="b18783af-88a7-4588-8d94-dc9c0dee9733" providerId="ADAL" clId="{DE72CB1C-A425-4192-9E45-61950C1B173F}" dt="2021-08-04T09:50:00.037" v="0" actId="20577"/>
          <ac:spMkLst>
            <pc:docMk/>
            <pc:sldMk cId="0" sldId="271"/>
            <ac:spMk id="115" creationId="{00000000-0000-0000-0000-000000000000}"/>
          </ac:spMkLst>
        </pc:spChg>
      </pc:sldChg>
      <pc:sldChg chg="modSp mod">
        <pc:chgData name="mario.diaz@uam.es" userId="b18783af-88a7-4588-8d94-dc9c0dee9733" providerId="ADAL" clId="{DE72CB1C-A425-4192-9E45-61950C1B173F}" dt="2021-08-04T09:51:25.150" v="3" actId="1076"/>
        <pc:sldMkLst>
          <pc:docMk/>
          <pc:sldMk cId="0" sldId="281"/>
        </pc:sldMkLst>
        <pc:picChg chg="mod">
          <ac:chgData name="mario.diaz@uam.es" userId="b18783af-88a7-4588-8d94-dc9c0dee9733" providerId="ADAL" clId="{DE72CB1C-A425-4192-9E45-61950C1B173F}" dt="2021-08-04T09:51:25.150" v="3" actId="1076"/>
          <ac:picMkLst>
            <pc:docMk/>
            <pc:sldMk cId="0" sldId="281"/>
            <ac:picMk id="204" creationId="{00000000-0000-0000-0000-000000000000}"/>
          </ac:picMkLst>
        </pc:picChg>
      </pc:sldChg>
      <pc:sldChg chg="modSp mod">
        <pc:chgData name="mario.diaz@uam.es" userId="b18783af-88a7-4588-8d94-dc9c0dee9733" providerId="ADAL" clId="{DE72CB1C-A425-4192-9E45-61950C1B173F}" dt="2021-08-04T09:51:55.530" v="5" actId="1076"/>
        <pc:sldMkLst>
          <pc:docMk/>
          <pc:sldMk cId="0" sldId="282"/>
        </pc:sldMkLst>
        <pc:spChg chg="mod">
          <ac:chgData name="mario.diaz@uam.es" userId="b18783af-88a7-4588-8d94-dc9c0dee9733" providerId="ADAL" clId="{DE72CB1C-A425-4192-9E45-61950C1B173F}" dt="2021-08-04T09:51:55.530" v="5" actId="1076"/>
          <ac:spMkLst>
            <pc:docMk/>
            <pc:sldMk cId="0" sldId="282"/>
            <ac:spMk id="20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93797210"/>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FFFFFF"/>
                  </a:outerShdw>
                </a:effectLst>
              </a:defRPr>
            </a:pPr>
            <a:endParaRPr/>
          </a:p>
        </p:txBody>
      </p:sp>
      <p:sp>
        <p:nvSpPr>
          <p:cNvPr id="21" name="Shape 9"/>
          <p:cNvSpPr txBox="1">
            <a:spLocks noGrp="1"/>
          </p:cNvSpPr>
          <p:nvPr>
            <p:ph type="body" sz="quarter" idx="4294967295"/>
          </p:nvPr>
        </p:nvSpPr>
        <p:spPr>
          <a:xfrm>
            <a:off x="1487486" y="3900487"/>
            <a:ext cx="6169028" cy="1762127"/>
          </a:xfrm>
          <a:prstGeom prst="rect">
            <a:avLst/>
          </a:prstGeom>
        </p:spPr>
        <p:txBody>
          <a:bodyPr lIns="0" tIns="0" rIns="0" bIns="0">
            <a:normAutofit/>
          </a:bodyPr>
          <a:lstStyle/>
          <a:p>
            <a:pPr marL="0" indent="0" algn="ctr">
              <a:buSzTx/>
              <a:buNone/>
              <a:defRPr>
                <a:effectLst>
                  <a:outerShdw blurRad="12700" dist="25400" dir="2700000" rotWithShape="0">
                    <a:srgbClr val="FFFFFF"/>
                  </a:outerShdw>
                </a:effectLst>
              </a:defRPr>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288925" y="5554981"/>
            <a:ext cx="6913563" cy="1742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100">
                <a:solidFill>
                  <a:srgbClr val="FFC000"/>
                </a:solidFill>
                <a:latin typeface="Apple Chancery"/>
                <a:ea typeface="Apple Chancery"/>
                <a:cs typeface="Apple Chancery"/>
                <a:sym typeface="Apple Chancery"/>
              </a:defRPr>
            </a:lvl1pPr>
          </a:lstStyle>
          <a:p>
            <a:r>
              <a:t>Evaluation in Physical Fitness</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56"/>
          <p:cNvSpPr txBox="1">
            <a:spLocks noGrp="1"/>
          </p:cNvSpPr>
          <p:nvPr>
            <p:ph type="title" idx="4294967295"/>
          </p:nvPr>
        </p:nvSpPr>
        <p:spPr>
          <a:xfrm>
            <a:off x="457200" y="274637"/>
            <a:ext cx="8229600" cy="1143001"/>
          </a:xfrm>
          <a:prstGeom prst="rect">
            <a:avLst/>
          </a:prstGeom>
        </p:spPr>
        <p:txBody>
          <a:bodyPr lIns="0" tIns="0" rIns="0" bIns="0">
            <a:normAutofit/>
          </a:bodyPr>
          <a:lstStyle>
            <a:lvl1pPr>
              <a:spcBef>
                <a:spcPts val="1900"/>
              </a:spcBef>
              <a:defRPr sz="3200"/>
            </a:lvl1pPr>
          </a:lstStyle>
          <a:p>
            <a:r>
              <a:t>Ruffier Test</a:t>
            </a:r>
          </a:p>
        </p:txBody>
      </p:sp>
      <p:pic>
        <p:nvPicPr>
          <p:cNvPr id="69" name="logodefinitivo.png" descr="logodefinitivo.png"/>
          <p:cNvPicPr>
            <a:picLocks noChangeAspect="1"/>
          </p:cNvPicPr>
          <p:nvPr/>
        </p:nvPicPr>
        <p:blipFill>
          <a:blip r:embed="rId2"/>
          <a:stretch>
            <a:fillRect/>
          </a:stretch>
        </p:blipFill>
        <p:spPr>
          <a:xfrm>
            <a:off x="7885111" y="5805487"/>
            <a:ext cx="889002" cy="565152"/>
          </a:xfrm>
          <a:prstGeom prst="rect">
            <a:avLst/>
          </a:prstGeom>
          <a:ln w="34925">
            <a:solidFill>
              <a:srgbClr val="FFFFFF"/>
            </a:solidFill>
          </a:ln>
          <a:effectLst>
            <a:outerShdw blurRad="63500" rotWithShape="0">
              <a:srgbClr val="000000">
                <a:alpha val="42999"/>
              </a:srgbClr>
            </a:outerShdw>
          </a:effectLst>
        </p:spPr>
      </p:pic>
      <p:sp>
        <p:nvSpPr>
          <p:cNvPr id="70" name="Shape 58"/>
          <p:cNvSpPr txBox="1"/>
          <p:nvPr/>
        </p:nvSpPr>
        <p:spPr>
          <a:xfrm>
            <a:off x="468312" y="1412875"/>
            <a:ext cx="4176713"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a:latin typeface="Arial"/>
                <a:ea typeface="Arial"/>
                <a:cs typeface="Arial"/>
                <a:sym typeface="Arial"/>
              </a:defRPr>
            </a:lvl1pPr>
          </a:lstStyle>
          <a:p>
            <a:r>
              <a:t>30 flex-leg extensions in a time of 45 "</a:t>
            </a:r>
          </a:p>
        </p:txBody>
      </p:sp>
      <p:sp>
        <p:nvSpPr>
          <p:cNvPr id="71" name="Shape 61"/>
          <p:cNvSpPr txBox="1"/>
          <p:nvPr/>
        </p:nvSpPr>
        <p:spPr>
          <a:xfrm>
            <a:off x="539750" y="1844675"/>
            <a:ext cx="3527425" cy="410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08585" indent="-108585" algn="just" defTabSz="457200">
              <a:lnSpc>
                <a:spcPct val="110000"/>
              </a:lnSpc>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To measure the adaptation of the cardiovascular system to exercise at middle and submaximal intensities i.e. Aerobic Endurance.</a:t>
            </a:r>
          </a:p>
          <a:p>
            <a:pPr marL="108585" indent="-108585" algn="just" defTabSz="457200">
              <a:lnSpc>
                <a:spcPct val="110000"/>
              </a:lnSpc>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endParaRPr/>
          </a:p>
          <a:p>
            <a:pPr marL="108585" indent="-108585" algn="just" defTabSz="457200">
              <a:lnSpc>
                <a:spcPct val="110000"/>
              </a:lnSpc>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The participant should take his/her pulse at rest (P0), straight after exercise (P1) and finally after 1' 30 recovery (P2).</a:t>
            </a:r>
          </a:p>
          <a:p>
            <a:pPr>
              <a:spcBef>
                <a:spcPts val="900"/>
              </a:spcBef>
              <a:defRPr sz="1600">
                <a:latin typeface="Arial"/>
                <a:ea typeface="Arial"/>
                <a:cs typeface="Arial"/>
                <a:sym typeface="Arial"/>
              </a:defRPr>
            </a:pPr>
            <a:endParaRP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Ruffier Index </a:t>
            </a:r>
          </a:p>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444444"/>
                </a:solidFill>
                <a:latin typeface="+mj-lt"/>
                <a:ea typeface="+mj-ea"/>
                <a:cs typeface="+mj-cs"/>
                <a:sym typeface="Helvetica"/>
              </a:defRPr>
            </a:pPr>
            <a:endParaRPr/>
          </a:p>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P0 + P1 + P2 – 200</a:t>
            </a:r>
            <a:br/>
            <a:r>
              <a:t>I = ––––––––––––––––</a:t>
            </a:r>
          </a:p>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10</a:t>
            </a:r>
          </a:p>
        </p:txBody>
      </p:sp>
      <p:pic>
        <p:nvPicPr>
          <p:cNvPr id="72" name="eval 1.jpg" descr="eval 1.jpg"/>
          <p:cNvPicPr>
            <a:picLocks noChangeAspect="1"/>
          </p:cNvPicPr>
          <p:nvPr/>
        </p:nvPicPr>
        <p:blipFill>
          <a:blip r:embed="rId3"/>
          <a:stretch>
            <a:fillRect/>
          </a:stretch>
        </p:blipFill>
        <p:spPr>
          <a:xfrm>
            <a:off x="4118571" y="2000655"/>
            <a:ext cx="1464054" cy="2856690"/>
          </a:xfrm>
          <a:prstGeom prst="rect">
            <a:avLst/>
          </a:prstGeom>
          <a:ln w="12700">
            <a:miter lim="400000"/>
          </a:ln>
        </p:spPr>
      </p:pic>
      <p:pic>
        <p:nvPicPr>
          <p:cNvPr id="73" name="eval.jpg" descr="eval.jpg"/>
          <p:cNvPicPr>
            <a:picLocks noChangeAspect="1"/>
          </p:cNvPicPr>
          <p:nvPr/>
        </p:nvPicPr>
        <p:blipFill>
          <a:blip r:embed="rId4"/>
          <a:stretch>
            <a:fillRect/>
          </a:stretch>
        </p:blipFill>
        <p:spPr>
          <a:xfrm>
            <a:off x="5719490" y="2429623"/>
            <a:ext cx="1665370" cy="2330546"/>
          </a:xfrm>
          <a:prstGeom prst="rect">
            <a:avLst/>
          </a:prstGeom>
          <a:ln w="12700">
            <a:miter lim="400000"/>
          </a:ln>
        </p:spPr>
      </p:pic>
      <p:pic>
        <p:nvPicPr>
          <p:cNvPr id="74" name="eval 1.jpg" descr="eval 1.jpg"/>
          <p:cNvPicPr>
            <a:picLocks noChangeAspect="1"/>
          </p:cNvPicPr>
          <p:nvPr/>
        </p:nvPicPr>
        <p:blipFill>
          <a:blip r:embed="rId3"/>
          <a:stretch>
            <a:fillRect/>
          </a:stretch>
        </p:blipFill>
        <p:spPr>
          <a:xfrm>
            <a:off x="7521723" y="2162974"/>
            <a:ext cx="1319819" cy="25752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66"/>
          <p:cNvSpPr txBox="1"/>
          <p:nvPr/>
        </p:nvSpPr>
        <p:spPr>
          <a:xfrm>
            <a:off x="2555875" y="260349"/>
            <a:ext cx="3960813"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900"/>
              </a:spcBef>
              <a:defRPr sz="3200">
                <a:latin typeface="Arial"/>
                <a:ea typeface="Arial"/>
                <a:cs typeface="Arial"/>
                <a:sym typeface="Arial"/>
              </a:defRPr>
            </a:lvl1pPr>
          </a:lstStyle>
          <a:p>
            <a:r>
              <a:t>Burpee Test </a:t>
            </a:r>
          </a:p>
        </p:txBody>
      </p:sp>
      <p:sp>
        <p:nvSpPr>
          <p:cNvPr id="77" name="Shape 67"/>
          <p:cNvSpPr txBox="1"/>
          <p:nvPr/>
        </p:nvSpPr>
        <p:spPr>
          <a:xfrm>
            <a:off x="6529386" y="3948753"/>
            <a:ext cx="2665414" cy="1543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200"/>
              </a:spcBef>
              <a:defRPr sz="2000">
                <a:latin typeface="Arial"/>
                <a:ea typeface="Arial"/>
                <a:cs typeface="Arial"/>
                <a:sym typeface="Arial"/>
              </a:defRPr>
            </a:lvl1pPr>
          </a:lstStyle>
          <a:p>
            <a:r>
              <a:t>The subject does the exercise described in the drawing as many times as possible in a minute.</a:t>
            </a:r>
          </a:p>
        </p:txBody>
      </p:sp>
      <p:sp>
        <p:nvSpPr>
          <p:cNvPr id="78" name="Shape 68"/>
          <p:cNvSpPr txBox="1"/>
          <p:nvPr/>
        </p:nvSpPr>
        <p:spPr>
          <a:xfrm>
            <a:off x="684212" y="4149725"/>
            <a:ext cx="431801"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1</a:t>
            </a:r>
          </a:p>
        </p:txBody>
      </p:sp>
      <p:sp>
        <p:nvSpPr>
          <p:cNvPr id="79" name="Shape 69"/>
          <p:cNvSpPr txBox="1"/>
          <p:nvPr/>
        </p:nvSpPr>
        <p:spPr>
          <a:xfrm>
            <a:off x="2987675" y="3284537"/>
            <a:ext cx="431800"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2</a:t>
            </a:r>
          </a:p>
        </p:txBody>
      </p:sp>
      <p:sp>
        <p:nvSpPr>
          <p:cNvPr id="80" name="Shape 70"/>
          <p:cNvSpPr txBox="1"/>
          <p:nvPr/>
        </p:nvSpPr>
        <p:spPr>
          <a:xfrm>
            <a:off x="6084887" y="3357562"/>
            <a:ext cx="431802"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3</a:t>
            </a:r>
          </a:p>
        </p:txBody>
      </p:sp>
      <p:sp>
        <p:nvSpPr>
          <p:cNvPr id="81" name="Shape 71"/>
          <p:cNvSpPr txBox="1"/>
          <p:nvPr/>
        </p:nvSpPr>
        <p:spPr>
          <a:xfrm>
            <a:off x="3058317" y="6092825"/>
            <a:ext cx="431802"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4</a:t>
            </a:r>
          </a:p>
        </p:txBody>
      </p:sp>
      <p:sp>
        <p:nvSpPr>
          <p:cNvPr id="82" name="Shape 72"/>
          <p:cNvSpPr txBox="1"/>
          <p:nvPr/>
        </p:nvSpPr>
        <p:spPr>
          <a:xfrm>
            <a:off x="5702415" y="6250868"/>
            <a:ext cx="431802"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5</a:t>
            </a:r>
          </a:p>
        </p:txBody>
      </p:sp>
      <p:pic>
        <p:nvPicPr>
          <p:cNvPr id="8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84" name="Shape 74"/>
          <p:cNvSpPr/>
          <p:nvPr/>
        </p:nvSpPr>
        <p:spPr>
          <a:xfrm flipV="1">
            <a:off x="1590674" y="4967287"/>
            <a:ext cx="1" cy="1150939"/>
          </a:xfrm>
          <a:prstGeom prst="line">
            <a:avLst/>
          </a:prstGeom>
          <a:ln>
            <a:solidFill>
              <a:srgbClr val="000000"/>
            </a:solidFill>
            <a:tailEnd type="triangle"/>
          </a:ln>
        </p:spPr>
        <p:txBody>
          <a:bodyPr lIns="45718" tIns="45718" rIns="45718" bIns="45718"/>
          <a:lstStyle/>
          <a:p>
            <a:endParaRPr/>
          </a:p>
        </p:txBody>
      </p:sp>
      <p:pic>
        <p:nvPicPr>
          <p:cNvPr id="85" name="Res g.jpg" descr="Res g.jpg"/>
          <p:cNvPicPr>
            <a:picLocks noChangeAspect="1"/>
          </p:cNvPicPr>
          <p:nvPr/>
        </p:nvPicPr>
        <p:blipFill>
          <a:blip r:embed="rId3"/>
          <a:stretch>
            <a:fillRect/>
          </a:stretch>
        </p:blipFill>
        <p:spPr>
          <a:xfrm>
            <a:off x="343435" y="1322625"/>
            <a:ext cx="1046483" cy="2602648"/>
          </a:xfrm>
          <a:prstGeom prst="rect">
            <a:avLst/>
          </a:prstGeom>
          <a:ln w="12700">
            <a:miter lim="400000"/>
          </a:ln>
        </p:spPr>
      </p:pic>
      <p:pic>
        <p:nvPicPr>
          <p:cNvPr id="86" name="Res. f.jpg" descr="Res. f.jpg"/>
          <p:cNvPicPr>
            <a:picLocks noChangeAspect="1"/>
          </p:cNvPicPr>
          <p:nvPr/>
        </p:nvPicPr>
        <p:blipFill>
          <a:blip r:embed="rId4"/>
          <a:stretch>
            <a:fillRect/>
          </a:stretch>
        </p:blipFill>
        <p:spPr>
          <a:xfrm>
            <a:off x="2015331" y="1596872"/>
            <a:ext cx="2122767" cy="1632898"/>
          </a:xfrm>
          <a:prstGeom prst="rect">
            <a:avLst/>
          </a:prstGeom>
          <a:ln w="12700">
            <a:miter lim="400000"/>
          </a:ln>
        </p:spPr>
      </p:pic>
      <p:pic>
        <p:nvPicPr>
          <p:cNvPr id="87" name="Res.jpg" descr="Res.jpg"/>
          <p:cNvPicPr>
            <a:picLocks noChangeAspect="1"/>
          </p:cNvPicPr>
          <p:nvPr/>
        </p:nvPicPr>
        <p:blipFill>
          <a:blip r:embed="rId5"/>
          <a:stretch>
            <a:fillRect/>
          </a:stretch>
        </p:blipFill>
        <p:spPr>
          <a:xfrm>
            <a:off x="5356730" y="1562124"/>
            <a:ext cx="2380534" cy="1632900"/>
          </a:xfrm>
          <a:prstGeom prst="rect">
            <a:avLst/>
          </a:prstGeom>
          <a:ln w="12700">
            <a:miter lim="400000"/>
          </a:ln>
        </p:spPr>
      </p:pic>
      <p:pic>
        <p:nvPicPr>
          <p:cNvPr id="88" name="Res. f.jpg" descr="Res. f.jpg"/>
          <p:cNvPicPr>
            <a:picLocks noChangeAspect="1"/>
          </p:cNvPicPr>
          <p:nvPr/>
        </p:nvPicPr>
        <p:blipFill>
          <a:blip r:embed="rId4"/>
          <a:stretch>
            <a:fillRect/>
          </a:stretch>
        </p:blipFill>
        <p:spPr>
          <a:xfrm>
            <a:off x="2195754" y="4236785"/>
            <a:ext cx="2015641" cy="1550494"/>
          </a:xfrm>
          <a:prstGeom prst="rect">
            <a:avLst/>
          </a:prstGeom>
          <a:ln w="12700">
            <a:miter lim="400000"/>
          </a:ln>
        </p:spPr>
      </p:pic>
      <p:pic>
        <p:nvPicPr>
          <p:cNvPr id="89" name="Res g.jpg" descr="Res g.jpg"/>
          <p:cNvPicPr>
            <a:picLocks noChangeAspect="1"/>
          </p:cNvPicPr>
          <p:nvPr/>
        </p:nvPicPr>
        <p:blipFill>
          <a:blip r:embed="rId3"/>
          <a:stretch>
            <a:fillRect/>
          </a:stretch>
        </p:blipFill>
        <p:spPr>
          <a:xfrm>
            <a:off x="5432425" y="3709930"/>
            <a:ext cx="971784" cy="241687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81"/>
          <p:cNvSpPr txBox="1"/>
          <p:nvPr/>
        </p:nvSpPr>
        <p:spPr>
          <a:xfrm>
            <a:off x="395286" y="836612"/>
            <a:ext cx="4752978" cy="4391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pPr>
            <a:r>
              <a:t>1-Km Run Test </a:t>
            </a:r>
          </a:p>
          <a:p>
            <a:pPr>
              <a:spcBef>
                <a:spcPts val="900"/>
              </a:spcBef>
              <a:defRPr sz="1600">
                <a:latin typeface="Arial"/>
                <a:ea typeface="Arial"/>
                <a:cs typeface="Arial"/>
                <a:sym typeface="Arial"/>
              </a:defRPr>
            </a:pPr>
            <a:r>
              <a:t>The athlete runs a distance of 1000 metres in the shortest time possible</a:t>
            </a:r>
          </a:p>
          <a:p>
            <a:pPr>
              <a:spcBef>
                <a:spcPts val="1000"/>
              </a:spcBef>
              <a:defRPr sz="1600">
                <a:latin typeface="Arial"/>
                <a:ea typeface="Arial"/>
                <a:cs typeface="Arial"/>
                <a:sym typeface="Arial"/>
              </a:defRPr>
            </a:pPr>
            <a:endParaRPr/>
          </a:p>
          <a:p>
            <a:pPr>
              <a:spcBef>
                <a:spcPts val="1000"/>
              </a:spcBef>
              <a:defRPr sz="1600">
                <a:latin typeface="Arial"/>
                <a:ea typeface="Arial"/>
                <a:cs typeface="Arial"/>
                <a:sym typeface="Arial"/>
              </a:defRPr>
            </a:pPr>
            <a:endParaRPr/>
          </a:p>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pPr>
            <a:r>
              <a:t>Cooper Test </a:t>
            </a:r>
          </a:p>
          <a:p>
            <a:pPr>
              <a:spcBef>
                <a:spcPts val="900"/>
              </a:spcBef>
              <a:defRPr sz="1600">
                <a:latin typeface="Arial"/>
                <a:ea typeface="Arial"/>
                <a:cs typeface="Arial"/>
                <a:sym typeface="Arial"/>
              </a:defRPr>
            </a:pPr>
            <a:r>
              <a:t>Participants will run during the specified time (12 'or 9') and when the time is up, the distance shall be recorded.</a:t>
            </a:r>
          </a:p>
          <a:p>
            <a:pPr>
              <a:spcBef>
                <a:spcPts val="1000"/>
              </a:spcBef>
              <a:defRPr sz="1600">
                <a:latin typeface="Arial"/>
                <a:ea typeface="Arial"/>
                <a:cs typeface="Arial"/>
                <a:sym typeface="Arial"/>
              </a:defRPr>
            </a:pPr>
            <a:endParaRPr/>
          </a:p>
          <a:p>
            <a:pPr>
              <a:spcBef>
                <a:spcPts val="1000"/>
              </a:spcBef>
              <a:defRPr sz="1600">
                <a:latin typeface="Arial"/>
                <a:ea typeface="Arial"/>
                <a:cs typeface="Arial"/>
                <a:sym typeface="Arial"/>
              </a:defRPr>
            </a:pPr>
            <a:endParaRPr/>
          </a:p>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pPr>
            <a:r>
              <a:t>The Beep Test (Course-Navette Test) </a:t>
            </a:r>
          </a:p>
          <a:p>
            <a:pPr>
              <a:spcBef>
                <a:spcPts val="900"/>
              </a:spcBef>
              <a:defRPr sz="1600">
                <a:latin typeface="Arial"/>
                <a:ea typeface="Arial"/>
                <a:cs typeface="Arial"/>
                <a:sym typeface="Arial"/>
              </a:defRPr>
            </a:pPr>
            <a:r>
              <a:t>Participants cover the distance of 20m without interruption, to the pace set by a recording with the registration of the corresponding protocol.</a:t>
            </a:r>
          </a:p>
        </p:txBody>
      </p:sp>
      <p:pic>
        <p:nvPicPr>
          <p:cNvPr id="92" name="logodefinitivo.png" descr="logodefinitivo.png"/>
          <p:cNvPicPr>
            <a:picLocks noChangeAspect="1"/>
          </p:cNvPicPr>
          <p:nvPr/>
        </p:nvPicPr>
        <p:blipFill>
          <a:blip r:embed="rId2"/>
          <a:stretch>
            <a:fillRect/>
          </a:stretch>
        </p:blipFill>
        <p:spPr>
          <a:xfrm>
            <a:off x="7667625" y="5734050"/>
            <a:ext cx="889000" cy="565150"/>
          </a:xfrm>
          <a:prstGeom prst="rect">
            <a:avLst/>
          </a:prstGeom>
          <a:ln w="34925">
            <a:solidFill>
              <a:srgbClr val="FFFFFF"/>
            </a:solidFill>
          </a:ln>
          <a:effectLst>
            <a:outerShdw blurRad="63500" rotWithShape="0">
              <a:srgbClr val="000000">
                <a:alpha val="42999"/>
              </a:srgbClr>
            </a:outerShdw>
          </a:effectLst>
        </p:spPr>
      </p:pic>
      <p:pic>
        <p:nvPicPr>
          <p:cNvPr id="93" name="1111111.jpg" descr="1111111.jpg"/>
          <p:cNvPicPr>
            <a:picLocks noChangeAspect="1"/>
          </p:cNvPicPr>
          <p:nvPr/>
        </p:nvPicPr>
        <p:blipFill>
          <a:blip r:embed="rId3"/>
          <a:stretch>
            <a:fillRect/>
          </a:stretch>
        </p:blipFill>
        <p:spPr>
          <a:xfrm>
            <a:off x="5197871" y="2261842"/>
            <a:ext cx="3105989" cy="221781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85"/>
          <p:cNvSpPr txBox="1"/>
          <p:nvPr/>
        </p:nvSpPr>
        <p:spPr>
          <a:xfrm>
            <a:off x="-2" y="5084762"/>
            <a:ext cx="9144004"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600"/>
              </a:spcBef>
              <a:defRPr sz="2800">
                <a:latin typeface="Arial"/>
                <a:ea typeface="Arial"/>
                <a:cs typeface="Arial"/>
                <a:sym typeface="Arial"/>
              </a:defRPr>
            </a:lvl1pPr>
          </a:lstStyle>
          <a:p>
            <a:r>
              <a:t>Speed Test </a:t>
            </a:r>
          </a:p>
        </p:txBody>
      </p:sp>
      <p:sp>
        <p:nvSpPr>
          <p:cNvPr id="96" name="Shape 86"/>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800"/>
            </a:lvl1pPr>
          </a:lstStyle>
          <a:p>
            <a:r>
              <a:t>Physical Fitness Test</a:t>
            </a:r>
          </a:p>
        </p:txBody>
      </p:sp>
      <p:pic>
        <p:nvPicPr>
          <p:cNvPr id="97" name="logodefinitivo.png" descr="logodefinitivo.png"/>
          <p:cNvPicPr>
            <a:picLocks noChangeAspect="1"/>
          </p:cNvPicPr>
          <p:nvPr/>
        </p:nvPicPr>
        <p:blipFill>
          <a:blip r:embed="rId2"/>
          <a:stretch>
            <a:fillRect/>
          </a:stretch>
        </p:blipFill>
        <p:spPr>
          <a:xfrm>
            <a:off x="8027986" y="6092825"/>
            <a:ext cx="889002" cy="565150"/>
          </a:xfrm>
          <a:prstGeom prst="rect">
            <a:avLst/>
          </a:prstGeom>
          <a:ln w="34925">
            <a:solidFill>
              <a:srgbClr val="FFFFFF"/>
            </a:solidFill>
          </a:ln>
          <a:effectLst>
            <a:outerShdw blurRad="63500" rotWithShape="0">
              <a:srgbClr val="000000">
                <a:alpha val="42999"/>
              </a:srgbClr>
            </a:outerShdw>
          </a:effectLst>
        </p:spPr>
      </p:pic>
      <p:pic>
        <p:nvPicPr>
          <p:cNvPr id="98" name="fuerza10.jpg" descr="fuerza10.jpg"/>
          <p:cNvPicPr>
            <a:picLocks noChangeAspect="1"/>
          </p:cNvPicPr>
          <p:nvPr/>
        </p:nvPicPr>
        <p:blipFill>
          <a:blip r:embed="rId3"/>
          <a:stretch>
            <a:fillRect/>
          </a:stretch>
        </p:blipFill>
        <p:spPr>
          <a:xfrm>
            <a:off x="2242460" y="1712813"/>
            <a:ext cx="4166378" cy="271465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90"/>
          <p:cNvSpPr txBox="1"/>
          <p:nvPr/>
        </p:nvSpPr>
        <p:spPr>
          <a:xfrm>
            <a:off x="540543" y="3275331"/>
            <a:ext cx="3382964"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50- Metre Test </a:t>
            </a:r>
          </a:p>
        </p:txBody>
      </p:sp>
      <p:sp>
        <p:nvSpPr>
          <p:cNvPr id="101" name="Shape 91"/>
          <p:cNvSpPr txBox="1"/>
          <p:nvPr/>
        </p:nvSpPr>
        <p:spPr>
          <a:xfrm>
            <a:off x="5183981" y="2988629"/>
            <a:ext cx="3455989"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40-Metre Test </a:t>
            </a:r>
          </a:p>
        </p:txBody>
      </p:sp>
      <p:sp>
        <p:nvSpPr>
          <p:cNvPr id="102" name="Shape 92"/>
          <p:cNvSpPr txBox="1"/>
          <p:nvPr/>
        </p:nvSpPr>
        <p:spPr>
          <a:xfrm>
            <a:off x="468311" y="6092825"/>
            <a:ext cx="3527428" cy="307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Plate Tapping Test </a:t>
            </a:r>
          </a:p>
        </p:txBody>
      </p:sp>
      <p:sp>
        <p:nvSpPr>
          <p:cNvPr id="103" name="Shape 93"/>
          <p:cNvSpPr txBox="1"/>
          <p:nvPr/>
        </p:nvSpPr>
        <p:spPr>
          <a:xfrm>
            <a:off x="5219700" y="5661025"/>
            <a:ext cx="3384550" cy="307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Letwin Test </a:t>
            </a:r>
          </a:p>
        </p:txBody>
      </p:sp>
      <p:pic>
        <p:nvPicPr>
          <p:cNvPr id="104" name="logodefinitivo.png" descr="logodefinitivo.png"/>
          <p:cNvPicPr>
            <a:picLocks noChangeAspect="1"/>
          </p:cNvPicPr>
          <p:nvPr/>
        </p:nvPicPr>
        <p:blipFill>
          <a:blip r:embed="rId2"/>
          <a:stretch>
            <a:fillRect/>
          </a:stretch>
        </p:blipFill>
        <p:spPr>
          <a:xfrm>
            <a:off x="8172450" y="6021387"/>
            <a:ext cx="785813" cy="593727"/>
          </a:xfrm>
          <a:prstGeom prst="rect">
            <a:avLst/>
          </a:prstGeom>
          <a:ln w="34925">
            <a:solidFill>
              <a:srgbClr val="FFFFFF"/>
            </a:solidFill>
          </a:ln>
          <a:effectLst>
            <a:outerShdw blurRad="63500" rotWithShape="0">
              <a:srgbClr val="000000">
                <a:alpha val="42999"/>
              </a:srgbClr>
            </a:outerShdw>
          </a:effectLst>
        </p:spPr>
      </p:pic>
      <p:pic>
        <p:nvPicPr>
          <p:cNvPr id="105" name="1363636.jpg" descr="1363636.jpg"/>
          <p:cNvPicPr>
            <a:picLocks noChangeAspect="1"/>
          </p:cNvPicPr>
          <p:nvPr/>
        </p:nvPicPr>
        <p:blipFill>
          <a:blip r:embed="rId3"/>
          <a:stretch>
            <a:fillRect/>
          </a:stretch>
        </p:blipFill>
        <p:spPr>
          <a:xfrm>
            <a:off x="4875660" y="401937"/>
            <a:ext cx="4072630" cy="2522137"/>
          </a:xfrm>
          <a:prstGeom prst="rect">
            <a:avLst/>
          </a:prstGeom>
          <a:ln w="12700">
            <a:miter lim="400000"/>
          </a:ln>
        </p:spPr>
      </p:pic>
      <p:pic>
        <p:nvPicPr>
          <p:cNvPr id="106" name="velocidad 13 copia.jpg" descr="velocidad 13 copia.jpg"/>
          <p:cNvPicPr>
            <a:picLocks noChangeAspect="1"/>
          </p:cNvPicPr>
          <p:nvPr/>
        </p:nvPicPr>
        <p:blipFill>
          <a:blip r:embed="rId4"/>
          <a:stretch>
            <a:fillRect/>
          </a:stretch>
        </p:blipFill>
        <p:spPr>
          <a:xfrm>
            <a:off x="1078358" y="3848027"/>
            <a:ext cx="1745453" cy="2210601"/>
          </a:xfrm>
          <a:prstGeom prst="rect">
            <a:avLst/>
          </a:prstGeom>
          <a:ln w="12700">
            <a:miter lim="400000"/>
          </a:ln>
        </p:spPr>
      </p:pic>
      <p:pic>
        <p:nvPicPr>
          <p:cNvPr id="107" name="velocidad 4.jpg" descr="velocidad 4.jpg"/>
          <p:cNvPicPr>
            <a:picLocks noChangeAspect="1"/>
          </p:cNvPicPr>
          <p:nvPr/>
        </p:nvPicPr>
        <p:blipFill>
          <a:blip r:embed="rId5"/>
          <a:srcRect t="5297" b="5297"/>
          <a:stretch>
            <a:fillRect/>
          </a:stretch>
        </p:blipFill>
        <p:spPr>
          <a:xfrm>
            <a:off x="1156051" y="290016"/>
            <a:ext cx="2220332" cy="2745933"/>
          </a:xfrm>
          <a:prstGeom prst="rect">
            <a:avLst/>
          </a:prstGeom>
          <a:ln w="12700">
            <a:miter lim="400000"/>
          </a:ln>
        </p:spPr>
      </p:pic>
      <p:pic>
        <p:nvPicPr>
          <p:cNvPr id="108" name="Sin título-1 copia copia.jpg" descr="Sin título-1 copia copia.jpg"/>
          <p:cNvPicPr>
            <a:picLocks noChangeAspect="1"/>
          </p:cNvPicPr>
          <p:nvPr/>
        </p:nvPicPr>
        <p:blipFill>
          <a:blip r:embed="rId6"/>
          <a:stretch>
            <a:fillRect/>
          </a:stretch>
        </p:blipFill>
        <p:spPr>
          <a:xfrm>
            <a:off x="5128964" y="3681095"/>
            <a:ext cx="2991963" cy="187219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logodefinitivo.png" descr="logodefinitivo.png"/>
          <p:cNvPicPr>
            <a:picLocks noChangeAspect="1"/>
          </p:cNvPicPr>
          <p:nvPr/>
        </p:nvPicPr>
        <p:blipFill>
          <a:blip r:embed="rId2"/>
          <a:stretch>
            <a:fillRect/>
          </a:stretch>
        </p:blipFill>
        <p:spPr>
          <a:xfrm>
            <a:off x="7956550" y="5876925"/>
            <a:ext cx="889000" cy="565150"/>
          </a:xfrm>
          <a:prstGeom prst="rect">
            <a:avLst/>
          </a:prstGeom>
          <a:ln w="34925">
            <a:solidFill>
              <a:srgbClr val="FFFFFF"/>
            </a:solidFill>
          </a:ln>
          <a:effectLst>
            <a:outerShdw blurRad="63500" rotWithShape="0">
              <a:srgbClr val="000000">
                <a:alpha val="42999"/>
              </a:srgbClr>
            </a:outerShdw>
          </a:effectLst>
        </p:spPr>
      </p:pic>
      <p:sp>
        <p:nvSpPr>
          <p:cNvPr id="111" name="Shape 101"/>
          <p:cNvSpPr txBox="1"/>
          <p:nvPr/>
        </p:nvSpPr>
        <p:spPr>
          <a:xfrm>
            <a:off x="250825" y="404811"/>
            <a:ext cx="8353425"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latin typeface="Arial"/>
                <a:ea typeface="Arial"/>
                <a:cs typeface="Arial"/>
                <a:sym typeface="Arial"/>
              </a:defRPr>
            </a:lvl1pPr>
          </a:lstStyle>
          <a:p>
            <a:r>
              <a:t>Physical Fitness Test</a:t>
            </a:r>
          </a:p>
        </p:txBody>
      </p:sp>
      <p:sp>
        <p:nvSpPr>
          <p:cNvPr id="112" name="Shape 102"/>
          <p:cNvSpPr txBox="1"/>
          <p:nvPr/>
        </p:nvSpPr>
        <p:spPr>
          <a:xfrm>
            <a:off x="3779837" y="4437062"/>
            <a:ext cx="3816352"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600"/>
              </a:spcBef>
              <a:defRPr sz="2800">
                <a:latin typeface="Arial"/>
                <a:ea typeface="Arial"/>
                <a:cs typeface="Arial"/>
                <a:sym typeface="Arial"/>
              </a:defRPr>
            </a:lvl1pPr>
          </a:lstStyle>
          <a:p>
            <a:r>
              <a:t>Strength Test </a:t>
            </a:r>
          </a:p>
        </p:txBody>
      </p:sp>
      <p:pic>
        <p:nvPicPr>
          <p:cNvPr id="113" name="fuerza18.jpg" descr="fuerza18.jpg"/>
          <p:cNvPicPr>
            <a:picLocks noChangeAspect="1"/>
          </p:cNvPicPr>
          <p:nvPr/>
        </p:nvPicPr>
        <p:blipFill>
          <a:blip r:embed="rId3"/>
          <a:stretch>
            <a:fillRect/>
          </a:stretch>
        </p:blipFill>
        <p:spPr>
          <a:xfrm>
            <a:off x="829517" y="1890078"/>
            <a:ext cx="2455513" cy="386441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05"/>
          <p:cNvSpPr txBox="1"/>
          <p:nvPr/>
        </p:nvSpPr>
        <p:spPr>
          <a:xfrm>
            <a:off x="323850" y="2565400"/>
            <a:ext cx="3168650" cy="310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rPr dirty="0"/>
              <a:t>Sit-Up Test 30" and 1 minute </a:t>
            </a:r>
          </a:p>
        </p:txBody>
      </p:sp>
      <p:sp>
        <p:nvSpPr>
          <p:cNvPr id="116" name="Shape 106"/>
          <p:cNvSpPr txBox="1"/>
          <p:nvPr/>
        </p:nvSpPr>
        <p:spPr>
          <a:xfrm>
            <a:off x="468312" y="5589587"/>
            <a:ext cx="2016126" cy="544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Stand Long Jump or Broad Jump Test </a:t>
            </a:r>
          </a:p>
        </p:txBody>
      </p:sp>
      <p:sp>
        <p:nvSpPr>
          <p:cNvPr id="117" name="Shape 107"/>
          <p:cNvSpPr txBox="1"/>
          <p:nvPr/>
        </p:nvSpPr>
        <p:spPr>
          <a:xfrm>
            <a:off x="7023596" y="3351212"/>
            <a:ext cx="1906093"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latin typeface="+mj-lt"/>
                <a:ea typeface="+mj-ea"/>
                <a:cs typeface="+mj-cs"/>
                <a:sym typeface="Helvetica"/>
              </a:defRPr>
            </a:lvl1pPr>
          </a:lstStyle>
          <a:p>
            <a:r>
              <a:t>Vertical Jump Test </a:t>
            </a:r>
          </a:p>
        </p:txBody>
      </p:sp>
      <p:sp>
        <p:nvSpPr>
          <p:cNvPr id="118" name="Shape 108"/>
          <p:cNvSpPr txBox="1"/>
          <p:nvPr/>
        </p:nvSpPr>
        <p:spPr>
          <a:xfrm>
            <a:off x="3348037" y="3357562"/>
            <a:ext cx="3168652"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Flexed Arm-Hang Test </a:t>
            </a:r>
          </a:p>
        </p:txBody>
      </p:sp>
      <p:pic>
        <p:nvPicPr>
          <p:cNvPr id="11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20" name="Shape 110"/>
          <p:cNvSpPr txBox="1"/>
          <p:nvPr/>
        </p:nvSpPr>
        <p:spPr>
          <a:xfrm>
            <a:off x="5353644" y="5007555"/>
            <a:ext cx="2321920" cy="617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b="1">
                <a:latin typeface="Arial"/>
                <a:ea typeface="Arial"/>
                <a:cs typeface="Arial"/>
                <a:sym typeface="Arial"/>
              </a:defRPr>
            </a:lvl1pPr>
          </a:lstStyle>
          <a:p>
            <a:r>
              <a:t>Overhead Medicine Ball Test</a:t>
            </a:r>
          </a:p>
        </p:txBody>
      </p:sp>
      <p:pic>
        <p:nvPicPr>
          <p:cNvPr id="121" name="fuerza13.jpg" descr="fuerza13.jpg"/>
          <p:cNvPicPr>
            <a:picLocks noChangeAspect="1"/>
          </p:cNvPicPr>
          <p:nvPr/>
        </p:nvPicPr>
        <p:blipFill>
          <a:blip r:embed="rId3"/>
          <a:stretch>
            <a:fillRect/>
          </a:stretch>
        </p:blipFill>
        <p:spPr>
          <a:xfrm>
            <a:off x="7088533" y="205978"/>
            <a:ext cx="1697934" cy="3087148"/>
          </a:xfrm>
          <a:prstGeom prst="rect">
            <a:avLst/>
          </a:prstGeom>
          <a:ln w="12700">
            <a:miter lim="400000"/>
          </a:ln>
        </p:spPr>
      </p:pic>
      <p:pic>
        <p:nvPicPr>
          <p:cNvPr id="122" name="velociad 2.jpg" descr="velociad 2.jpg"/>
          <p:cNvPicPr>
            <a:picLocks noChangeAspect="1"/>
          </p:cNvPicPr>
          <p:nvPr/>
        </p:nvPicPr>
        <p:blipFill>
          <a:blip r:embed="rId4"/>
          <a:stretch>
            <a:fillRect/>
          </a:stretch>
        </p:blipFill>
        <p:spPr>
          <a:xfrm>
            <a:off x="65335" y="3172916"/>
            <a:ext cx="2822081" cy="2376489"/>
          </a:xfrm>
          <a:prstGeom prst="rect">
            <a:avLst/>
          </a:prstGeom>
          <a:ln w="12700">
            <a:miter lim="400000"/>
          </a:ln>
        </p:spPr>
      </p:pic>
      <p:pic>
        <p:nvPicPr>
          <p:cNvPr id="123" name="eval 8.jpg" descr="eval 8.jpg"/>
          <p:cNvPicPr>
            <a:picLocks noChangeAspect="1"/>
          </p:cNvPicPr>
          <p:nvPr/>
        </p:nvPicPr>
        <p:blipFill>
          <a:blip r:embed="rId5"/>
          <a:stretch>
            <a:fillRect/>
          </a:stretch>
        </p:blipFill>
        <p:spPr>
          <a:xfrm>
            <a:off x="269224" y="413509"/>
            <a:ext cx="3277901" cy="1895037"/>
          </a:xfrm>
          <a:prstGeom prst="rect">
            <a:avLst/>
          </a:prstGeom>
          <a:ln w="12700">
            <a:miter lim="400000"/>
          </a:ln>
        </p:spPr>
      </p:pic>
      <p:pic>
        <p:nvPicPr>
          <p:cNvPr id="124" name="eval 5.jpg" descr="eval 5.jpg"/>
          <p:cNvPicPr>
            <a:picLocks noChangeAspect="1"/>
          </p:cNvPicPr>
          <p:nvPr/>
        </p:nvPicPr>
        <p:blipFill>
          <a:blip r:embed="rId6"/>
          <a:stretch>
            <a:fillRect/>
          </a:stretch>
        </p:blipFill>
        <p:spPr>
          <a:xfrm>
            <a:off x="3924300" y="322206"/>
            <a:ext cx="2016125" cy="2854692"/>
          </a:xfrm>
          <a:prstGeom prst="rect">
            <a:avLst/>
          </a:prstGeom>
          <a:ln w="12700">
            <a:miter lim="400000"/>
          </a:ln>
        </p:spPr>
      </p:pic>
      <p:pic>
        <p:nvPicPr>
          <p:cNvPr id="125" name="eval 7.jpg" descr="eval 7.jpg"/>
          <p:cNvPicPr>
            <a:picLocks noChangeAspect="1"/>
          </p:cNvPicPr>
          <p:nvPr/>
        </p:nvPicPr>
        <p:blipFill>
          <a:blip r:embed="rId7"/>
          <a:stretch>
            <a:fillRect/>
          </a:stretch>
        </p:blipFill>
        <p:spPr>
          <a:xfrm>
            <a:off x="3284635" y="3888890"/>
            <a:ext cx="1784184" cy="285469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17"/>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600"/>
            </a:lvl1pPr>
          </a:lstStyle>
          <a:p>
            <a:r>
              <a:t>Physical Fitness Test</a:t>
            </a:r>
          </a:p>
        </p:txBody>
      </p:sp>
      <p:pic>
        <p:nvPicPr>
          <p:cNvPr id="128" name="logodefinitivo.png" descr="logodefinitivo.png"/>
          <p:cNvPicPr>
            <a:picLocks noChangeAspect="1"/>
          </p:cNvPicPr>
          <p:nvPr/>
        </p:nvPicPr>
        <p:blipFill>
          <a:blip r:embed="rId2"/>
          <a:stretch>
            <a:fillRect/>
          </a:stretch>
        </p:blipFill>
        <p:spPr>
          <a:xfrm>
            <a:off x="7956550" y="5876925"/>
            <a:ext cx="889000" cy="565150"/>
          </a:xfrm>
          <a:prstGeom prst="rect">
            <a:avLst/>
          </a:prstGeom>
          <a:ln w="34925">
            <a:solidFill>
              <a:srgbClr val="FFFFFF"/>
            </a:solidFill>
          </a:ln>
          <a:effectLst>
            <a:outerShdw blurRad="63500" rotWithShape="0">
              <a:srgbClr val="000000">
                <a:alpha val="42999"/>
              </a:srgbClr>
            </a:outerShdw>
          </a:effectLst>
        </p:spPr>
      </p:pic>
      <p:sp>
        <p:nvSpPr>
          <p:cNvPr id="129" name="Shape 119"/>
          <p:cNvSpPr txBox="1"/>
          <p:nvPr/>
        </p:nvSpPr>
        <p:spPr>
          <a:xfrm>
            <a:off x="1547811" y="5734050"/>
            <a:ext cx="5003803"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600"/>
              </a:spcBef>
              <a:defRPr sz="2800">
                <a:latin typeface="Arial"/>
                <a:ea typeface="Arial"/>
                <a:cs typeface="Arial"/>
                <a:sym typeface="Arial"/>
              </a:defRPr>
            </a:lvl1pPr>
          </a:lstStyle>
          <a:p>
            <a:r>
              <a:t>Flexibility Test </a:t>
            </a:r>
          </a:p>
        </p:txBody>
      </p:sp>
      <p:pic>
        <p:nvPicPr>
          <p:cNvPr id="130" name="flex 11.jpg" descr="flex 11.jpg"/>
          <p:cNvPicPr>
            <a:picLocks noChangeAspect="1"/>
          </p:cNvPicPr>
          <p:nvPr/>
        </p:nvPicPr>
        <p:blipFill>
          <a:blip r:embed="rId3"/>
          <a:stretch>
            <a:fillRect/>
          </a:stretch>
        </p:blipFill>
        <p:spPr>
          <a:xfrm>
            <a:off x="2655043" y="2021766"/>
            <a:ext cx="3289407" cy="281446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22"/>
          <p:cNvSpPr txBox="1"/>
          <p:nvPr/>
        </p:nvSpPr>
        <p:spPr>
          <a:xfrm>
            <a:off x="468312" y="2852736"/>
            <a:ext cx="3455988"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Sit and Reach Flexibility Test </a:t>
            </a:r>
          </a:p>
        </p:txBody>
      </p:sp>
      <p:sp>
        <p:nvSpPr>
          <p:cNvPr id="133" name="Shape 123"/>
          <p:cNvSpPr txBox="1"/>
          <p:nvPr/>
        </p:nvSpPr>
        <p:spPr>
          <a:xfrm>
            <a:off x="534986" y="5602287"/>
            <a:ext cx="4175128" cy="313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900"/>
              </a:spcBef>
              <a:defRPr sz="1600">
                <a:latin typeface="Arial"/>
                <a:ea typeface="Arial"/>
                <a:cs typeface="Arial"/>
                <a:sym typeface="Arial"/>
              </a:defRPr>
            </a:lvl1pPr>
          </a:lstStyle>
          <a:p>
            <a:r>
              <a:t>Equipment: Specific apparatus</a:t>
            </a:r>
          </a:p>
        </p:txBody>
      </p:sp>
      <p:sp>
        <p:nvSpPr>
          <p:cNvPr id="134" name="Shape 124"/>
          <p:cNvSpPr txBox="1"/>
          <p:nvPr/>
        </p:nvSpPr>
        <p:spPr>
          <a:xfrm>
            <a:off x="5214937" y="5445125"/>
            <a:ext cx="4500563" cy="307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lvl1pPr>
          </a:lstStyle>
          <a:p>
            <a:r>
              <a:t>Equipment: Apparatus as illustrated. </a:t>
            </a:r>
          </a:p>
        </p:txBody>
      </p:sp>
      <p:pic>
        <p:nvPicPr>
          <p:cNvPr id="135" name="logodefinitivo.png" descr="logodefinitivo.png"/>
          <p:cNvPicPr>
            <a:picLocks noChangeAspect="1"/>
          </p:cNvPicPr>
          <p:nvPr/>
        </p:nvPicPr>
        <p:blipFill>
          <a:blip r:embed="rId2"/>
          <a:stretch>
            <a:fillRect/>
          </a:stretch>
        </p:blipFill>
        <p:spPr>
          <a:xfrm>
            <a:off x="7956550" y="6021387"/>
            <a:ext cx="889000" cy="565152"/>
          </a:xfrm>
          <a:prstGeom prst="rect">
            <a:avLst/>
          </a:prstGeom>
          <a:ln w="34925">
            <a:solidFill>
              <a:srgbClr val="FFFFFF"/>
            </a:solidFill>
          </a:ln>
          <a:effectLst>
            <a:outerShdw blurRad="63500" rotWithShape="0">
              <a:srgbClr val="000000">
                <a:alpha val="42999"/>
              </a:srgbClr>
            </a:outerShdw>
          </a:effectLst>
        </p:spPr>
      </p:pic>
      <p:sp>
        <p:nvSpPr>
          <p:cNvPr id="136" name="Shape 126"/>
          <p:cNvSpPr txBox="1"/>
          <p:nvPr/>
        </p:nvSpPr>
        <p:spPr>
          <a:xfrm>
            <a:off x="4859337" y="2852736"/>
            <a:ext cx="3455988" cy="665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Deep Trunk Bend Test </a:t>
            </a:r>
          </a:p>
        </p:txBody>
      </p:sp>
      <p:pic>
        <p:nvPicPr>
          <p:cNvPr id="137" name="flex 12.jpg" descr="flex 12.jpg"/>
          <p:cNvPicPr>
            <a:picLocks noChangeAspect="1"/>
          </p:cNvPicPr>
          <p:nvPr/>
        </p:nvPicPr>
        <p:blipFill>
          <a:blip r:embed="rId3"/>
          <a:stretch>
            <a:fillRect/>
          </a:stretch>
        </p:blipFill>
        <p:spPr>
          <a:xfrm>
            <a:off x="569416" y="142761"/>
            <a:ext cx="3048487" cy="2518544"/>
          </a:xfrm>
          <a:prstGeom prst="rect">
            <a:avLst/>
          </a:prstGeom>
          <a:ln w="12700">
            <a:miter lim="400000"/>
          </a:ln>
        </p:spPr>
      </p:pic>
      <p:pic>
        <p:nvPicPr>
          <p:cNvPr id="138" name="flex 15 copia.jpg" descr="flex 15 copia.jpg"/>
          <p:cNvPicPr>
            <a:picLocks noChangeAspect="1"/>
          </p:cNvPicPr>
          <p:nvPr/>
        </p:nvPicPr>
        <p:blipFill>
          <a:blip r:embed="rId4"/>
          <a:stretch>
            <a:fillRect/>
          </a:stretch>
        </p:blipFill>
        <p:spPr>
          <a:xfrm>
            <a:off x="4841707" y="332671"/>
            <a:ext cx="2794624" cy="2257197"/>
          </a:xfrm>
          <a:prstGeom prst="rect">
            <a:avLst/>
          </a:prstGeom>
          <a:ln w="12700">
            <a:miter lim="400000"/>
          </a:ln>
        </p:spPr>
      </p:pic>
      <p:pic>
        <p:nvPicPr>
          <p:cNvPr id="139" name="4444.jpg" descr="4444.jpg"/>
          <p:cNvPicPr>
            <a:picLocks noChangeAspect="1"/>
          </p:cNvPicPr>
          <p:nvPr/>
        </p:nvPicPr>
        <p:blipFill>
          <a:blip r:embed="rId5"/>
          <a:stretch>
            <a:fillRect/>
          </a:stretch>
        </p:blipFill>
        <p:spPr>
          <a:xfrm>
            <a:off x="570824" y="3187814"/>
            <a:ext cx="3045669" cy="2257196"/>
          </a:xfrm>
          <a:prstGeom prst="rect">
            <a:avLst/>
          </a:prstGeom>
          <a:ln w="12700">
            <a:miter lim="400000"/>
          </a:ln>
        </p:spPr>
      </p:pic>
      <p:pic>
        <p:nvPicPr>
          <p:cNvPr id="140" name="196.jpg" descr="196.jpg"/>
          <p:cNvPicPr>
            <a:picLocks noChangeAspect="1"/>
          </p:cNvPicPr>
          <p:nvPr/>
        </p:nvPicPr>
        <p:blipFill>
          <a:blip r:embed="rId6"/>
          <a:stretch>
            <a:fillRect/>
          </a:stretch>
        </p:blipFill>
        <p:spPr>
          <a:xfrm>
            <a:off x="5099546" y="3429000"/>
            <a:ext cx="2975572" cy="19837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32"/>
          <p:cNvSpPr txBox="1"/>
          <p:nvPr/>
        </p:nvSpPr>
        <p:spPr>
          <a:xfrm>
            <a:off x="468311" y="260350"/>
            <a:ext cx="8135940"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600"/>
              </a:spcBef>
              <a:defRPr sz="2800">
                <a:latin typeface="Arial"/>
                <a:ea typeface="Arial"/>
                <a:cs typeface="Arial"/>
                <a:sym typeface="Arial"/>
              </a:defRPr>
            </a:lvl1pPr>
          </a:lstStyle>
          <a:p>
            <a:r>
              <a:t>Physical Fitness Test</a:t>
            </a:r>
          </a:p>
        </p:txBody>
      </p:sp>
      <p:pic>
        <p:nvPicPr>
          <p:cNvPr id="143" name="logodefinitivo.png" descr="logodefinitivo.png"/>
          <p:cNvPicPr>
            <a:picLocks noChangeAspect="1"/>
          </p:cNvPicPr>
          <p:nvPr/>
        </p:nvPicPr>
        <p:blipFill>
          <a:blip r:embed="rId2"/>
          <a:stretch>
            <a:fillRect/>
          </a:stretch>
        </p:blipFill>
        <p:spPr>
          <a:xfrm>
            <a:off x="7812086" y="5876925"/>
            <a:ext cx="889002" cy="565150"/>
          </a:xfrm>
          <a:prstGeom prst="rect">
            <a:avLst/>
          </a:prstGeom>
          <a:ln w="34925">
            <a:solidFill>
              <a:srgbClr val="FFFFFF"/>
            </a:solidFill>
          </a:ln>
          <a:effectLst>
            <a:outerShdw blurRad="63500" rotWithShape="0">
              <a:srgbClr val="000000">
                <a:alpha val="42999"/>
              </a:srgbClr>
            </a:outerShdw>
          </a:effectLst>
        </p:spPr>
      </p:pic>
      <p:sp>
        <p:nvSpPr>
          <p:cNvPr id="144" name="Shape 134"/>
          <p:cNvSpPr txBox="1"/>
          <p:nvPr/>
        </p:nvSpPr>
        <p:spPr>
          <a:xfrm>
            <a:off x="971550" y="5589587"/>
            <a:ext cx="5257800"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800">
                <a:latin typeface="Arial"/>
                <a:ea typeface="Arial"/>
                <a:cs typeface="Arial"/>
                <a:sym typeface="Arial"/>
              </a:defRPr>
            </a:lvl1pPr>
          </a:lstStyle>
          <a:p>
            <a:r>
              <a:t>Balance Test </a:t>
            </a:r>
          </a:p>
        </p:txBody>
      </p:sp>
      <p:pic>
        <p:nvPicPr>
          <p:cNvPr id="145" name="cf -a.jpg" descr="cf -a.jpg"/>
          <p:cNvPicPr>
            <a:picLocks noChangeAspect="1"/>
          </p:cNvPicPr>
          <p:nvPr/>
        </p:nvPicPr>
        <p:blipFill>
          <a:blip r:embed="rId3"/>
          <a:stretch>
            <a:fillRect/>
          </a:stretch>
        </p:blipFill>
        <p:spPr>
          <a:xfrm>
            <a:off x="2843161" y="1463824"/>
            <a:ext cx="2435656" cy="340849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p:nvPr/>
        </p:nvSpPr>
        <p:spPr>
          <a:xfrm>
            <a:off x="1090611" y="438150"/>
            <a:ext cx="5699524"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latin typeface="+mj-lt"/>
                <a:ea typeface="+mj-ea"/>
                <a:cs typeface="+mj-cs"/>
                <a:sym typeface="Helvetica"/>
              </a:defRPr>
            </a:lvl1pPr>
          </a:lstStyle>
          <a:p>
            <a:r>
              <a:t>Evaluation in Physical Fitness</a:t>
            </a:r>
          </a:p>
        </p:txBody>
      </p:sp>
      <p:pic>
        <p:nvPicPr>
          <p:cNvPr id="2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9" name="Shape 17"/>
          <p:cNvSpPr txBox="1"/>
          <p:nvPr/>
        </p:nvSpPr>
        <p:spPr>
          <a:xfrm>
            <a:off x="539750" y="1844675"/>
            <a:ext cx="4968875" cy="3869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1. Objectives</a:t>
            </a:r>
          </a:p>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2. Definition and Types of Evaluation</a:t>
            </a:r>
          </a:p>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3. Objectives of Evaluation </a:t>
            </a:r>
            <a:br/>
            <a:r>
              <a:t>   - Work Plan </a:t>
            </a:r>
            <a:br/>
            <a:r>
              <a:t>   - Individual </a:t>
            </a:r>
          </a:p>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4. Data and Requirements to Be Fulfilled by a Test of Motor</a:t>
            </a:r>
          </a:p>
          <a:p>
            <a:pPr marL="152400" indent="1905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Abilities</a:t>
            </a:r>
          </a:p>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5. Advantages of Evaluation: Application Frequency </a:t>
            </a:r>
          </a:p>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6. Examples of Tests</a:t>
            </a:r>
          </a:p>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 Physical Fitness Test </a:t>
            </a:r>
          </a:p>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 Sports-Performance Test</a:t>
            </a:r>
          </a:p>
          <a:p>
            <a:pPr marL="152400" indent="127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7. Questionnaire and Activities</a:t>
            </a:r>
          </a:p>
        </p:txBody>
      </p:sp>
      <p:pic>
        <p:nvPicPr>
          <p:cNvPr id="30" name="eval 5.jpg" descr="eval 5.jpg"/>
          <p:cNvPicPr>
            <a:picLocks noChangeAspect="1"/>
          </p:cNvPicPr>
          <p:nvPr/>
        </p:nvPicPr>
        <p:blipFill>
          <a:blip r:embed="rId3"/>
          <a:stretch>
            <a:fillRect/>
          </a:stretch>
        </p:blipFill>
        <p:spPr>
          <a:xfrm>
            <a:off x="5818732" y="1874179"/>
            <a:ext cx="2056485" cy="29118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37"/>
          <p:cNvSpPr txBox="1"/>
          <p:nvPr/>
        </p:nvSpPr>
        <p:spPr>
          <a:xfrm>
            <a:off x="971550" y="5551487"/>
            <a:ext cx="2179206" cy="74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Elmar Kornexl Test </a:t>
            </a:r>
          </a:p>
        </p:txBody>
      </p:sp>
      <p:sp>
        <p:nvSpPr>
          <p:cNvPr id="148" name="Shape 138"/>
          <p:cNvSpPr txBox="1"/>
          <p:nvPr/>
        </p:nvSpPr>
        <p:spPr>
          <a:xfrm>
            <a:off x="5626100" y="3850066"/>
            <a:ext cx="3384550"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Balance Beam Test </a:t>
            </a:r>
          </a:p>
        </p:txBody>
      </p:sp>
      <p:sp>
        <p:nvSpPr>
          <p:cNvPr id="149" name="Shape 139"/>
          <p:cNvSpPr/>
          <p:nvPr/>
        </p:nvSpPr>
        <p:spPr>
          <a:xfrm>
            <a:off x="5651500" y="3069906"/>
            <a:ext cx="2449514" cy="3"/>
          </a:xfrm>
          <a:prstGeom prst="line">
            <a:avLst/>
          </a:prstGeom>
          <a:ln>
            <a:solidFill>
              <a:srgbClr val="000000"/>
            </a:solidFill>
          </a:ln>
        </p:spPr>
        <p:txBody>
          <a:bodyPr lIns="45718" tIns="45718" rIns="45718" bIns="45718"/>
          <a:lstStyle/>
          <a:p>
            <a:endParaRPr/>
          </a:p>
        </p:txBody>
      </p:sp>
      <p:sp>
        <p:nvSpPr>
          <p:cNvPr id="150" name="Shape 140"/>
          <p:cNvSpPr txBox="1"/>
          <p:nvPr/>
        </p:nvSpPr>
        <p:spPr>
          <a:xfrm>
            <a:off x="6372225" y="3284537"/>
            <a:ext cx="1081088"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3.60m.</a:t>
            </a:r>
          </a:p>
        </p:txBody>
      </p:sp>
      <p:sp>
        <p:nvSpPr>
          <p:cNvPr id="151" name="Shape 141"/>
          <p:cNvSpPr/>
          <p:nvPr/>
        </p:nvSpPr>
        <p:spPr>
          <a:xfrm flipV="1">
            <a:off x="5219699" y="2565399"/>
            <a:ext cx="215902" cy="215902"/>
          </a:xfrm>
          <a:prstGeom prst="line">
            <a:avLst/>
          </a:prstGeom>
          <a:ln>
            <a:solidFill>
              <a:srgbClr val="000000"/>
            </a:solidFill>
          </a:ln>
        </p:spPr>
        <p:txBody>
          <a:bodyPr lIns="45718" tIns="45718" rIns="45718" bIns="45718"/>
          <a:lstStyle/>
          <a:p>
            <a:endParaRPr/>
          </a:p>
        </p:txBody>
      </p:sp>
      <p:sp>
        <p:nvSpPr>
          <p:cNvPr id="152" name="Shape 142"/>
          <p:cNvSpPr txBox="1"/>
          <p:nvPr/>
        </p:nvSpPr>
        <p:spPr>
          <a:xfrm>
            <a:off x="4643437" y="2420936"/>
            <a:ext cx="792164"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15cm</a:t>
            </a:r>
          </a:p>
        </p:txBody>
      </p:sp>
      <p:pic>
        <p:nvPicPr>
          <p:cNvPr id="153" name="logodefinitivo.png" descr="logodefinitivo.png"/>
          <p:cNvPicPr>
            <a:picLocks noChangeAspect="1"/>
          </p:cNvPicPr>
          <p:nvPr/>
        </p:nvPicPr>
        <p:blipFill>
          <a:blip r:embed="rId2"/>
          <a:stretch>
            <a:fillRect/>
          </a:stretch>
        </p:blipFill>
        <p:spPr>
          <a:xfrm>
            <a:off x="7812086" y="5876925"/>
            <a:ext cx="889002" cy="565150"/>
          </a:xfrm>
          <a:prstGeom prst="rect">
            <a:avLst/>
          </a:prstGeom>
          <a:ln w="34925">
            <a:solidFill>
              <a:srgbClr val="FFFFFF"/>
            </a:solidFill>
          </a:ln>
          <a:effectLst>
            <a:outerShdw blurRad="63500" rotWithShape="0">
              <a:srgbClr val="000000">
                <a:alpha val="42999"/>
              </a:srgbClr>
            </a:outerShdw>
          </a:effectLst>
        </p:spPr>
      </p:pic>
      <p:pic>
        <p:nvPicPr>
          <p:cNvPr id="154" name="eval 11.jpg" descr="eval 11.jpg"/>
          <p:cNvPicPr>
            <a:picLocks noChangeAspect="1"/>
          </p:cNvPicPr>
          <p:nvPr/>
        </p:nvPicPr>
        <p:blipFill>
          <a:blip r:embed="rId3"/>
          <a:stretch>
            <a:fillRect/>
          </a:stretch>
        </p:blipFill>
        <p:spPr>
          <a:xfrm>
            <a:off x="5714603" y="694860"/>
            <a:ext cx="2826545" cy="2160418"/>
          </a:xfrm>
          <a:prstGeom prst="rect">
            <a:avLst/>
          </a:prstGeom>
          <a:ln w="12700">
            <a:miter lim="400000"/>
          </a:ln>
        </p:spPr>
      </p:pic>
      <p:pic>
        <p:nvPicPr>
          <p:cNvPr id="155" name="eval 10.jpg" descr="eval 10.jpg"/>
          <p:cNvPicPr>
            <a:picLocks noChangeAspect="1"/>
          </p:cNvPicPr>
          <p:nvPr/>
        </p:nvPicPr>
        <p:blipFill>
          <a:blip r:embed="rId4"/>
          <a:stretch>
            <a:fillRect/>
          </a:stretch>
        </p:blipFill>
        <p:spPr>
          <a:xfrm>
            <a:off x="862707" y="2293491"/>
            <a:ext cx="2179206" cy="31131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47"/>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800"/>
            </a:lvl1pPr>
          </a:lstStyle>
          <a:p>
            <a:r>
              <a:t>Physical Fitness Test</a:t>
            </a:r>
          </a:p>
        </p:txBody>
      </p:sp>
      <p:pic>
        <p:nvPicPr>
          <p:cNvPr id="158" name="logodefinitivo.png" descr="logodefinitivo.png"/>
          <p:cNvPicPr>
            <a:picLocks noChangeAspect="1"/>
          </p:cNvPicPr>
          <p:nvPr/>
        </p:nvPicPr>
        <p:blipFill>
          <a:blip r:embed="rId2"/>
          <a:stretch>
            <a:fillRect/>
          </a:stretch>
        </p:blipFill>
        <p:spPr>
          <a:xfrm>
            <a:off x="7812086" y="5805487"/>
            <a:ext cx="889002" cy="565152"/>
          </a:xfrm>
          <a:prstGeom prst="rect">
            <a:avLst/>
          </a:prstGeom>
          <a:ln w="34925">
            <a:solidFill>
              <a:srgbClr val="FFFFFF"/>
            </a:solidFill>
          </a:ln>
          <a:effectLst>
            <a:outerShdw blurRad="63500" rotWithShape="0">
              <a:srgbClr val="000000">
                <a:alpha val="42999"/>
              </a:srgbClr>
            </a:outerShdw>
          </a:effectLst>
        </p:spPr>
      </p:pic>
      <p:sp>
        <p:nvSpPr>
          <p:cNvPr id="159" name="Shape 149"/>
          <p:cNvSpPr txBox="1"/>
          <p:nvPr/>
        </p:nvSpPr>
        <p:spPr>
          <a:xfrm>
            <a:off x="250824" y="5661025"/>
            <a:ext cx="8675690"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DE Co-ordination Test</a:t>
            </a:r>
          </a:p>
        </p:txBody>
      </p:sp>
      <p:pic>
        <p:nvPicPr>
          <p:cNvPr id="160" name="eval 33.jpg" descr="eval 33.jpg"/>
          <p:cNvPicPr>
            <a:picLocks noChangeAspect="1"/>
          </p:cNvPicPr>
          <p:nvPr/>
        </p:nvPicPr>
        <p:blipFill>
          <a:blip r:embed="rId3"/>
          <a:stretch>
            <a:fillRect/>
          </a:stretch>
        </p:blipFill>
        <p:spPr>
          <a:xfrm>
            <a:off x="2110581" y="1843831"/>
            <a:ext cx="3523653" cy="279101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59"/>
                                        </p:tgtEl>
                                        <p:attrNameLst>
                                          <p:attrName>style.visibility</p:attrName>
                                        </p:attrNameLst>
                                      </p:cBhvr>
                                      <p:to>
                                        <p:strVal val="visible"/>
                                      </p:to>
                                    </p:set>
                                    <p:animEffect transition="in" filter="dissolve">
                                      <p:cBhvr>
                                        <p:cTn id="7"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logodefinitivo.png" descr="logodefinitivo.png"/>
          <p:cNvPicPr>
            <a:picLocks noChangeAspect="1"/>
          </p:cNvPicPr>
          <p:nvPr/>
        </p:nvPicPr>
        <p:blipFill>
          <a:blip r:embed="rId2"/>
          <a:stretch>
            <a:fillRect/>
          </a:stretch>
        </p:blipFill>
        <p:spPr>
          <a:xfrm>
            <a:off x="7956550" y="5949950"/>
            <a:ext cx="889000" cy="565150"/>
          </a:xfrm>
          <a:prstGeom prst="rect">
            <a:avLst/>
          </a:prstGeom>
          <a:ln w="34925">
            <a:solidFill>
              <a:srgbClr val="FFFFFF"/>
            </a:solidFill>
          </a:ln>
          <a:effectLst>
            <a:outerShdw blurRad="63500" rotWithShape="0">
              <a:srgbClr val="000000">
                <a:alpha val="42999"/>
              </a:srgbClr>
            </a:outerShdw>
          </a:effectLst>
        </p:spPr>
      </p:pic>
      <p:sp>
        <p:nvSpPr>
          <p:cNvPr id="163" name="Shape 153"/>
          <p:cNvSpPr/>
          <p:nvPr/>
        </p:nvSpPr>
        <p:spPr>
          <a:xfrm>
            <a:off x="85725" y="323850"/>
            <a:ext cx="4105275" cy="585416"/>
          </a:xfrm>
          <a:prstGeom prst="rect">
            <a:avLst/>
          </a:prstGeom>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1200"/>
              </a:spcBef>
              <a:defRPr sz="2000">
                <a:latin typeface="Arial"/>
                <a:ea typeface="Arial"/>
                <a:cs typeface="Arial"/>
                <a:sym typeface="Arial"/>
              </a:defRPr>
            </a:lvl1pPr>
          </a:lstStyle>
          <a:p>
            <a:r>
              <a:t>Objective: To measure the degree of hand-eye co-ordination.</a:t>
            </a:r>
          </a:p>
        </p:txBody>
      </p:sp>
      <p:sp>
        <p:nvSpPr>
          <p:cNvPr id="164" name="Shape 154"/>
          <p:cNvSpPr/>
          <p:nvPr/>
        </p:nvSpPr>
        <p:spPr>
          <a:xfrm flipH="1">
            <a:off x="2195511" y="981075"/>
            <a:ext cx="360365" cy="1008064"/>
          </a:xfrm>
          <a:prstGeom prst="line">
            <a:avLst/>
          </a:prstGeom>
          <a:ln>
            <a:solidFill>
              <a:srgbClr val="000000"/>
            </a:solidFill>
            <a:tailEnd type="triangle"/>
          </a:ln>
        </p:spPr>
        <p:txBody>
          <a:bodyPr lIns="45718" tIns="45718" rIns="45718" bIns="45718"/>
          <a:lstStyle/>
          <a:p>
            <a:endParaRPr/>
          </a:p>
        </p:txBody>
      </p:sp>
      <p:sp>
        <p:nvSpPr>
          <p:cNvPr id="165" name="Shape 155"/>
          <p:cNvSpPr/>
          <p:nvPr/>
        </p:nvSpPr>
        <p:spPr>
          <a:xfrm>
            <a:off x="4573438" y="79375"/>
            <a:ext cx="4551513" cy="877516"/>
          </a:xfrm>
          <a:prstGeom prst="rect">
            <a:avLst/>
          </a:prstGeom>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1200"/>
              </a:spcBef>
              <a:defRPr sz="2000">
                <a:latin typeface="Arial"/>
                <a:ea typeface="Arial"/>
                <a:cs typeface="Arial"/>
                <a:sym typeface="Arial"/>
              </a:defRPr>
            </a:lvl1pPr>
          </a:lstStyle>
          <a:p>
            <a:r>
              <a:t>Objective: To measure the degree of co-ordination of the lower body (eye-foot co-ordination)</a:t>
            </a:r>
          </a:p>
        </p:txBody>
      </p:sp>
      <p:sp>
        <p:nvSpPr>
          <p:cNvPr id="166" name="Shape 156"/>
          <p:cNvSpPr/>
          <p:nvPr/>
        </p:nvSpPr>
        <p:spPr>
          <a:xfrm>
            <a:off x="6441243" y="1004949"/>
            <a:ext cx="144464" cy="647703"/>
          </a:xfrm>
          <a:prstGeom prst="line">
            <a:avLst/>
          </a:prstGeom>
          <a:ln>
            <a:solidFill>
              <a:srgbClr val="000000"/>
            </a:solidFill>
            <a:tailEnd type="triangle"/>
          </a:ln>
        </p:spPr>
        <p:txBody>
          <a:bodyPr lIns="45718" tIns="45718" rIns="45718" bIns="45718"/>
          <a:lstStyle/>
          <a:p>
            <a:endParaRPr/>
          </a:p>
        </p:txBody>
      </p:sp>
      <p:sp>
        <p:nvSpPr>
          <p:cNvPr id="167" name="Shape 157"/>
          <p:cNvSpPr txBox="1"/>
          <p:nvPr/>
        </p:nvSpPr>
        <p:spPr>
          <a:xfrm>
            <a:off x="827087" y="1989136"/>
            <a:ext cx="3168651"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Wall Toss Test</a:t>
            </a:r>
          </a:p>
        </p:txBody>
      </p:sp>
      <p:sp>
        <p:nvSpPr>
          <p:cNvPr id="168" name="Shape 158"/>
          <p:cNvSpPr txBox="1"/>
          <p:nvPr/>
        </p:nvSpPr>
        <p:spPr>
          <a:xfrm>
            <a:off x="6473825" y="1694912"/>
            <a:ext cx="2339975"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Slalom with Ball Test </a:t>
            </a:r>
          </a:p>
        </p:txBody>
      </p:sp>
      <p:sp>
        <p:nvSpPr>
          <p:cNvPr id="169" name="Shape 159"/>
          <p:cNvSpPr/>
          <p:nvPr/>
        </p:nvSpPr>
        <p:spPr>
          <a:xfrm flipH="1" flipV="1">
            <a:off x="5508623" y="5157787"/>
            <a:ext cx="2016127" cy="576265"/>
          </a:xfrm>
          <a:prstGeom prst="line">
            <a:avLst/>
          </a:prstGeom>
          <a:ln>
            <a:solidFill>
              <a:srgbClr val="000000"/>
            </a:solidFill>
          </a:ln>
        </p:spPr>
        <p:txBody>
          <a:bodyPr lIns="45718" tIns="45718" rIns="45718" bIns="45718"/>
          <a:lstStyle/>
          <a:p>
            <a:endParaRPr/>
          </a:p>
        </p:txBody>
      </p:sp>
      <p:sp>
        <p:nvSpPr>
          <p:cNvPr id="170" name="Shape 160"/>
          <p:cNvSpPr txBox="1"/>
          <p:nvPr/>
        </p:nvSpPr>
        <p:spPr>
          <a:xfrm>
            <a:off x="6227762" y="5876925"/>
            <a:ext cx="1081089"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4.50m.</a:t>
            </a:r>
          </a:p>
        </p:txBody>
      </p:sp>
      <p:pic>
        <p:nvPicPr>
          <p:cNvPr id="171" name="eval 12.jpg" descr="eval 12.jpg"/>
          <p:cNvPicPr>
            <a:picLocks noChangeAspect="1"/>
          </p:cNvPicPr>
          <p:nvPr/>
        </p:nvPicPr>
        <p:blipFill>
          <a:blip r:embed="rId3"/>
          <a:stretch>
            <a:fillRect/>
          </a:stretch>
        </p:blipFill>
        <p:spPr>
          <a:xfrm>
            <a:off x="674785" y="3036841"/>
            <a:ext cx="2071238" cy="2769343"/>
          </a:xfrm>
          <a:prstGeom prst="rect">
            <a:avLst/>
          </a:prstGeom>
          <a:ln w="12700">
            <a:miter lim="400000"/>
          </a:ln>
        </p:spPr>
      </p:pic>
      <p:pic>
        <p:nvPicPr>
          <p:cNvPr id="172" name="eval 13.jpg" descr="eval 13.jpg"/>
          <p:cNvPicPr>
            <a:picLocks noChangeAspect="1"/>
          </p:cNvPicPr>
          <p:nvPr/>
        </p:nvPicPr>
        <p:blipFill>
          <a:blip r:embed="rId4"/>
          <a:stretch>
            <a:fillRect/>
          </a:stretch>
        </p:blipFill>
        <p:spPr>
          <a:xfrm>
            <a:off x="5674538" y="2327610"/>
            <a:ext cx="2619336" cy="276934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logodefinitivo.png" descr="logodefinitivo.png"/>
          <p:cNvPicPr>
            <a:picLocks noChangeAspect="1"/>
          </p:cNvPicPr>
          <p:nvPr/>
        </p:nvPicPr>
        <p:blipFill>
          <a:blip r:embed="rId2"/>
          <a:stretch>
            <a:fillRect/>
          </a:stretch>
        </p:blipFill>
        <p:spPr>
          <a:xfrm>
            <a:off x="7596186" y="5516562"/>
            <a:ext cx="889002" cy="565152"/>
          </a:xfrm>
          <a:prstGeom prst="rect">
            <a:avLst/>
          </a:prstGeom>
          <a:ln w="34925">
            <a:solidFill>
              <a:srgbClr val="FFFFFF"/>
            </a:solidFill>
          </a:ln>
          <a:effectLst>
            <a:outerShdw blurRad="63500" rotWithShape="0">
              <a:srgbClr val="000000">
                <a:alpha val="42999"/>
              </a:srgbClr>
            </a:outerShdw>
          </a:effectLst>
        </p:spPr>
      </p:pic>
      <p:sp>
        <p:nvSpPr>
          <p:cNvPr id="175" name="Shape 165"/>
          <p:cNvSpPr txBox="1"/>
          <p:nvPr/>
        </p:nvSpPr>
        <p:spPr>
          <a:xfrm>
            <a:off x="1619250" y="5589587"/>
            <a:ext cx="4895850"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Agility Test </a:t>
            </a:r>
          </a:p>
        </p:txBody>
      </p:sp>
      <p:sp>
        <p:nvSpPr>
          <p:cNvPr id="176" name="Shape 166"/>
          <p:cNvSpPr txBox="1"/>
          <p:nvPr/>
        </p:nvSpPr>
        <p:spPr>
          <a:xfrm>
            <a:off x="673100" y="864654"/>
            <a:ext cx="8229600" cy="394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2800">
                <a:latin typeface="Arial"/>
                <a:ea typeface="Arial"/>
                <a:cs typeface="Arial"/>
                <a:sym typeface="Arial"/>
              </a:defRPr>
            </a:lvl1pPr>
          </a:lstStyle>
          <a:p>
            <a:r>
              <a:t>Physical Fitness Test</a:t>
            </a:r>
          </a:p>
        </p:txBody>
      </p:sp>
      <p:pic>
        <p:nvPicPr>
          <p:cNvPr id="177" name="gimansia 4.jpg" descr="gimansia 4.jpg"/>
          <p:cNvPicPr>
            <a:picLocks noChangeAspect="1"/>
          </p:cNvPicPr>
          <p:nvPr/>
        </p:nvPicPr>
        <p:blipFill>
          <a:blip r:embed="rId3"/>
          <a:stretch>
            <a:fillRect/>
          </a:stretch>
        </p:blipFill>
        <p:spPr>
          <a:xfrm>
            <a:off x="2796133" y="2130953"/>
            <a:ext cx="2266173" cy="259609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69"/>
          <p:cNvSpPr txBox="1">
            <a:spLocks noGrp="1"/>
          </p:cNvSpPr>
          <p:nvPr>
            <p:ph type="title" idx="4294967295"/>
          </p:nvPr>
        </p:nvSpPr>
        <p:spPr>
          <a:xfrm>
            <a:off x="457200" y="274637"/>
            <a:ext cx="8229600" cy="1143001"/>
          </a:xfrm>
          <a:prstGeom prst="rect">
            <a:avLst/>
          </a:prstGeom>
        </p:spPr>
        <p:txBody>
          <a:bodyPr lIns="0" tIns="0" rIns="0" bIns="0">
            <a:normAutofit/>
          </a:bodyPr>
          <a:lstStyle/>
          <a:p>
            <a:endParaRPr/>
          </a:p>
        </p:txBody>
      </p:sp>
      <p:pic>
        <p:nvPicPr>
          <p:cNvPr id="180" name="logodefinitivo.png" descr="logodefinitivo.png"/>
          <p:cNvPicPr>
            <a:picLocks noChangeAspect="1"/>
          </p:cNvPicPr>
          <p:nvPr/>
        </p:nvPicPr>
        <p:blipFill>
          <a:blip r:embed="rId2"/>
          <a:stretch>
            <a:fillRect/>
          </a:stretch>
        </p:blipFill>
        <p:spPr>
          <a:xfrm>
            <a:off x="7956550" y="5805487"/>
            <a:ext cx="889000" cy="565152"/>
          </a:xfrm>
          <a:prstGeom prst="rect">
            <a:avLst/>
          </a:prstGeom>
          <a:ln w="34925">
            <a:solidFill>
              <a:srgbClr val="FFFFFF"/>
            </a:solidFill>
          </a:ln>
          <a:effectLst>
            <a:outerShdw blurRad="63500" rotWithShape="0">
              <a:srgbClr val="000000">
                <a:alpha val="42999"/>
              </a:srgbClr>
            </a:outerShdw>
          </a:effectLst>
        </p:spPr>
      </p:pic>
      <p:sp>
        <p:nvSpPr>
          <p:cNvPr id="181" name="Shape 171"/>
          <p:cNvSpPr/>
          <p:nvPr/>
        </p:nvSpPr>
        <p:spPr>
          <a:xfrm>
            <a:off x="814387" y="1481658"/>
            <a:ext cx="3097214" cy="225426"/>
          </a:xfrm>
          <a:prstGeom prst="rect">
            <a:avLst/>
          </a:prstGeom>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Obstacle Race Test </a:t>
            </a:r>
          </a:p>
        </p:txBody>
      </p:sp>
      <p:sp>
        <p:nvSpPr>
          <p:cNvPr id="182" name="Shape 172"/>
          <p:cNvSpPr/>
          <p:nvPr/>
        </p:nvSpPr>
        <p:spPr>
          <a:xfrm>
            <a:off x="5148262" y="1412875"/>
            <a:ext cx="3097214" cy="225425"/>
          </a:xfrm>
          <a:prstGeom prst="rect">
            <a:avLst/>
          </a:prstGeom>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10 x 5 Shuttle Test </a:t>
            </a:r>
          </a:p>
        </p:txBody>
      </p:sp>
      <p:sp>
        <p:nvSpPr>
          <p:cNvPr id="183" name="Shape 173"/>
          <p:cNvSpPr/>
          <p:nvPr/>
        </p:nvSpPr>
        <p:spPr>
          <a:xfrm flipH="1">
            <a:off x="1763711" y="1773236"/>
            <a:ext cx="576264" cy="1150940"/>
          </a:xfrm>
          <a:prstGeom prst="line">
            <a:avLst/>
          </a:prstGeom>
          <a:ln>
            <a:solidFill>
              <a:srgbClr val="000000"/>
            </a:solidFill>
            <a:tailEnd type="triangle"/>
          </a:ln>
        </p:spPr>
        <p:txBody>
          <a:bodyPr lIns="45718" tIns="45718" rIns="45718" bIns="45718"/>
          <a:lstStyle/>
          <a:p>
            <a:endParaRPr/>
          </a:p>
        </p:txBody>
      </p:sp>
      <p:sp>
        <p:nvSpPr>
          <p:cNvPr id="184" name="Shape 174"/>
          <p:cNvSpPr/>
          <p:nvPr/>
        </p:nvSpPr>
        <p:spPr>
          <a:xfrm>
            <a:off x="6156323" y="1989136"/>
            <a:ext cx="792165" cy="1008064"/>
          </a:xfrm>
          <a:prstGeom prst="line">
            <a:avLst/>
          </a:prstGeom>
          <a:ln>
            <a:solidFill>
              <a:srgbClr val="000000"/>
            </a:solidFill>
            <a:tailEnd type="triangle"/>
          </a:ln>
        </p:spPr>
        <p:txBody>
          <a:bodyPr lIns="45718" tIns="45718" rIns="45718" bIns="45718"/>
          <a:lstStyle/>
          <a:p>
            <a:endParaRPr/>
          </a:p>
        </p:txBody>
      </p:sp>
      <p:pic>
        <p:nvPicPr>
          <p:cNvPr id="185" name="eval 14.jpg" descr="eval 14.jpg"/>
          <p:cNvPicPr>
            <a:picLocks noChangeAspect="1"/>
          </p:cNvPicPr>
          <p:nvPr/>
        </p:nvPicPr>
        <p:blipFill>
          <a:blip r:embed="rId3"/>
          <a:stretch>
            <a:fillRect/>
          </a:stretch>
        </p:blipFill>
        <p:spPr>
          <a:xfrm>
            <a:off x="4807753" y="3206381"/>
            <a:ext cx="3778230" cy="2420429"/>
          </a:xfrm>
          <a:prstGeom prst="rect">
            <a:avLst/>
          </a:prstGeom>
          <a:ln w="12700">
            <a:miter lim="400000"/>
          </a:ln>
        </p:spPr>
      </p:pic>
      <p:pic>
        <p:nvPicPr>
          <p:cNvPr id="186" name="Image" descr="Image"/>
          <p:cNvPicPr>
            <a:picLocks noChangeAspect="1"/>
          </p:cNvPicPr>
          <p:nvPr/>
        </p:nvPicPr>
        <p:blipFill>
          <a:blip r:embed="rId4"/>
          <a:stretch>
            <a:fillRect/>
          </a:stretch>
        </p:blipFill>
        <p:spPr>
          <a:xfrm>
            <a:off x="610771" y="2983434"/>
            <a:ext cx="2488168" cy="34521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78"/>
          <p:cNvSpPr txBox="1"/>
          <p:nvPr/>
        </p:nvSpPr>
        <p:spPr>
          <a:xfrm>
            <a:off x="-2" y="260350"/>
            <a:ext cx="9144004"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600"/>
              </a:spcBef>
              <a:defRPr sz="2800">
                <a:latin typeface="Arial"/>
                <a:ea typeface="Arial"/>
                <a:cs typeface="Arial"/>
                <a:sym typeface="Arial"/>
              </a:defRPr>
            </a:lvl1pPr>
          </a:lstStyle>
          <a:p>
            <a:r>
              <a:t>Sport Performance Test</a:t>
            </a:r>
          </a:p>
        </p:txBody>
      </p:sp>
      <p:sp>
        <p:nvSpPr>
          <p:cNvPr id="189" name="Shape 179"/>
          <p:cNvSpPr/>
          <p:nvPr/>
        </p:nvSpPr>
        <p:spPr>
          <a:xfrm flipH="1">
            <a:off x="2195511" y="692148"/>
            <a:ext cx="2016127" cy="649290"/>
          </a:xfrm>
          <a:prstGeom prst="line">
            <a:avLst/>
          </a:prstGeom>
          <a:ln>
            <a:solidFill>
              <a:srgbClr val="000000"/>
            </a:solidFill>
            <a:tailEnd type="triangle"/>
          </a:ln>
        </p:spPr>
        <p:txBody>
          <a:bodyPr lIns="45718" tIns="45718" rIns="45718" bIns="45718"/>
          <a:lstStyle/>
          <a:p>
            <a:endParaRPr/>
          </a:p>
        </p:txBody>
      </p:sp>
      <p:sp>
        <p:nvSpPr>
          <p:cNvPr id="190" name="Shape 180"/>
          <p:cNvSpPr/>
          <p:nvPr/>
        </p:nvSpPr>
        <p:spPr>
          <a:xfrm>
            <a:off x="4211637" y="692150"/>
            <a:ext cx="2160589" cy="1296988"/>
          </a:xfrm>
          <a:prstGeom prst="line">
            <a:avLst/>
          </a:prstGeom>
          <a:ln>
            <a:solidFill>
              <a:srgbClr val="000000"/>
            </a:solidFill>
            <a:tailEnd type="triangle"/>
          </a:ln>
        </p:spPr>
        <p:txBody>
          <a:bodyPr lIns="45718" tIns="45718" rIns="45718" bIns="45718"/>
          <a:lstStyle/>
          <a:p>
            <a:endParaRPr/>
          </a:p>
        </p:txBody>
      </p:sp>
      <p:sp>
        <p:nvSpPr>
          <p:cNvPr id="191" name="Shape 181"/>
          <p:cNvSpPr/>
          <p:nvPr/>
        </p:nvSpPr>
        <p:spPr>
          <a:xfrm flipH="1">
            <a:off x="2411411" y="692150"/>
            <a:ext cx="1800228" cy="3313113"/>
          </a:xfrm>
          <a:prstGeom prst="line">
            <a:avLst/>
          </a:prstGeom>
          <a:ln>
            <a:solidFill>
              <a:srgbClr val="000000"/>
            </a:solidFill>
            <a:tailEnd type="triangle"/>
          </a:ln>
        </p:spPr>
        <p:txBody>
          <a:bodyPr lIns="45718" tIns="45718" rIns="45718" bIns="45718"/>
          <a:lstStyle/>
          <a:p>
            <a:endParaRPr/>
          </a:p>
        </p:txBody>
      </p:sp>
      <p:sp>
        <p:nvSpPr>
          <p:cNvPr id="192" name="Shape 182"/>
          <p:cNvSpPr/>
          <p:nvPr/>
        </p:nvSpPr>
        <p:spPr>
          <a:xfrm flipH="1">
            <a:off x="4211636" y="765174"/>
            <a:ext cx="3" cy="3024189"/>
          </a:xfrm>
          <a:prstGeom prst="line">
            <a:avLst/>
          </a:prstGeom>
          <a:ln>
            <a:solidFill>
              <a:srgbClr val="000000"/>
            </a:solidFill>
            <a:tailEnd type="triangle"/>
          </a:ln>
        </p:spPr>
        <p:txBody>
          <a:bodyPr lIns="45718" tIns="45718" rIns="45718" bIns="45718"/>
          <a:lstStyle/>
          <a:p>
            <a:endParaRPr/>
          </a:p>
        </p:txBody>
      </p:sp>
      <p:sp>
        <p:nvSpPr>
          <p:cNvPr id="193" name="Shape 183"/>
          <p:cNvSpPr/>
          <p:nvPr/>
        </p:nvSpPr>
        <p:spPr>
          <a:xfrm>
            <a:off x="4211637" y="692149"/>
            <a:ext cx="2305052" cy="3241677"/>
          </a:xfrm>
          <a:prstGeom prst="line">
            <a:avLst/>
          </a:prstGeom>
          <a:ln>
            <a:solidFill>
              <a:srgbClr val="000000"/>
            </a:solidFill>
            <a:tailEnd type="triangle"/>
          </a:ln>
        </p:spPr>
        <p:txBody>
          <a:bodyPr lIns="45718" tIns="45718" rIns="45718" bIns="45718"/>
          <a:lstStyle/>
          <a:p>
            <a:endParaRPr/>
          </a:p>
        </p:txBody>
      </p:sp>
      <p:pic>
        <p:nvPicPr>
          <p:cNvPr id="19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95" name="atlet 13.jpg" descr="atlet 13.jpg"/>
          <p:cNvPicPr>
            <a:picLocks noChangeAspect="1"/>
          </p:cNvPicPr>
          <p:nvPr/>
        </p:nvPicPr>
        <p:blipFill>
          <a:blip r:embed="rId3"/>
          <a:stretch>
            <a:fillRect/>
          </a:stretch>
        </p:blipFill>
        <p:spPr>
          <a:xfrm>
            <a:off x="6276752" y="4077492"/>
            <a:ext cx="2484165" cy="1990651"/>
          </a:xfrm>
          <a:prstGeom prst="rect">
            <a:avLst/>
          </a:prstGeom>
          <a:ln w="12700">
            <a:miter lim="400000"/>
          </a:ln>
        </p:spPr>
      </p:pic>
      <p:pic>
        <p:nvPicPr>
          <p:cNvPr id="196" name="beisbol 111.jpg" descr="beisbol 111.jpg"/>
          <p:cNvPicPr>
            <a:picLocks noChangeAspect="1"/>
          </p:cNvPicPr>
          <p:nvPr/>
        </p:nvPicPr>
        <p:blipFill>
          <a:blip r:embed="rId4"/>
          <a:stretch>
            <a:fillRect/>
          </a:stretch>
        </p:blipFill>
        <p:spPr>
          <a:xfrm>
            <a:off x="3633094" y="4001460"/>
            <a:ext cx="2083965" cy="2674605"/>
          </a:xfrm>
          <a:prstGeom prst="rect">
            <a:avLst/>
          </a:prstGeom>
          <a:ln w="12700">
            <a:miter lim="400000"/>
          </a:ln>
        </p:spPr>
      </p:pic>
      <p:pic>
        <p:nvPicPr>
          <p:cNvPr id="197" name="balonkorf c.jpg" descr="balonkorf c.jpg"/>
          <p:cNvPicPr>
            <a:picLocks noChangeAspect="1"/>
          </p:cNvPicPr>
          <p:nvPr/>
        </p:nvPicPr>
        <p:blipFill>
          <a:blip r:embed="rId5"/>
          <a:stretch>
            <a:fillRect/>
          </a:stretch>
        </p:blipFill>
        <p:spPr>
          <a:xfrm>
            <a:off x="121145" y="1090761"/>
            <a:ext cx="1972025" cy="3024189"/>
          </a:xfrm>
          <a:prstGeom prst="rect">
            <a:avLst/>
          </a:prstGeom>
          <a:ln w="12700">
            <a:miter lim="400000"/>
          </a:ln>
        </p:spPr>
      </p:pic>
      <p:pic>
        <p:nvPicPr>
          <p:cNvPr id="198" name="f.sala -155.jpg" descr="f.sala -155.jpg"/>
          <p:cNvPicPr>
            <a:picLocks noChangeAspect="1"/>
          </p:cNvPicPr>
          <p:nvPr/>
        </p:nvPicPr>
        <p:blipFill>
          <a:blip r:embed="rId6"/>
          <a:stretch>
            <a:fillRect/>
          </a:stretch>
        </p:blipFill>
        <p:spPr>
          <a:xfrm>
            <a:off x="1600249" y="4159448"/>
            <a:ext cx="1714850" cy="2556296"/>
          </a:xfrm>
          <a:prstGeom prst="rect">
            <a:avLst/>
          </a:prstGeom>
          <a:ln w="12700">
            <a:miter lim="400000"/>
          </a:ln>
        </p:spPr>
      </p:pic>
      <p:pic>
        <p:nvPicPr>
          <p:cNvPr id="199" name="hockey 99.jpg" descr="hockey 99.jpg"/>
          <p:cNvPicPr>
            <a:picLocks noChangeAspect="1"/>
          </p:cNvPicPr>
          <p:nvPr/>
        </p:nvPicPr>
        <p:blipFill>
          <a:blip r:embed="rId7"/>
          <a:stretch>
            <a:fillRect/>
          </a:stretch>
        </p:blipFill>
        <p:spPr>
          <a:xfrm>
            <a:off x="6574707" y="1100290"/>
            <a:ext cx="2484165" cy="249455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191"/>
          <p:cNvSpPr txBox="1">
            <a:spLocks noGrp="1"/>
          </p:cNvSpPr>
          <p:nvPr>
            <p:ph type="title" idx="4294967295"/>
          </p:nvPr>
        </p:nvSpPr>
        <p:spPr>
          <a:xfrm>
            <a:off x="250825" y="260348"/>
            <a:ext cx="8686800" cy="1143004"/>
          </a:xfrm>
          <a:prstGeom prst="rect">
            <a:avLst/>
          </a:prstGeom>
        </p:spPr>
        <p:txBody>
          <a:bodyPr lIns="0" tIns="0" rIns="0" bIns="0">
            <a:normAutofit/>
          </a:bodyPr>
          <a:lstStyle>
            <a:lvl1pPr>
              <a:defRPr sz="2800"/>
            </a:lvl1pPr>
          </a:lstStyle>
          <a:p>
            <a:r>
              <a:t>Sport Performance Test</a:t>
            </a:r>
          </a:p>
        </p:txBody>
      </p:sp>
      <p:sp>
        <p:nvSpPr>
          <p:cNvPr id="202" name="Shape 192"/>
          <p:cNvSpPr txBox="1">
            <a:spLocks noGrp="1"/>
          </p:cNvSpPr>
          <p:nvPr>
            <p:ph type="body" idx="4294967295"/>
          </p:nvPr>
        </p:nvSpPr>
        <p:spPr>
          <a:xfrm>
            <a:off x="457200" y="1600200"/>
            <a:ext cx="8229600" cy="4525963"/>
          </a:xfrm>
          <a:prstGeom prst="rect">
            <a:avLst/>
          </a:prstGeom>
        </p:spPr>
        <p:txBody>
          <a:bodyPr lIns="0" tIns="0" rIns="0" bIns="0">
            <a:normAutofit/>
          </a:bodyPr>
          <a:lstStyle/>
          <a:p>
            <a:pPr marL="0" indent="0" algn="just">
              <a:lnSpc>
                <a:spcPct val="80000"/>
              </a:lnSpc>
              <a:spcBef>
                <a:spcPts val="400"/>
              </a:spcBef>
              <a:buSzTx/>
              <a:buNone/>
              <a:defRPr sz="2000"/>
            </a:pPr>
            <a:r>
              <a:rPr dirty="0"/>
              <a:t>We can develop specific evidence under </a:t>
            </a:r>
            <a:r>
              <a:rPr dirty="0" err="1"/>
              <a:t>speciality</a:t>
            </a:r>
            <a:r>
              <a:rPr dirty="0"/>
              <a:t> of each of the sports to evaluate ourselves. We can quantify motor skills and physical abilities involved in a particular sport, and we can also do exercises with independent or joint assessments but always in connection with the motor skills of the </a:t>
            </a:r>
            <a:r>
              <a:rPr dirty="0" err="1"/>
              <a:t>speciality</a:t>
            </a:r>
            <a:r>
              <a:rPr dirty="0"/>
              <a:t>. </a:t>
            </a:r>
          </a:p>
          <a:p>
            <a:pPr marL="0" indent="0" algn="just">
              <a:lnSpc>
                <a:spcPct val="80000"/>
              </a:lnSpc>
              <a:spcBef>
                <a:spcPts val="400"/>
              </a:spcBef>
              <a:buSzTx/>
              <a:buNone/>
              <a:defRPr sz="2000"/>
            </a:pPr>
            <a:endParaRPr dirty="0"/>
          </a:p>
          <a:p>
            <a:pPr marL="0" indent="0" algn="just">
              <a:lnSpc>
                <a:spcPct val="80000"/>
              </a:lnSpc>
              <a:spcBef>
                <a:spcPts val="400"/>
              </a:spcBef>
              <a:buSzTx/>
              <a:buNone/>
              <a:defRPr sz="2000"/>
            </a:pPr>
            <a:endParaRPr dirty="0"/>
          </a:p>
          <a:p>
            <a:pPr marL="0" indent="0" algn="just">
              <a:lnSpc>
                <a:spcPct val="80000"/>
              </a:lnSpc>
              <a:spcBef>
                <a:spcPts val="400"/>
              </a:spcBef>
              <a:buSzTx/>
              <a:buNone/>
              <a:defRPr sz="2000"/>
            </a:pPr>
            <a:r>
              <a:rPr dirty="0"/>
              <a:t>If we evaluate athletic performance in basketball, for example:</a:t>
            </a:r>
          </a:p>
          <a:p>
            <a:pPr algn="just">
              <a:lnSpc>
                <a:spcPct val="80000"/>
              </a:lnSpc>
              <a:buSzTx/>
              <a:buNone/>
              <a:defRPr sz="2000"/>
            </a:pPr>
            <a:endParaRPr dirty="0"/>
          </a:p>
          <a:p>
            <a:pPr marL="214311" indent="-214311" algn="just">
              <a:lnSpc>
                <a:spcPct val="80000"/>
              </a:lnSpc>
              <a:spcBef>
                <a:spcPts val="400"/>
              </a:spcBef>
              <a:buChar char="•"/>
              <a:defRPr sz="2000"/>
            </a:pPr>
            <a:r>
              <a:rPr dirty="0"/>
              <a:t>we can test to measure the speed with the ball, or balance relative to the shot and specific bounce,</a:t>
            </a:r>
          </a:p>
          <a:p>
            <a:pPr marL="214311" indent="-214311" algn="just">
              <a:lnSpc>
                <a:spcPct val="80000"/>
              </a:lnSpc>
              <a:spcBef>
                <a:spcPts val="400"/>
              </a:spcBef>
              <a:buChar char="•"/>
              <a:defRPr sz="2000"/>
            </a:pPr>
            <a:r>
              <a:rPr dirty="0"/>
              <a:t>we can also develop a test that includes all the abilities and qualities to give us a more complete and interrelated information about our performance in the sport.</a:t>
            </a:r>
          </a:p>
        </p:txBody>
      </p:sp>
      <p:pic>
        <p:nvPicPr>
          <p:cNvPr id="20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04" name="bici velocidad.jpg" descr="bici velocidad.jpg"/>
          <p:cNvPicPr>
            <a:picLocks noChangeAspect="1"/>
          </p:cNvPicPr>
          <p:nvPr/>
        </p:nvPicPr>
        <p:blipFill>
          <a:blip r:embed="rId3">
            <a:alphaModFix amt="15086"/>
          </a:blip>
          <a:stretch>
            <a:fillRect/>
          </a:stretch>
        </p:blipFill>
        <p:spPr>
          <a:xfrm>
            <a:off x="558800" y="429921"/>
            <a:ext cx="8128000" cy="57658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196"/>
          <p:cNvSpPr txBox="1">
            <a:spLocks noGrp="1"/>
          </p:cNvSpPr>
          <p:nvPr>
            <p:ph type="title" idx="4294967295"/>
          </p:nvPr>
        </p:nvSpPr>
        <p:spPr>
          <a:xfrm>
            <a:off x="179387" y="260348"/>
            <a:ext cx="8686801" cy="1143004"/>
          </a:xfrm>
          <a:prstGeom prst="rect">
            <a:avLst/>
          </a:prstGeom>
        </p:spPr>
        <p:txBody>
          <a:bodyPr lIns="0" tIns="0" rIns="0" bIns="0">
            <a:normAutofit/>
          </a:bodyPr>
          <a:lstStyle>
            <a:lvl1pPr>
              <a:defRPr sz="2800"/>
            </a:lvl1pPr>
          </a:lstStyle>
          <a:p>
            <a:r>
              <a:t>Sport Performance Test</a:t>
            </a:r>
          </a:p>
        </p:txBody>
      </p:sp>
      <p:pic>
        <p:nvPicPr>
          <p:cNvPr id="207" name="logodefinitivo.png" descr="logodefinitivo.png"/>
          <p:cNvPicPr>
            <a:picLocks noChangeAspect="1"/>
          </p:cNvPicPr>
          <p:nvPr/>
        </p:nvPicPr>
        <p:blipFill>
          <a:blip r:embed="rId2"/>
          <a:stretch>
            <a:fillRect/>
          </a:stretch>
        </p:blipFill>
        <p:spPr>
          <a:xfrm>
            <a:off x="8289225" y="6230937"/>
            <a:ext cx="785814" cy="593727"/>
          </a:xfrm>
          <a:prstGeom prst="rect">
            <a:avLst/>
          </a:prstGeom>
          <a:ln w="34925">
            <a:solidFill>
              <a:srgbClr val="FFFFFF"/>
            </a:solidFill>
          </a:ln>
          <a:effectLst>
            <a:outerShdw blurRad="63500" rotWithShape="0">
              <a:srgbClr val="000000">
                <a:alpha val="42999"/>
              </a:srgbClr>
            </a:outerShdw>
          </a:effectLst>
        </p:spPr>
      </p:pic>
      <p:pic>
        <p:nvPicPr>
          <p:cNvPr id="208" name="204.jpg" descr="204.jpg"/>
          <p:cNvPicPr>
            <a:picLocks noChangeAspect="1"/>
          </p:cNvPicPr>
          <p:nvPr/>
        </p:nvPicPr>
        <p:blipFill>
          <a:blip r:embed="rId3"/>
          <a:stretch>
            <a:fillRect/>
          </a:stretch>
        </p:blipFill>
        <p:spPr>
          <a:xfrm>
            <a:off x="86820" y="2167012"/>
            <a:ext cx="5093632" cy="2956203"/>
          </a:xfrm>
          <a:prstGeom prst="rect">
            <a:avLst/>
          </a:prstGeom>
          <a:ln w="12700">
            <a:miter lim="400000"/>
          </a:ln>
        </p:spPr>
      </p:pic>
      <p:sp>
        <p:nvSpPr>
          <p:cNvPr id="209" name="conduct a shot at basket from under the hoop, pick up the ball, and…"/>
          <p:cNvSpPr txBox="1"/>
          <p:nvPr/>
        </p:nvSpPr>
        <p:spPr>
          <a:xfrm>
            <a:off x="5389725" y="1644809"/>
            <a:ext cx="3353000" cy="4344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33947" indent="-233947" algn="just" defTabSz="457200">
              <a:lnSpc>
                <a:spcPct val="110000"/>
              </a:lnSpc>
              <a:buSzPct val="100000"/>
              <a:buAutoNum type="arabi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conduct a shot at basket from under the hoop, pick up the ball, and </a:t>
            </a:r>
          </a:p>
          <a:p>
            <a:pPr marL="233947" indent="-233947" algn="just" defTabSz="457200">
              <a:lnSpc>
                <a:spcPct val="110000"/>
              </a:lnSpc>
              <a:buSzPct val="100000"/>
              <a:buAutoNum type="arabi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advance the ball down the court (i.e. speed dribble) taking a turn around the flag, </a:t>
            </a:r>
          </a:p>
          <a:p>
            <a:pPr marL="233947" indent="-233947" algn="just" defTabSz="457200">
              <a:lnSpc>
                <a:spcPct val="110000"/>
              </a:lnSpc>
              <a:buSzPct val="100000"/>
              <a:buAutoNum type="arabi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three chest passes to three teammates, and continue </a:t>
            </a:r>
          </a:p>
          <a:p>
            <a:pPr marL="233947" indent="-233947" algn="just" defTabSz="457200">
              <a:lnSpc>
                <a:spcPct val="110000"/>
              </a:lnSpc>
              <a:buSzPct val="100000"/>
              <a:buAutoNum type="arabi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to run forward and shoot at the basket. Abandon the ball, </a:t>
            </a:r>
          </a:p>
          <a:p>
            <a:pPr marL="233947" indent="-233947" algn="just" defTabSz="457200">
              <a:lnSpc>
                <a:spcPct val="110000"/>
              </a:lnSpc>
              <a:buSzPct val="100000"/>
              <a:buAutoNum type="arabi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catch, from the corner, a baseball pass from midcourt, receive and </a:t>
            </a:r>
          </a:p>
          <a:p>
            <a:pPr marL="233947" indent="-233947" algn="just" defTabSz="457200">
              <a:lnSpc>
                <a:spcPct val="110000"/>
              </a:lnSpc>
              <a:buSzPct val="100000"/>
              <a:buAutoNum type="arabi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dribble back to midcourt, </a:t>
            </a:r>
          </a:p>
          <a:p>
            <a:pPr marL="233947" indent="-233947" algn="just" defTabSz="457200">
              <a:lnSpc>
                <a:spcPct val="110000"/>
              </a:lnSpc>
              <a:buSzPct val="100000"/>
              <a:buAutoNum type="arabi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with the balls situated on the </a:t>
            </a:r>
            <a:r>
              <a:rPr dirty="0" err="1"/>
              <a:t>centre</a:t>
            </a:r>
            <a:r>
              <a:rPr dirty="0"/>
              <a:t> line, execute basketball passes to partner standing at the end line, and</a:t>
            </a:r>
          </a:p>
          <a:p>
            <a:pPr marL="233947" indent="-233947" algn="just" defTabSz="457200">
              <a:lnSpc>
                <a:spcPct val="110000"/>
              </a:lnSpc>
              <a:buSzPct val="100000"/>
              <a:buAutoNum type="arabi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with the last ball, speed dribble forward, bounce the ball, stop, pivot and make a jump shot near the hoop. </a:t>
            </a:r>
          </a:p>
        </p:txBody>
      </p:sp>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01"/>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a:lvl1pPr>
          </a:lstStyle>
          <a:p>
            <a:r>
              <a:t>QUESTIONNAIRE AND ACTIVITIES</a:t>
            </a:r>
          </a:p>
        </p:txBody>
      </p:sp>
      <p:sp>
        <p:nvSpPr>
          <p:cNvPr id="212" name="Shape 202"/>
          <p:cNvSpPr txBox="1">
            <a:spLocks noGrp="1"/>
          </p:cNvSpPr>
          <p:nvPr>
            <p:ph type="body" idx="4294967295"/>
          </p:nvPr>
        </p:nvSpPr>
        <p:spPr>
          <a:xfrm>
            <a:off x="457200" y="1600200"/>
            <a:ext cx="8229600" cy="4525963"/>
          </a:xfrm>
          <a:prstGeom prst="rect">
            <a:avLst/>
          </a:prstGeom>
        </p:spPr>
        <p:txBody>
          <a:bodyPr lIns="0" tIns="0" rIns="0" bIns="0">
            <a:normAutofit/>
          </a:bodyPr>
          <a:lstStyle/>
          <a:p>
            <a:pPr marL="0" indent="0"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   1. What is an evaluation of physical fitness for? </a:t>
            </a:r>
          </a:p>
          <a:p>
            <a:pPr marL="165100" indent="-165100"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   2. Which of these exercises could be used in an aptitude test and which could be used to evaluate performance? </a:t>
            </a:r>
          </a:p>
          <a:p>
            <a:pPr marL="389890" lvl="8" indent="-118109" defTabSz="457200">
              <a:lnSpc>
                <a:spcPct val="130000"/>
              </a:lnSpc>
              <a:spcBef>
                <a:spcPts val="0"/>
              </a:spcBef>
              <a:buClr>
                <a:srgbClr val="232323"/>
              </a:buClr>
              <a:buFont typeface="Helvetica Neu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abdominal exercises, </a:t>
            </a:r>
          </a:p>
          <a:p>
            <a:pPr marL="389890" lvl="8" indent="-118109" defTabSz="457200">
              <a:lnSpc>
                <a:spcPct val="130000"/>
              </a:lnSpc>
              <a:spcBef>
                <a:spcPts val="0"/>
              </a:spcBef>
              <a:buClr>
                <a:srgbClr val="232323"/>
              </a:buClr>
              <a:buFont typeface="Helvetica Neu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pull-ups on a bar,</a:t>
            </a:r>
          </a:p>
          <a:p>
            <a:pPr marL="389890" lvl="8" indent="-118109" defTabSz="457200">
              <a:lnSpc>
                <a:spcPct val="130000"/>
              </a:lnSpc>
              <a:spcBef>
                <a:spcPts val="0"/>
              </a:spcBef>
              <a:buClr>
                <a:srgbClr val="232323"/>
              </a:buClr>
              <a:buFont typeface="Helvetica Neu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basketball shots,</a:t>
            </a:r>
          </a:p>
          <a:p>
            <a:pPr marL="389890" lvl="8" indent="-118109" defTabSz="457200">
              <a:lnSpc>
                <a:spcPct val="130000"/>
              </a:lnSpc>
              <a:spcBef>
                <a:spcPts val="0"/>
              </a:spcBef>
              <a:buClr>
                <a:srgbClr val="232323"/>
              </a:buClr>
              <a:buFont typeface="Helvetica Neu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40-metre test, </a:t>
            </a:r>
          </a:p>
          <a:p>
            <a:pPr marL="389890" lvl="8" indent="-118109" defTabSz="457200">
              <a:lnSpc>
                <a:spcPct val="130000"/>
              </a:lnSpc>
              <a:spcBef>
                <a:spcPts val="0"/>
              </a:spcBef>
              <a:buClr>
                <a:srgbClr val="232323"/>
              </a:buClr>
              <a:buFont typeface="Helvetica Neu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slalom with ball test, and </a:t>
            </a:r>
          </a:p>
          <a:p>
            <a:pPr marL="389890" lvl="8" indent="-118109" defTabSz="457200">
              <a:lnSpc>
                <a:spcPct val="130000"/>
              </a:lnSpc>
              <a:spcBef>
                <a:spcPts val="0"/>
              </a:spcBef>
              <a:buClr>
                <a:srgbClr val="232323"/>
              </a:buClr>
              <a:buFont typeface="Helvetica Neu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deep trunk bend test.</a:t>
            </a:r>
          </a:p>
          <a:p>
            <a:pPr marL="152400" indent="0"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3. How can an individual be evaluated?</a:t>
            </a:r>
          </a:p>
          <a:p>
            <a:pPr marL="152400" indent="0"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4. Go ahead and compare your fitness with other classmates by taking a physical fitness test.</a:t>
            </a:r>
          </a:p>
          <a:p>
            <a:pPr marL="152400" indent="0"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5. Look for new ways to evaluate. </a:t>
            </a:r>
          </a:p>
          <a:p>
            <a:pPr marL="152400" indent="0"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6. Write down in your notebook unknown vocabulary from this unit. </a:t>
            </a:r>
          </a:p>
        </p:txBody>
      </p:sp>
      <p:pic>
        <p:nvPicPr>
          <p:cNvPr id="21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600"/>
            </a:lvl1pPr>
          </a:lstStyle>
          <a:p>
            <a:r>
              <a:t>OBJECTIVES</a:t>
            </a:r>
          </a:p>
        </p:txBody>
      </p:sp>
      <p:sp>
        <p:nvSpPr>
          <p:cNvPr id="33" name="Shape 21"/>
          <p:cNvSpPr txBox="1">
            <a:spLocks noGrp="1"/>
          </p:cNvSpPr>
          <p:nvPr>
            <p:ph type="body" sz="half" idx="4294967295"/>
          </p:nvPr>
        </p:nvSpPr>
        <p:spPr>
          <a:xfrm>
            <a:off x="457200" y="1600200"/>
            <a:ext cx="8229600" cy="2908300"/>
          </a:xfrm>
          <a:prstGeom prst="rect">
            <a:avLst/>
          </a:prstGeom>
        </p:spPr>
        <p:txBody>
          <a:bodyPr lIns="0" tIns="0" rIns="0" bIns="0">
            <a:normAutofit/>
          </a:bodyPr>
          <a:lstStyle/>
          <a:p>
            <a:pPr marL="108585" indent="-108585" algn="just" defTabSz="457200">
              <a:lnSpc>
                <a:spcPct val="200000"/>
              </a:lnSpc>
              <a:spcBef>
                <a:spcPts val="0"/>
              </a:spcBef>
              <a:buSzTx/>
              <a:buNone/>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j-lt"/>
                <a:ea typeface="+mj-ea"/>
                <a:cs typeface="+mj-cs"/>
                <a:sym typeface="Helvetica"/>
              </a:defRPr>
            </a:pPr>
            <a:r>
              <a:t>	-	To learn to appraise and interpret the results of different tests carried out. </a:t>
            </a:r>
          </a:p>
          <a:p>
            <a:pPr marL="108585" indent="-108585" algn="just" defTabSz="457200">
              <a:lnSpc>
                <a:spcPct val="200000"/>
              </a:lnSpc>
              <a:spcBef>
                <a:spcPts val="0"/>
              </a:spcBef>
              <a:buSzTx/>
              <a:buNone/>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j-lt"/>
                <a:ea typeface="+mj-ea"/>
                <a:cs typeface="+mj-cs"/>
                <a:sym typeface="Helvetica"/>
              </a:defRPr>
            </a:pPr>
            <a:r>
              <a:t>	-	To practise taking the different "tests" that measure our physical condition. </a:t>
            </a:r>
          </a:p>
          <a:p>
            <a:pPr marL="108585" indent="-108585" algn="just" defTabSz="457200">
              <a:lnSpc>
                <a:spcPct val="200000"/>
              </a:lnSpc>
              <a:spcBef>
                <a:spcPts val="0"/>
              </a:spcBef>
              <a:buSzTx/>
              <a:buNone/>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j-lt"/>
                <a:ea typeface="+mj-ea"/>
                <a:cs typeface="+mj-cs"/>
                <a:sym typeface="Helvetica"/>
              </a:defRPr>
            </a:pPr>
            <a:r>
              <a:t>	-	To develop our own battery of exercises to evaluate our performance. </a:t>
            </a:r>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1111111.jpg" descr="1111111.jpg"/>
          <p:cNvPicPr>
            <a:picLocks noChangeAspect="1"/>
          </p:cNvPicPr>
          <p:nvPr/>
        </p:nvPicPr>
        <p:blipFill>
          <a:blip r:embed="rId3">
            <a:alphaModFix amt="16174"/>
          </a:blip>
          <a:stretch>
            <a:fillRect/>
          </a:stretch>
        </p:blipFill>
        <p:spPr>
          <a:xfrm>
            <a:off x="69850" y="133350"/>
            <a:ext cx="7505700" cy="5359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468311" y="333375"/>
            <a:ext cx="7920040" cy="1823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The best way to see if any activity we are doing is going well is to find the most scientific way possible to measure it. This we will call evaluation.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1800"/>
              <a:t>Any evaluation indicates the level we are at in that particular moment, identify the deficiencies we have, and which may direct us to correct, i.e., it has a diagnostic value.</a:t>
            </a:r>
            <a:r>
              <a:t> </a:t>
            </a:r>
          </a:p>
        </p:txBody>
      </p:sp>
      <p:sp>
        <p:nvSpPr>
          <p:cNvPr id="38" name="Shape 26"/>
          <p:cNvSpPr txBox="1"/>
          <p:nvPr/>
        </p:nvSpPr>
        <p:spPr>
          <a:xfrm>
            <a:off x="5724525" y="2852736"/>
            <a:ext cx="3419475" cy="2750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As a starting point we know that as we want to establish some tests or others, so we have two groups: </a:t>
            </a:r>
          </a:p>
          <a:p>
            <a:pPr>
              <a:lnSpc>
                <a:spcPct val="200000"/>
              </a:lnSpc>
              <a:spcBef>
                <a:spcPts val="1000"/>
              </a:spcBef>
              <a:defRPr>
                <a:latin typeface="Comic Sans MS"/>
                <a:ea typeface="Comic Sans MS"/>
                <a:cs typeface="Comic Sans MS"/>
                <a:sym typeface="Comic Sans MS"/>
              </a:defRPr>
            </a:pPr>
            <a:r>
              <a:t>Physical Fitness Tests</a:t>
            </a:r>
          </a:p>
          <a:p>
            <a:pPr>
              <a:lnSpc>
                <a:spcPct val="200000"/>
              </a:lnSpc>
              <a:spcBef>
                <a:spcPts val="1000"/>
              </a:spcBef>
              <a:defRPr>
                <a:latin typeface="Comic Sans MS"/>
                <a:ea typeface="Comic Sans MS"/>
                <a:cs typeface="Comic Sans MS"/>
                <a:sym typeface="Comic Sans MS"/>
              </a:defRPr>
            </a:pPr>
            <a:r>
              <a:t>Sports-Performance Tests </a:t>
            </a:r>
          </a:p>
        </p:txBody>
      </p:sp>
      <p:pic>
        <p:nvPicPr>
          <p:cNvPr id="39" name="logodefinitivo.png" descr="logodefinitivo.png"/>
          <p:cNvPicPr>
            <a:picLocks noChangeAspect="1"/>
          </p:cNvPicPr>
          <p:nvPr/>
        </p:nvPicPr>
        <p:blipFill>
          <a:blip r:embed="rId2"/>
          <a:stretch>
            <a:fillRect/>
          </a:stretch>
        </p:blipFill>
        <p:spPr>
          <a:xfrm>
            <a:off x="7885111" y="5949950"/>
            <a:ext cx="889002" cy="565150"/>
          </a:xfrm>
          <a:prstGeom prst="rect">
            <a:avLst/>
          </a:prstGeom>
          <a:ln w="34925">
            <a:solidFill>
              <a:srgbClr val="FFFFFF"/>
            </a:solidFill>
          </a:ln>
          <a:effectLst>
            <a:outerShdw blurRad="63500" rotWithShape="0">
              <a:srgbClr val="000000">
                <a:alpha val="42999"/>
              </a:srgbClr>
            </a:outerShdw>
          </a:effectLst>
        </p:spPr>
      </p:pic>
      <p:pic>
        <p:nvPicPr>
          <p:cNvPr id="40" name="eval 11.jpg" descr="eval 11.jpg"/>
          <p:cNvPicPr>
            <a:picLocks noChangeAspect="1"/>
          </p:cNvPicPr>
          <p:nvPr/>
        </p:nvPicPr>
        <p:blipFill>
          <a:blip r:embed="rId3"/>
          <a:stretch>
            <a:fillRect/>
          </a:stretch>
        </p:blipFill>
        <p:spPr>
          <a:xfrm>
            <a:off x="851445" y="2836366"/>
            <a:ext cx="3894636" cy="297679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395286" y="333374"/>
            <a:ext cx="7959530" cy="646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2400"/>
              </a:spcBef>
              <a:defRPr sz="4000">
                <a:latin typeface="Arial"/>
                <a:ea typeface="Arial"/>
                <a:cs typeface="Arial"/>
                <a:sym typeface="Arial"/>
              </a:defRPr>
            </a:lvl1pPr>
          </a:lstStyle>
          <a:p>
            <a:r>
              <a:t>OBJECTIVES OF EVALUATION </a:t>
            </a:r>
          </a:p>
        </p:txBody>
      </p:sp>
      <p:sp>
        <p:nvSpPr>
          <p:cNvPr id="43" name="Shape 31"/>
          <p:cNvSpPr txBox="1"/>
          <p:nvPr/>
        </p:nvSpPr>
        <p:spPr>
          <a:xfrm>
            <a:off x="827086" y="4652962"/>
            <a:ext cx="6286106" cy="1859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1400"/>
              </a:spcBef>
              <a:defRPr sz="2400">
                <a:latin typeface="Arial"/>
                <a:ea typeface="Arial"/>
                <a:cs typeface="Arial"/>
                <a:sym typeface="Arial"/>
              </a:defRPr>
            </a:lvl1pPr>
          </a:lstStyle>
          <a:p>
            <a:r>
              <a:t>The main objective of evaluation is to measure. However, its use is not limited to measuring only the physical condition of an individual, but on average it can evaluate the work plan and the individual.</a:t>
            </a:r>
          </a:p>
        </p:txBody>
      </p:sp>
      <p:pic>
        <p:nvPicPr>
          <p:cNvPr id="44" name="logodefinitivo.png" descr="logodefinitivo.png"/>
          <p:cNvPicPr>
            <a:picLocks noChangeAspect="1"/>
          </p:cNvPicPr>
          <p:nvPr/>
        </p:nvPicPr>
        <p:blipFill>
          <a:blip r:embed="rId2"/>
          <a:stretch>
            <a:fillRect/>
          </a:stretch>
        </p:blipFill>
        <p:spPr>
          <a:xfrm>
            <a:off x="7885111" y="5734050"/>
            <a:ext cx="889002" cy="565150"/>
          </a:xfrm>
          <a:prstGeom prst="rect">
            <a:avLst/>
          </a:prstGeom>
          <a:ln w="34925">
            <a:solidFill>
              <a:srgbClr val="FFFFFF"/>
            </a:solidFill>
          </a:ln>
          <a:effectLst>
            <a:outerShdw blurRad="63500" rotWithShape="0">
              <a:srgbClr val="000000">
                <a:alpha val="42999"/>
              </a:srgbClr>
            </a:outerShdw>
          </a:effectLst>
        </p:spPr>
      </p:pic>
      <p:pic>
        <p:nvPicPr>
          <p:cNvPr id="45" name="flex 14.jpg" descr="flex 14.jpg"/>
          <p:cNvPicPr>
            <a:picLocks noChangeAspect="1"/>
          </p:cNvPicPr>
          <p:nvPr/>
        </p:nvPicPr>
        <p:blipFill>
          <a:blip r:embed="rId3"/>
          <a:stretch>
            <a:fillRect/>
          </a:stretch>
        </p:blipFill>
        <p:spPr>
          <a:xfrm>
            <a:off x="4366716" y="1218467"/>
            <a:ext cx="2646666" cy="32491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35"/>
          <p:cNvSpPr/>
          <p:nvPr/>
        </p:nvSpPr>
        <p:spPr>
          <a:xfrm>
            <a:off x="74612" y="4356100"/>
            <a:ext cx="7832081" cy="1462547"/>
          </a:xfrm>
          <a:prstGeom prst="rect">
            <a:avLst/>
          </a:prstGeom>
          <a:ln>
            <a:solidFill>
              <a:srgbClr val="0000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000"/>
              </a:spcBef>
              <a:defRPr b="1">
                <a:solidFill>
                  <a:srgbClr val="FFFFFF"/>
                </a:solidFill>
                <a:latin typeface="Arial"/>
                <a:ea typeface="Arial"/>
                <a:cs typeface="Arial"/>
                <a:sym typeface="Arial"/>
              </a:defRPr>
            </a:pPr>
            <a:r>
              <a:t>As to the work plan:</a:t>
            </a:r>
          </a:p>
          <a:p>
            <a:pPr>
              <a:spcBef>
                <a:spcPts val="1000"/>
              </a:spcBef>
              <a:defRPr b="1">
                <a:latin typeface="Arial"/>
                <a:ea typeface="Arial"/>
                <a:cs typeface="Arial"/>
                <a:sym typeface="Arial"/>
              </a:defRPr>
            </a:pPr>
            <a:r>
              <a:t>It will allow us to know the following:</a:t>
            </a:r>
            <a:br/>
            <a:r>
              <a:t>- the extent to which the objectives are achieved, and</a:t>
            </a:r>
            <a:br/>
            <a:r>
              <a:t>- its validity or on the contrary, the need to introduce any changes   to any of its aspects. </a:t>
            </a:r>
          </a:p>
        </p:txBody>
      </p:sp>
      <p:sp>
        <p:nvSpPr>
          <p:cNvPr id="48" name="Shape 36"/>
          <p:cNvSpPr/>
          <p:nvPr/>
        </p:nvSpPr>
        <p:spPr>
          <a:xfrm>
            <a:off x="65384" y="2068511"/>
            <a:ext cx="8094316" cy="1995948"/>
          </a:xfrm>
          <a:prstGeom prst="rect">
            <a:avLst/>
          </a:prstGeom>
          <a:ln>
            <a:solidFill>
              <a:srgbClr val="0000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000"/>
              </a:spcBef>
              <a:defRPr b="1">
                <a:solidFill>
                  <a:srgbClr val="FFFFFF"/>
                </a:solidFill>
                <a:latin typeface="Arial"/>
                <a:ea typeface="Arial"/>
                <a:cs typeface="Arial"/>
                <a:sym typeface="Arial"/>
              </a:defRPr>
            </a:pPr>
            <a:r>
              <a:t>As to the individual:</a:t>
            </a:r>
          </a:p>
          <a:p>
            <a:pPr>
              <a:spcBef>
                <a:spcPts val="1000"/>
              </a:spcBef>
              <a:defRPr b="1">
                <a:latin typeface="Arial"/>
                <a:ea typeface="Arial"/>
                <a:cs typeface="Arial"/>
                <a:sym typeface="Arial"/>
              </a:defRPr>
            </a:pPr>
            <a:r>
              <a:t>It will allow us to know the following:</a:t>
            </a:r>
            <a:br/>
            <a:r>
              <a:t>- if the resources and techniques used are appropriate,</a:t>
            </a:r>
            <a:br/>
            <a:r>
              <a:t>- his/her physical condition and its possible relation to a particular group,                                   - his/her physical  condition and level of health,</a:t>
            </a:r>
            <a:br/>
            <a:r>
              <a:t>- the possible changes that may be produced, and</a:t>
            </a:r>
            <a:br/>
            <a:r>
              <a:t>- assess motor performance itself.</a:t>
            </a:r>
          </a:p>
        </p:txBody>
      </p:sp>
      <p:pic>
        <p:nvPicPr>
          <p:cNvPr id="49" name="logodefinitivo.png" descr="logodefinitivo.png"/>
          <p:cNvPicPr>
            <a:picLocks noChangeAspect="1"/>
          </p:cNvPicPr>
          <p:nvPr/>
        </p:nvPicPr>
        <p:blipFill>
          <a:blip r:embed="rId2"/>
          <a:stretch>
            <a:fillRect/>
          </a:stretch>
        </p:blipFill>
        <p:spPr>
          <a:xfrm>
            <a:off x="7626350" y="6034087"/>
            <a:ext cx="889000" cy="565152"/>
          </a:xfrm>
          <a:prstGeom prst="rect">
            <a:avLst/>
          </a:prstGeom>
          <a:ln w="34925">
            <a:solidFill>
              <a:srgbClr val="FFFFFF"/>
            </a:solidFill>
          </a:ln>
          <a:effectLst>
            <a:outerShdw blurRad="63500" rotWithShape="0">
              <a:srgbClr val="000000">
                <a:alpha val="42999"/>
              </a:srgbClr>
            </a:outerShdw>
          </a:effectLst>
        </p:spPr>
      </p:pic>
      <p:pic>
        <p:nvPicPr>
          <p:cNvPr id="50" name="eval 8.jpg" descr="eval 8.jpg"/>
          <p:cNvPicPr>
            <a:picLocks noChangeAspect="1"/>
          </p:cNvPicPr>
          <p:nvPr/>
        </p:nvPicPr>
        <p:blipFill>
          <a:blip r:embed="rId3"/>
          <a:stretch>
            <a:fillRect/>
          </a:stretch>
        </p:blipFill>
        <p:spPr>
          <a:xfrm>
            <a:off x="5588048" y="173583"/>
            <a:ext cx="3085890" cy="178403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0"/>
          <p:cNvSpPr txBox="1"/>
          <p:nvPr/>
        </p:nvSpPr>
        <p:spPr>
          <a:xfrm>
            <a:off x="250825" y="404811"/>
            <a:ext cx="8642350" cy="617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900"/>
              </a:spcBef>
              <a:defRPr b="1">
                <a:latin typeface="Arial"/>
                <a:ea typeface="Arial"/>
                <a:cs typeface="Arial"/>
                <a:sym typeface="Arial"/>
              </a:defRPr>
            </a:lvl1pPr>
          </a:lstStyle>
          <a:p>
            <a:r>
              <a:t>DATA AND REQUIREMENTS TO BE FULFILLED BY A TEST OF MOTOR ABILITIES </a:t>
            </a:r>
          </a:p>
        </p:txBody>
      </p:sp>
      <p:sp>
        <p:nvSpPr>
          <p:cNvPr id="53" name="Shape 41"/>
          <p:cNvSpPr/>
          <p:nvPr/>
        </p:nvSpPr>
        <p:spPr>
          <a:xfrm>
            <a:off x="1017587" y="1948703"/>
            <a:ext cx="3313113" cy="2424376"/>
          </a:xfrm>
          <a:prstGeom prst="rect">
            <a:avLst/>
          </a:prstGeom>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As for the </a:t>
            </a:r>
            <a:r>
              <a:rPr b="1"/>
              <a:t>data</a:t>
            </a:r>
            <a:r>
              <a:t> compiled in a test, the following information is required:</a:t>
            </a:r>
          </a:p>
          <a:p>
            <a:pPr>
              <a:spcBef>
                <a:spcPts val="1200"/>
              </a:spcBef>
              <a:buSzPct val="100000"/>
              <a:buChar char="-"/>
              <a:defRPr sz="2000">
                <a:latin typeface="Arial"/>
                <a:ea typeface="Arial"/>
                <a:cs typeface="Arial"/>
                <a:sym typeface="Arial"/>
              </a:defRPr>
            </a:pPr>
            <a:r>
              <a:t> Physiological</a:t>
            </a:r>
          </a:p>
          <a:p>
            <a:pPr>
              <a:spcBef>
                <a:spcPts val="1200"/>
              </a:spcBef>
              <a:buSzPct val="100000"/>
              <a:buChar char="-"/>
              <a:defRPr sz="2000">
                <a:latin typeface="Arial"/>
                <a:ea typeface="Arial"/>
                <a:cs typeface="Arial"/>
                <a:sym typeface="Arial"/>
              </a:defRPr>
            </a:pPr>
            <a:r>
              <a:t> Motor</a:t>
            </a:r>
          </a:p>
          <a:p>
            <a:pPr>
              <a:spcBef>
                <a:spcPts val="1200"/>
              </a:spcBef>
              <a:buSzPct val="100000"/>
              <a:buChar char="-"/>
              <a:defRPr sz="2000">
                <a:latin typeface="Arial"/>
                <a:ea typeface="Arial"/>
                <a:cs typeface="Arial"/>
                <a:sym typeface="Arial"/>
              </a:defRPr>
            </a:pPr>
            <a:r>
              <a:t> Ability and Skill</a:t>
            </a:r>
          </a:p>
        </p:txBody>
      </p:sp>
      <p:sp>
        <p:nvSpPr>
          <p:cNvPr id="54" name="Shape 42"/>
          <p:cNvSpPr/>
          <p:nvPr/>
        </p:nvSpPr>
        <p:spPr>
          <a:xfrm>
            <a:off x="900111" y="5373687"/>
            <a:ext cx="6119815" cy="737816"/>
          </a:xfrm>
          <a:prstGeom prst="rect">
            <a:avLst/>
          </a:prstGeom>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200"/>
              </a:spcBef>
              <a:defRPr sz="2000" b="1">
                <a:latin typeface="Arial"/>
                <a:ea typeface="Arial"/>
                <a:cs typeface="Arial"/>
                <a:sym typeface="Arial"/>
              </a:defRPr>
            </a:pPr>
            <a:r>
              <a:t>As for the requirements to be met in these tests:</a:t>
            </a:r>
          </a:p>
          <a:p>
            <a:pPr>
              <a:spcBef>
                <a:spcPts val="1200"/>
              </a:spcBef>
              <a:defRPr sz="2000">
                <a:latin typeface="Arial"/>
                <a:ea typeface="Arial"/>
                <a:cs typeface="Arial"/>
                <a:sym typeface="Arial"/>
              </a:defRPr>
            </a:pPr>
            <a:r>
              <a:t>Validity, Objectivity, Practicality and Reliability</a:t>
            </a:r>
          </a:p>
        </p:txBody>
      </p:sp>
      <p:pic>
        <p:nvPicPr>
          <p:cNvPr id="55" name="logodefinitivo.png" descr="logodefinitivo.png"/>
          <p:cNvPicPr>
            <a:picLocks noChangeAspect="1"/>
          </p:cNvPicPr>
          <p:nvPr/>
        </p:nvPicPr>
        <p:blipFill>
          <a:blip r:embed="rId2"/>
          <a:stretch>
            <a:fillRect/>
          </a:stretch>
        </p:blipFill>
        <p:spPr>
          <a:xfrm>
            <a:off x="7885111" y="5876925"/>
            <a:ext cx="889002" cy="565150"/>
          </a:xfrm>
          <a:prstGeom prst="rect">
            <a:avLst/>
          </a:prstGeom>
          <a:ln w="34925">
            <a:solidFill>
              <a:srgbClr val="FFFFFF"/>
            </a:solidFill>
          </a:ln>
          <a:effectLst>
            <a:outerShdw blurRad="63500" rotWithShape="0">
              <a:srgbClr val="000000">
                <a:alpha val="42999"/>
              </a:srgbClr>
            </a:outerShdw>
          </a:effectLst>
        </p:spPr>
      </p:pic>
      <p:pic>
        <p:nvPicPr>
          <p:cNvPr id="56" name="eval 6.jpg" descr="eval 6.jpg"/>
          <p:cNvPicPr>
            <a:picLocks noChangeAspect="1"/>
          </p:cNvPicPr>
          <p:nvPr/>
        </p:nvPicPr>
        <p:blipFill>
          <a:blip r:embed="rId3"/>
          <a:stretch>
            <a:fillRect/>
          </a:stretch>
        </p:blipFill>
        <p:spPr>
          <a:xfrm>
            <a:off x="5899198" y="1445672"/>
            <a:ext cx="2051116" cy="34304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46"/>
          <p:cNvSpPr txBox="1"/>
          <p:nvPr/>
        </p:nvSpPr>
        <p:spPr>
          <a:xfrm>
            <a:off x="-2" y="476250"/>
            <a:ext cx="9144004"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900"/>
              </a:spcBef>
              <a:defRPr sz="2400">
                <a:latin typeface="Arial"/>
                <a:ea typeface="Arial"/>
                <a:cs typeface="Arial"/>
                <a:sym typeface="Arial"/>
              </a:defRPr>
            </a:lvl1pPr>
          </a:lstStyle>
          <a:p>
            <a:r>
              <a:t>ADVANTAGES OF EVALUATION: APPLIED FREQUENCY</a:t>
            </a:r>
          </a:p>
        </p:txBody>
      </p:sp>
      <p:sp>
        <p:nvSpPr>
          <p:cNvPr id="59" name="Shape 47"/>
          <p:cNvSpPr/>
          <p:nvPr/>
        </p:nvSpPr>
        <p:spPr>
          <a:xfrm>
            <a:off x="1187449" y="1700211"/>
            <a:ext cx="6192840" cy="2643648"/>
          </a:xfrm>
          <a:prstGeom prst="rect">
            <a:avLst/>
          </a:prstGeom>
          <a:ln>
            <a:solidFill>
              <a:srgbClr val="009999"/>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342900" indent="-342900">
              <a:spcBef>
                <a:spcPts val="1000"/>
              </a:spcBef>
              <a:defRPr>
                <a:latin typeface="Arial"/>
                <a:ea typeface="Arial"/>
                <a:cs typeface="Arial"/>
                <a:sym typeface="Arial"/>
              </a:defRPr>
            </a:pPr>
            <a:r>
              <a:t>The most important advantages are:</a:t>
            </a:r>
          </a:p>
          <a:p>
            <a:pPr marL="342900" indent="-342900">
              <a:spcBef>
                <a:spcPts val="1000"/>
              </a:spcBef>
              <a:buSzPct val="100000"/>
              <a:buChar char="•"/>
              <a:defRPr>
                <a:latin typeface="Arial"/>
                <a:ea typeface="Arial"/>
                <a:cs typeface="Arial"/>
                <a:sym typeface="Arial"/>
              </a:defRPr>
            </a:pPr>
            <a:r>
              <a:t>to assess our fitness,</a:t>
            </a:r>
          </a:p>
          <a:p>
            <a:pPr marL="342900" indent="-342900">
              <a:spcBef>
                <a:spcPts val="1000"/>
              </a:spcBef>
              <a:buSzPct val="100000"/>
              <a:buChar char="•"/>
              <a:defRPr>
                <a:latin typeface="Arial"/>
                <a:ea typeface="Arial"/>
                <a:cs typeface="Arial"/>
                <a:sym typeface="Arial"/>
              </a:defRPr>
            </a:pPr>
            <a:r>
              <a:t>to know our strengths and weaknesses,</a:t>
            </a:r>
          </a:p>
          <a:p>
            <a:pPr marL="342900" indent="-342900">
              <a:spcBef>
                <a:spcPts val="1000"/>
              </a:spcBef>
              <a:buSzPct val="100000"/>
              <a:buChar char="•"/>
              <a:defRPr>
                <a:latin typeface="Arial"/>
                <a:ea typeface="Arial"/>
                <a:cs typeface="Arial"/>
                <a:sym typeface="Arial"/>
              </a:defRPr>
            </a:pPr>
            <a:r>
              <a:t>and helps us to compare our results with those of others of the same age.</a:t>
            </a:r>
          </a:p>
          <a:p>
            <a:pPr marL="342900" indent="-342900">
              <a:spcBef>
                <a:spcPts val="1000"/>
              </a:spcBef>
              <a:defRPr>
                <a:solidFill>
                  <a:srgbClr val="FF2600"/>
                </a:solidFill>
                <a:latin typeface="Arial"/>
                <a:ea typeface="Arial"/>
                <a:cs typeface="Arial"/>
                <a:sym typeface="Arial"/>
              </a:defRPr>
            </a:pPr>
            <a:r>
              <a:t>With regards to the frequency of setting sports performance or fitness tests, we will carry out two annually to check whether its objectives are being met.</a:t>
            </a:r>
          </a:p>
        </p:txBody>
      </p:sp>
      <p:pic>
        <p:nvPicPr>
          <p:cNvPr id="60" name="logodefinitivo.png" descr="logodefinitivo.png"/>
          <p:cNvPicPr>
            <a:picLocks noChangeAspect="1"/>
          </p:cNvPicPr>
          <p:nvPr/>
        </p:nvPicPr>
        <p:blipFill>
          <a:blip r:embed="rId2"/>
          <a:stretch>
            <a:fillRect/>
          </a:stretch>
        </p:blipFill>
        <p:spPr>
          <a:xfrm>
            <a:off x="7956550" y="5876925"/>
            <a:ext cx="889000" cy="565150"/>
          </a:xfrm>
          <a:prstGeom prst="rect">
            <a:avLst/>
          </a:prstGeom>
          <a:ln w="34925">
            <a:solidFill>
              <a:srgbClr val="FFFFFF"/>
            </a:solidFill>
          </a:ln>
          <a:effectLst>
            <a:outerShdw blurRad="63500" rotWithShape="0">
              <a:srgbClr val="000000">
                <a:alpha val="42999"/>
              </a:srgbClr>
            </a:outerShdw>
          </a:effectLst>
        </p:spPr>
      </p:pic>
      <p:pic>
        <p:nvPicPr>
          <p:cNvPr id="61" name="eval 33.jpg" descr="eval 33.jpg"/>
          <p:cNvPicPr>
            <a:picLocks noChangeAspect="1"/>
          </p:cNvPicPr>
          <p:nvPr/>
        </p:nvPicPr>
        <p:blipFill>
          <a:blip r:embed="rId3">
            <a:alphaModFix amt="10219"/>
          </a:blip>
          <a:srcRect l="1155" t="43541"/>
          <a:stretch>
            <a:fillRect/>
          </a:stretch>
        </p:blipFill>
        <p:spPr>
          <a:xfrm>
            <a:off x="1828735" y="279400"/>
            <a:ext cx="4351417" cy="196867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51"/>
          <p:cNvSpPr txBox="1"/>
          <p:nvPr/>
        </p:nvSpPr>
        <p:spPr>
          <a:xfrm>
            <a:off x="3708400" y="3644900"/>
            <a:ext cx="4930775"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600"/>
              </a:spcBef>
              <a:defRPr sz="2800">
                <a:latin typeface="Arial"/>
                <a:ea typeface="Arial"/>
                <a:cs typeface="Arial"/>
                <a:sym typeface="Arial"/>
              </a:defRPr>
            </a:lvl1pPr>
          </a:lstStyle>
          <a:p>
            <a:r>
              <a:t>Endurance Test</a:t>
            </a:r>
          </a:p>
        </p:txBody>
      </p:sp>
      <p:sp>
        <p:nvSpPr>
          <p:cNvPr id="64" name="Shape 52"/>
          <p:cNvSpPr txBox="1"/>
          <p:nvPr/>
        </p:nvSpPr>
        <p:spPr>
          <a:xfrm>
            <a:off x="179387" y="260349"/>
            <a:ext cx="8785226"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900"/>
              </a:spcBef>
              <a:defRPr sz="3200">
                <a:solidFill>
                  <a:srgbClr val="FFFFFF"/>
                </a:solidFill>
                <a:latin typeface="Arial"/>
                <a:ea typeface="Arial"/>
                <a:cs typeface="Arial"/>
                <a:sym typeface="Arial"/>
              </a:defRPr>
            </a:lvl1pPr>
          </a:lstStyle>
          <a:p>
            <a:r>
              <a:t>Physical Fitness Test</a:t>
            </a:r>
          </a:p>
        </p:txBody>
      </p:sp>
      <p:pic>
        <p:nvPicPr>
          <p:cNvPr id="65" name="logodefinitivo.png" descr="logodefinitivo.png"/>
          <p:cNvPicPr>
            <a:picLocks noChangeAspect="1"/>
          </p:cNvPicPr>
          <p:nvPr/>
        </p:nvPicPr>
        <p:blipFill>
          <a:blip r:embed="rId2"/>
          <a:stretch>
            <a:fillRect/>
          </a:stretch>
        </p:blipFill>
        <p:spPr>
          <a:xfrm>
            <a:off x="8101011" y="5949950"/>
            <a:ext cx="889002" cy="565150"/>
          </a:xfrm>
          <a:prstGeom prst="rect">
            <a:avLst/>
          </a:prstGeom>
          <a:ln w="34925">
            <a:solidFill>
              <a:srgbClr val="FFFFFF"/>
            </a:solidFill>
          </a:ln>
          <a:effectLst>
            <a:outerShdw blurRad="63500" rotWithShape="0">
              <a:srgbClr val="000000">
                <a:alpha val="42999"/>
              </a:srgbClr>
            </a:outerShdw>
          </a:effectLst>
        </p:spPr>
      </p:pic>
      <p:pic>
        <p:nvPicPr>
          <p:cNvPr id="66" name="Sin título-9.jpg" descr="Sin título-9.jpg"/>
          <p:cNvPicPr>
            <a:picLocks noChangeAspect="1"/>
          </p:cNvPicPr>
          <p:nvPr/>
        </p:nvPicPr>
        <p:blipFill>
          <a:blip r:embed="rId3"/>
          <a:stretch>
            <a:fillRect/>
          </a:stretch>
        </p:blipFill>
        <p:spPr>
          <a:xfrm>
            <a:off x="363635" y="1562730"/>
            <a:ext cx="3197786" cy="218848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dir="ru"/>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Presentación en pantalla (4:3)</PresentationFormat>
  <Paragraphs>137</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Default</vt:lpstr>
      <vt:lpstr>Presentación de PowerPoint</vt:lpstr>
      <vt:lpstr>Presentación de PowerPoint</vt:lpstr>
      <vt:lpstr>OBJECTIVES</vt:lpstr>
      <vt:lpstr>Presentación de PowerPoint</vt:lpstr>
      <vt:lpstr>Presentación de PowerPoint</vt:lpstr>
      <vt:lpstr>Presentación de PowerPoint</vt:lpstr>
      <vt:lpstr>Presentación de PowerPoint</vt:lpstr>
      <vt:lpstr>Presentación de PowerPoint</vt:lpstr>
      <vt:lpstr>Presentación de PowerPoint</vt:lpstr>
      <vt:lpstr>Ruffier Test</vt:lpstr>
      <vt:lpstr>Presentación de PowerPoint</vt:lpstr>
      <vt:lpstr>Presentación de PowerPoint</vt:lpstr>
      <vt:lpstr>Physical Fitness Test</vt:lpstr>
      <vt:lpstr>Presentación de PowerPoint</vt:lpstr>
      <vt:lpstr>Presentación de PowerPoint</vt:lpstr>
      <vt:lpstr>Presentación de PowerPoint</vt:lpstr>
      <vt:lpstr>Physical Fitness Test</vt:lpstr>
      <vt:lpstr>Presentación de PowerPoint</vt:lpstr>
      <vt:lpstr>Presentación de PowerPoint</vt:lpstr>
      <vt:lpstr>Presentación de PowerPoint</vt:lpstr>
      <vt:lpstr>Physical Fitness Test</vt:lpstr>
      <vt:lpstr>Presentación de PowerPoint</vt:lpstr>
      <vt:lpstr>Presentación de PowerPoint</vt:lpstr>
      <vt:lpstr>Presentación de PowerPoint</vt:lpstr>
      <vt:lpstr>Presentación de PowerPoint</vt:lpstr>
      <vt:lpstr>Sport Performance Test</vt:lpstr>
      <vt:lpstr>Sport Performance Test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2021-09-01T11:17:24Z</dcterms:modified>
</cp:coreProperties>
</file>