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20AF69-2466-48CF-86BF-6A11A8B21622}" v="3" dt="2021-08-03T18:48:55.820"/>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Heavy"/>
          <a:ea typeface="Avenir Heavy"/>
          <a:cs typeface="Avenir Heavy"/>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2FF"/>
          </a:solidFill>
        </a:fill>
      </a:tcStyle>
    </a:wholeTbl>
    <a:band2H>
      <a:tcTxStyle/>
      <a:tcStyle>
        <a:tcBdr/>
        <a:fill>
          <a:solidFill>
            <a:srgbClr val="EFEAFF"/>
          </a:solidFill>
        </a:fill>
      </a:tcStyle>
    </a:band2H>
    <a:firstCol>
      <a:tcTxStyle b="on" i="on">
        <a:font>
          <a:latin typeface="Avenir Heavy"/>
          <a:ea typeface="Avenir Heavy"/>
          <a:cs typeface="Avenir Heavy"/>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Avenir Heavy"/>
          <a:ea typeface="Avenir Heavy"/>
          <a:cs typeface="Avenir Heavy"/>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Avenir Heavy"/>
          <a:ea typeface="Avenir Heavy"/>
          <a:cs typeface="Avenir Heavy"/>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DD2FF"/>
          </a:solidFill>
        </a:fill>
      </a:tcStyle>
    </a:wholeTbl>
    <a:band2H>
      <a:tcTxStyle/>
      <a:tcStyle>
        <a:tcBdr/>
        <a:fill>
          <a:solidFill>
            <a:srgbClr val="EFEAFF"/>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Row>
  </a:tblStyle>
  <a:tblStyle styleId="{EEE7283C-3CF3-47DC-8721-378D4A62B228}"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E5E5E6"/>
          </a:solidFill>
        </a:fill>
      </a:tcStyle>
    </a:wholeTbl>
    <a:band2H>
      <a:tcTxStyle/>
      <a:tcStyle>
        <a:tcBdr/>
        <a:fill>
          <a:solidFill>
            <a:srgbClr val="F2F2F3"/>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Row>
  </a:tblStyle>
  <a:tblStyle styleId="{CF821DB8-F4EB-4A41-A1BA-3FCAFE7338EE}"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8D5DF"/>
          </a:solidFill>
        </a:fill>
      </a:tcStyle>
    </a:wholeTbl>
    <a:band2H>
      <a:tcTxStyle/>
      <a:tcStyle>
        <a:tcBdr/>
        <a:fill>
          <a:solidFill>
            <a:srgbClr val="EDEBF0"/>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Row>
  </a:tblStyle>
  <a:tblStyle styleId="{33BA23B1-9221-436E-865A-0063620EA4FD}" styleName="">
    <a:tblBg/>
    <a:wholeTbl>
      <a:tcTxStyle b="off" i="off">
        <a:fontRef idx="minor">
          <a:srgbClr val="5A5C6C"/>
        </a:fontRef>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a:tcStyle>
        <a:tcBdr/>
        <a:fill>
          <a:solidFill>
            <a:srgbClr val="6C6212"/>
          </a:solidFill>
        </a:fill>
      </a:tcStyle>
    </a:band2H>
    <a:firstCol>
      <a:tcTxStyle b="on" i="off">
        <a:font>
          <a:latin typeface="Avenir Heavy"/>
          <a:ea typeface="Avenir Heavy"/>
          <a:cs typeface="Avenir Heavy"/>
        </a:font>
        <a:srgbClr val="6C621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5A5C6C"/>
      </a:tcTxStyle>
      <a:tcStyle>
        <a:tcBdr>
          <a:left>
            <a:ln w="12700" cap="flat">
              <a:noFill/>
              <a:miter lim="400000"/>
            </a:ln>
          </a:left>
          <a:right>
            <a:ln w="12700" cap="flat">
              <a:noFill/>
              <a:miter lim="400000"/>
            </a:ln>
          </a:right>
          <a:top>
            <a:ln w="508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rgbClr val="6C6212"/>
          </a:solidFill>
        </a:fill>
      </a:tcStyle>
    </a:lastRow>
    <a:firstRow>
      <a:tcTxStyle b="on" i="off">
        <a:font>
          <a:latin typeface="Avenir Heavy"/>
          <a:ea typeface="Avenir Heavy"/>
          <a:cs typeface="Avenir Heavy"/>
        </a:font>
        <a:srgbClr val="6C6212"/>
      </a:tcTxStyle>
      <a:tcStyle>
        <a:tcBdr>
          <a:left>
            <a:ln w="12700" cap="flat">
              <a:noFill/>
              <a:miter lim="400000"/>
            </a:ln>
          </a:left>
          <a:right>
            <a:ln w="12700" cap="flat">
              <a:noFill/>
              <a:miter lim="400000"/>
            </a:ln>
          </a:right>
          <a:top>
            <a:ln w="254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0D1D3"/>
          </a:solidFill>
        </a:fill>
      </a:tcStyle>
    </a:wholeTbl>
    <a:band2H>
      <a:tcTxStyle/>
      <a:tcStyle>
        <a:tcBdr/>
        <a:fill>
          <a:solidFill>
            <a:srgbClr val="E9E9EA"/>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A720AF69-2466-48CF-86BF-6A11A8B21622}"/>
    <pc:docChg chg="modSld">
      <pc:chgData name="mario.diaz@uam.es" userId="b18783af-88a7-4588-8d94-dc9c0dee9733" providerId="ADAL" clId="{A720AF69-2466-48CF-86BF-6A11A8B21622}" dt="2021-08-03T18:48:55.820" v="4"/>
      <pc:docMkLst>
        <pc:docMk/>
      </pc:docMkLst>
      <pc:sldChg chg="modAnim">
        <pc:chgData name="mario.diaz@uam.es" userId="b18783af-88a7-4588-8d94-dc9c0dee9733" providerId="ADAL" clId="{A720AF69-2466-48CF-86BF-6A11A8B21622}" dt="2021-08-03T18:48:55.820" v="4"/>
        <pc:sldMkLst>
          <pc:docMk/>
          <pc:sldMk cId="0" sldId="263"/>
        </pc:sldMkLst>
      </pc:sldChg>
      <pc:sldChg chg="modSp">
        <pc:chgData name="mario.diaz@uam.es" userId="b18783af-88a7-4588-8d94-dc9c0dee9733" providerId="ADAL" clId="{A720AF69-2466-48CF-86BF-6A11A8B21622}" dt="2021-08-03T18:48:12.680" v="3" actId="6549"/>
        <pc:sldMkLst>
          <pc:docMk/>
          <pc:sldMk cId="0" sldId="264"/>
        </pc:sldMkLst>
        <pc:spChg chg="mod">
          <ac:chgData name="mario.diaz@uam.es" userId="b18783af-88a7-4588-8d94-dc9c0dee9733" providerId="ADAL" clId="{A720AF69-2466-48CF-86BF-6A11A8B21622}" dt="2021-08-03T18:48:12.680" v="3" actId="6549"/>
          <ac:spMkLst>
            <pc:docMk/>
            <pc:sldMk cId="0" sldId="264"/>
            <ac:spMk id="226" creationId="{00000000-0000-0000-0000-000000000000}"/>
          </ac:spMkLst>
        </pc:spChg>
      </pc:sldChg>
      <pc:sldChg chg="modSp mod">
        <pc:chgData name="mario.diaz@uam.es" userId="b18783af-88a7-4588-8d94-dc9c0dee9733" providerId="ADAL" clId="{A720AF69-2466-48CF-86BF-6A11A8B21622}" dt="2021-08-03T18:47:57.308" v="2" actId="6549"/>
        <pc:sldMkLst>
          <pc:docMk/>
          <pc:sldMk cId="0" sldId="265"/>
        </pc:sldMkLst>
        <pc:spChg chg="mod">
          <ac:chgData name="mario.diaz@uam.es" userId="b18783af-88a7-4588-8d94-dc9c0dee9733" providerId="ADAL" clId="{A720AF69-2466-48CF-86BF-6A11A8B21622}" dt="2021-08-03T18:47:57.308" v="2" actId="6549"/>
          <ac:spMkLst>
            <pc:docMk/>
            <pc:sldMk cId="0" sldId="265"/>
            <ac:spMk id="233" creationId="{00000000-0000-0000-0000-000000000000}"/>
          </ac:spMkLst>
        </pc:spChg>
      </pc:sldChg>
      <pc:sldChg chg="modSp mod">
        <pc:chgData name="mario.diaz@uam.es" userId="b18783af-88a7-4588-8d94-dc9c0dee9733" providerId="ADAL" clId="{A720AF69-2466-48CF-86BF-6A11A8B21622}" dt="2021-08-03T18:47:49.663" v="1" actId="14100"/>
        <pc:sldMkLst>
          <pc:docMk/>
          <pc:sldMk cId="0" sldId="266"/>
        </pc:sldMkLst>
        <pc:spChg chg="mod">
          <ac:chgData name="mario.diaz@uam.es" userId="b18783af-88a7-4588-8d94-dc9c0dee9733" providerId="ADAL" clId="{A720AF69-2466-48CF-86BF-6A11A8B21622}" dt="2021-08-03T18:47:49.663" v="1" actId="14100"/>
          <ac:spMkLst>
            <pc:docMk/>
            <pc:sldMk cId="0" sldId="266"/>
            <ac:spMk id="23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1143000" y="685800"/>
            <a:ext cx="4572000" cy="3429000"/>
          </a:xfrm>
          <a:prstGeom prst="rect">
            <a:avLst/>
          </a:prstGeom>
        </p:spPr>
        <p:txBody>
          <a:bodyPr/>
          <a:lstStyle/>
          <a:p>
            <a:endParaRPr/>
          </a:p>
        </p:txBody>
      </p:sp>
      <p:sp>
        <p:nvSpPr>
          <p:cNvPr id="176" name="Shape 17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98385437"/>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n-lt"/>
        <a:ea typeface="+mn-ea"/>
        <a:cs typeface="+mn-cs"/>
        <a:sym typeface="Avenir Roman"/>
      </a:defRPr>
    </a:lvl1pPr>
    <a:lvl2pPr indent="228600" defTabSz="457200" latinLnBrk="0">
      <a:lnSpc>
        <a:spcPct val="125000"/>
      </a:lnSpc>
      <a:defRPr sz="2400">
        <a:latin typeface="+mn-lt"/>
        <a:ea typeface="+mn-ea"/>
        <a:cs typeface="+mn-cs"/>
        <a:sym typeface="Avenir Roman"/>
      </a:defRPr>
    </a:lvl2pPr>
    <a:lvl3pPr indent="457200" defTabSz="457200" latinLnBrk="0">
      <a:lnSpc>
        <a:spcPct val="125000"/>
      </a:lnSpc>
      <a:defRPr sz="2400">
        <a:latin typeface="+mn-lt"/>
        <a:ea typeface="+mn-ea"/>
        <a:cs typeface="+mn-cs"/>
        <a:sym typeface="Avenir Roman"/>
      </a:defRPr>
    </a:lvl3pPr>
    <a:lvl4pPr indent="685800" defTabSz="457200" latinLnBrk="0">
      <a:lnSpc>
        <a:spcPct val="125000"/>
      </a:lnSpc>
      <a:defRPr sz="2400">
        <a:latin typeface="+mn-lt"/>
        <a:ea typeface="+mn-ea"/>
        <a:cs typeface="+mn-cs"/>
        <a:sym typeface="Avenir Roman"/>
      </a:defRPr>
    </a:lvl4pPr>
    <a:lvl5pPr indent="914400" defTabSz="457200" latinLnBrk="0">
      <a:lnSpc>
        <a:spcPct val="125000"/>
      </a:lnSpc>
      <a:defRPr sz="2400">
        <a:latin typeface="+mn-lt"/>
        <a:ea typeface="+mn-ea"/>
        <a:cs typeface="+mn-cs"/>
        <a:sym typeface="Avenir Roman"/>
      </a:defRPr>
    </a:lvl5pPr>
    <a:lvl6pPr indent="1143000" defTabSz="457200" latinLnBrk="0">
      <a:lnSpc>
        <a:spcPct val="125000"/>
      </a:lnSpc>
      <a:defRPr sz="2400">
        <a:latin typeface="+mn-lt"/>
        <a:ea typeface="+mn-ea"/>
        <a:cs typeface="+mn-cs"/>
        <a:sym typeface="Avenir Roman"/>
      </a:defRPr>
    </a:lvl6pPr>
    <a:lvl7pPr indent="1371600" defTabSz="457200" latinLnBrk="0">
      <a:lnSpc>
        <a:spcPct val="125000"/>
      </a:lnSpc>
      <a:defRPr sz="2400">
        <a:latin typeface="+mn-lt"/>
        <a:ea typeface="+mn-ea"/>
        <a:cs typeface="+mn-cs"/>
        <a:sym typeface="Avenir Roman"/>
      </a:defRPr>
    </a:lvl7pPr>
    <a:lvl8pPr indent="1600200" defTabSz="457200" latinLnBrk="0">
      <a:lnSpc>
        <a:spcPct val="125000"/>
      </a:lnSpc>
      <a:defRPr sz="2400">
        <a:latin typeface="+mn-lt"/>
        <a:ea typeface="+mn-ea"/>
        <a:cs typeface="+mn-cs"/>
        <a:sym typeface="Avenir Roman"/>
      </a:defRPr>
    </a:lvl8pPr>
    <a:lvl9pPr indent="1828800" defTabSz="457200" latinLnBrk="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9" name="Slide Number"/>
          <p:cNvSpPr txBox="1">
            <a:spLocks noGrp="1"/>
          </p:cNvSpPr>
          <p:nvPr>
            <p:ph type="sldNum" sz="quarter" idx="2"/>
          </p:nvPr>
        </p:nvSpPr>
        <p:spPr>
          <a:xfrm>
            <a:off x="8596403" y="6248400"/>
            <a:ext cx="242797" cy="243838"/>
          </a:xfrm>
          <a:prstGeom prst="rect">
            <a:avLst/>
          </a:prstGeom>
        </p:spPr>
        <p:txBody>
          <a:bodyPr/>
          <a:lstStyle>
            <a:lvl1pPr>
              <a:defRPr>
                <a:effectLst>
                  <a:outerShdw blurRad="12700" dist="25400" dir="2700000" rotWithShape="0">
                    <a:srgbClr val="000000"/>
                  </a:outerShdw>
                </a:effectLst>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a:effectLst/>
      </p:bgPr>
    </p:bg>
    <p:spTree>
      <p:nvGrpSpPr>
        <p:cNvPr id="1" name=""/>
        <p:cNvGrpSpPr/>
        <p:nvPr/>
      </p:nvGrpSpPr>
      <p:grpSpPr>
        <a:xfrm>
          <a:off x="0" y="0"/>
          <a:ext cx="0" cy="0"/>
          <a:chOff x="0" y="0"/>
          <a:chExt cx="0" cy="0"/>
        </a:xfrm>
      </p:grpSpPr>
      <p:grpSp>
        <p:nvGrpSpPr>
          <p:cNvPr id="152" name="Group 152"/>
          <p:cNvGrpSpPr/>
          <p:nvPr/>
        </p:nvGrpSpPr>
        <p:grpSpPr>
          <a:xfrm>
            <a:off x="3705" y="1422399"/>
            <a:ext cx="9143472" cy="5435602"/>
            <a:chOff x="-1" y="0"/>
            <a:chExt cx="9143470" cy="5435600"/>
          </a:xfrm>
        </p:grpSpPr>
        <p:grpSp>
          <p:nvGrpSpPr>
            <p:cNvPr id="15" name="Group 15"/>
            <p:cNvGrpSpPr/>
            <p:nvPr/>
          </p:nvGrpSpPr>
          <p:grpSpPr>
            <a:xfrm>
              <a:off x="28041" y="-1"/>
              <a:ext cx="9115429" cy="5435602"/>
              <a:chOff x="0" y="0"/>
              <a:chExt cx="9115427" cy="5435600"/>
            </a:xfrm>
          </p:grpSpPr>
          <p:sp>
            <p:nvSpPr>
              <p:cNvPr id="2" name="Shape 2"/>
              <p:cNvSpPr/>
              <p:nvPr/>
            </p:nvSpPr>
            <p:spPr>
              <a:xfrm>
                <a:off x="2189162" y="349249"/>
                <a:ext cx="4468815" cy="3349626"/>
              </a:xfrm>
              <a:custGeom>
                <a:avLst/>
                <a:gdLst/>
                <a:ahLst/>
                <a:cxnLst>
                  <a:cxn ang="0">
                    <a:pos x="wd2" y="hd2"/>
                  </a:cxn>
                  <a:cxn ang="5400000">
                    <a:pos x="wd2" y="hd2"/>
                  </a:cxn>
                  <a:cxn ang="10800000">
                    <a:pos x="wd2" y="hd2"/>
                  </a:cxn>
                  <a:cxn ang="16200000">
                    <a:pos x="wd2" y="hd2"/>
                  </a:cxn>
                </a:cxnLst>
                <a:rect l="0" t="0" r="r" b="b"/>
                <a:pathLst>
                  <a:path w="21600" h="21600"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3" name="Shape 3"/>
              <p:cNvSpPr/>
              <p:nvPr/>
            </p:nvSpPr>
            <p:spPr>
              <a:xfrm>
                <a:off x="1035050" y="349249"/>
                <a:ext cx="6296028" cy="3756026"/>
              </a:xfrm>
              <a:custGeom>
                <a:avLst/>
                <a:gdLst/>
                <a:ahLst/>
                <a:cxnLst>
                  <a:cxn ang="0">
                    <a:pos x="wd2" y="hd2"/>
                  </a:cxn>
                  <a:cxn ang="5400000">
                    <a:pos x="wd2" y="hd2"/>
                  </a:cxn>
                  <a:cxn ang="10800000">
                    <a:pos x="wd2" y="hd2"/>
                  </a:cxn>
                  <a:cxn ang="16200000">
                    <a:pos x="wd2" y="hd2"/>
                  </a:cxn>
                </a:cxnLst>
                <a:rect l="0" t="0" r="r" b="b"/>
                <a:pathLst>
                  <a:path w="21600" h="21600"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4" name="Shape 4"/>
              <p:cNvSpPr/>
              <p:nvPr/>
            </p:nvSpPr>
            <p:spPr>
              <a:xfrm>
                <a:off x="0" y="274636"/>
                <a:ext cx="9099553" cy="4932364"/>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5" name="Shape 5"/>
              <p:cNvSpPr/>
              <p:nvPr/>
            </p:nvSpPr>
            <p:spPr>
              <a:xfrm>
                <a:off x="352424" y="395286"/>
                <a:ext cx="8750304" cy="4381503"/>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6" name="Shape 6"/>
              <p:cNvSpPr/>
              <p:nvPr/>
            </p:nvSpPr>
            <p:spPr>
              <a:xfrm>
                <a:off x="7651752" y="139699"/>
                <a:ext cx="1254126" cy="1887540"/>
              </a:xfrm>
              <a:custGeom>
                <a:avLst/>
                <a:gdLst/>
                <a:ahLst/>
                <a:cxnLst>
                  <a:cxn ang="0">
                    <a:pos x="wd2" y="hd2"/>
                  </a:cxn>
                  <a:cxn ang="5400000">
                    <a:pos x="wd2" y="hd2"/>
                  </a:cxn>
                  <a:cxn ang="10800000">
                    <a:pos x="wd2" y="hd2"/>
                  </a:cxn>
                  <a:cxn ang="16200000">
                    <a:pos x="wd2" y="hd2"/>
                  </a:cxn>
                </a:cxnLst>
                <a:rect l="0" t="0" r="r" b="b"/>
                <a:pathLst>
                  <a:path w="21600" h="21600"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7" name="Shape 7"/>
              <p:cNvSpPr/>
              <p:nvPr/>
            </p:nvSpPr>
            <p:spPr>
              <a:xfrm>
                <a:off x="8180389" y="-1"/>
                <a:ext cx="919164" cy="1773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 name="Shape 8"/>
              <p:cNvSpPr/>
              <p:nvPr/>
            </p:nvSpPr>
            <p:spPr>
              <a:xfrm>
                <a:off x="5192713" y="114300"/>
                <a:ext cx="3922715" cy="3803651"/>
              </a:xfrm>
              <a:custGeom>
                <a:avLst/>
                <a:gdLst/>
                <a:ahLst/>
                <a:cxnLst>
                  <a:cxn ang="0">
                    <a:pos x="wd2" y="hd2"/>
                  </a:cxn>
                  <a:cxn ang="5400000">
                    <a:pos x="wd2" y="hd2"/>
                  </a:cxn>
                  <a:cxn ang="10800000">
                    <a:pos x="wd2" y="hd2"/>
                  </a:cxn>
                  <a:cxn ang="16200000">
                    <a:pos x="wd2" y="hd2"/>
                  </a:cxn>
                </a:cxnLst>
                <a:rect l="0" t="0" r="r" b="b"/>
                <a:pathLst>
                  <a:path w="21600" h="21600"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9" name="Shape 9"/>
              <p:cNvSpPr/>
              <p:nvPr/>
            </p:nvSpPr>
            <p:spPr>
              <a:xfrm>
                <a:off x="3724275" y="271461"/>
                <a:ext cx="2220915" cy="2141539"/>
              </a:xfrm>
              <a:custGeom>
                <a:avLst/>
                <a:gdLst/>
                <a:ahLst/>
                <a:cxnLst>
                  <a:cxn ang="0">
                    <a:pos x="wd2" y="hd2"/>
                  </a:cxn>
                  <a:cxn ang="5400000">
                    <a:pos x="wd2" y="hd2"/>
                  </a:cxn>
                  <a:cxn ang="10800000">
                    <a:pos x="wd2" y="hd2"/>
                  </a:cxn>
                  <a:cxn ang="16200000">
                    <a:pos x="wd2" y="hd2"/>
                  </a:cxn>
                </a:cxnLst>
                <a:rect l="0" t="0" r="r" b="b"/>
                <a:pathLst>
                  <a:path w="21600" h="21600"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0" name="Shape 10"/>
              <p:cNvSpPr/>
              <p:nvPr/>
            </p:nvSpPr>
            <p:spPr>
              <a:xfrm>
                <a:off x="6754814" y="1801811"/>
                <a:ext cx="1993902" cy="1285877"/>
              </a:xfrm>
              <a:custGeom>
                <a:avLst/>
                <a:gdLst/>
                <a:ahLst/>
                <a:cxnLst>
                  <a:cxn ang="0">
                    <a:pos x="wd2" y="hd2"/>
                  </a:cxn>
                  <a:cxn ang="5400000">
                    <a:pos x="wd2" y="hd2"/>
                  </a:cxn>
                  <a:cxn ang="10800000">
                    <a:pos x="wd2" y="hd2"/>
                  </a:cxn>
                  <a:cxn ang="16200000">
                    <a:pos x="wd2" y="hd2"/>
                  </a:cxn>
                </a:cxnLst>
                <a:rect l="0" t="0" r="r" b="b"/>
                <a:pathLst>
                  <a:path w="21600" h="21600"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1" name="Shape 11"/>
              <p:cNvSpPr/>
              <p:nvPr/>
            </p:nvSpPr>
            <p:spPr>
              <a:xfrm>
                <a:off x="4594226" y="4095750"/>
                <a:ext cx="4521202" cy="1250950"/>
              </a:xfrm>
              <a:custGeom>
                <a:avLst/>
                <a:gdLst/>
                <a:ahLst/>
                <a:cxnLst>
                  <a:cxn ang="0">
                    <a:pos x="wd2" y="hd2"/>
                  </a:cxn>
                  <a:cxn ang="5400000">
                    <a:pos x="wd2" y="hd2"/>
                  </a:cxn>
                  <a:cxn ang="10800000">
                    <a:pos x="wd2" y="hd2"/>
                  </a:cxn>
                  <a:cxn ang="16200000">
                    <a:pos x="wd2" y="hd2"/>
                  </a:cxn>
                </a:cxnLst>
                <a:rect l="0" t="0" r="r" b="b"/>
                <a:pathLst>
                  <a:path w="21600" h="21600"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2" name="Shape 12"/>
              <p:cNvSpPr/>
              <p:nvPr/>
            </p:nvSpPr>
            <p:spPr>
              <a:xfrm>
                <a:off x="8609014" y="41274"/>
                <a:ext cx="506414" cy="1355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 name="Shape 13"/>
              <p:cNvSpPr/>
              <p:nvPr/>
            </p:nvSpPr>
            <p:spPr>
              <a:xfrm>
                <a:off x="7832727" y="4241800"/>
                <a:ext cx="1025526" cy="622300"/>
              </a:xfrm>
              <a:custGeom>
                <a:avLst/>
                <a:gdLst/>
                <a:ahLst/>
                <a:cxnLst>
                  <a:cxn ang="0">
                    <a:pos x="wd2" y="hd2"/>
                  </a:cxn>
                  <a:cxn ang="5400000">
                    <a:pos x="wd2" y="hd2"/>
                  </a:cxn>
                  <a:cxn ang="10800000">
                    <a:pos x="wd2" y="hd2"/>
                  </a:cxn>
                  <a:cxn ang="16200000">
                    <a:pos x="wd2" y="hd2"/>
                  </a:cxn>
                </a:cxnLst>
                <a:rect l="0" t="0" r="r" b="b"/>
                <a:pathLst>
                  <a:path w="21600" h="21600"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 name="Shape 14"/>
              <p:cNvSpPr/>
              <p:nvPr/>
            </p:nvSpPr>
            <p:spPr>
              <a:xfrm>
                <a:off x="47624" y="2387600"/>
                <a:ext cx="4343403" cy="304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grpSp>
        <p:grpSp>
          <p:nvGrpSpPr>
            <p:cNvPr id="151" name="Group 151"/>
            <p:cNvGrpSpPr/>
            <p:nvPr/>
          </p:nvGrpSpPr>
          <p:grpSpPr>
            <a:xfrm>
              <a:off x="-2" y="2217621"/>
              <a:ext cx="2193881" cy="2694464"/>
              <a:chOff x="0" y="0"/>
              <a:chExt cx="2193880" cy="2694463"/>
            </a:xfrm>
          </p:grpSpPr>
          <p:sp>
            <p:nvSpPr>
              <p:cNvPr id="16" name="Shape 16"/>
              <p:cNvSpPr/>
              <p:nvPr/>
            </p:nvSpPr>
            <p:spPr>
              <a:xfrm rot="6798887">
                <a:off x="97098" y="25218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7" name="Shape 17"/>
              <p:cNvSpPr/>
              <p:nvPr/>
            </p:nvSpPr>
            <p:spPr>
              <a:xfrm rot="6798887">
                <a:off x="49473" y="2518685"/>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8" name="Shape 18"/>
              <p:cNvSpPr/>
              <p:nvPr/>
            </p:nvSpPr>
            <p:spPr>
              <a:xfrm rot="6798887">
                <a:off x="8198" y="25091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9" name="Shape 19"/>
              <p:cNvSpPr/>
              <p:nvPr/>
            </p:nvSpPr>
            <p:spPr>
              <a:xfrm rot="5999912">
                <a:off x="328873" y="25250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0" name="Shape 20"/>
              <p:cNvSpPr/>
              <p:nvPr/>
            </p:nvSpPr>
            <p:spPr>
              <a:xfrm rot="5999912">
                <a:off x="287598"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1" name="Shape 21"/>
              <p:cNvSpPr/>
              <p:nvPr/>
            </p:nvSpPr>
            <p:spPr>
              <a:xfrm rot="6250139">
                <a:off x="239973"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2" name="Shape 22"/>
              <p:cNvSpPr/>
              <p:nvPr/>
            </p:nvSpPr>
            <p:spPr>
              <a:xfrm rot="6238076">
                <a:off x="192348" y="252821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3" name="Shape 23"/>
              <p:cNvSpPr/>
              <p:nvPr/>
            </p:nvSpPr>
            <p:spPr>
              <a:xfrm rot="5380717">
                <a:off x="573348" y="24996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4" name="Shape 24"/>
              <p:cNvSpPr/>
              <p:nvPr/>
            </p:nvSpPr>
            <p:spPr>
              <a:xfrm rot="5380717">
                <a:off x="525723" y="25059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5" name="Shape 25"/>
              <p:cNvSpPr/>
              <p:nvPr/>
            </p:nvSpPr>
            <p:spPr>
              <a:xfrm rot="5583201">
                <a:off x="478098" y="25123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6" name="Shape 26"/>
              <p:cNvSpPr/>
              <p:nvPr/>
            </p:nvSpPr>
            <p:spPr>
              <a:xfrm rot="5737625">
                <a:off x="427298" y="252186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7" name="Shape 27"/>
              <p:cNvSpPr/>
              <p:nvPr/>
            </p:nvSpPr>
            <p:spPr>
              <a:xfrm rot="4715477">
                <a:off x="817823" y="24361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8" name="Shape 28"/>
              <p:cNvSpPr/>
              <p:nvPr/>
            </p:nvSpPr>
            <p:spPr>
              <a:xfrm rot="4924949">
                <a:off x="768611" y="2445660"/>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9" name="Shape 29"/>
              <p:cNvSpPr/>
              <p:nvPr/>
            </p:nvSpPr>
            <p:spPr>
              <a:xfrm rot="4924949">
                <a:off x="720986" y="246788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0" name="Shape 30"/>
              <p:cNvSpPr/>
              <p:nvPr/>
            </p:nvSpPr>
            <p:spPr>
              <a:xfrm rot="5041351">
                <a:off x="674948" y="247106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1" name="Shape 31"/>
              <p:cNvSpPr/>
              <p:nvPr/>
            </p:nvSpPr>
            <p:spPr>
              <a:xfrm rot="3816888">
                <a:off x="1051187" y="2331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2" name="Shape 32"/>
              <p:cNvSpPr/>
              <p:nvPr/>
            </p:nvSpPr>
            <p:spPr>
              <a:xfrm rot="3816888">
                <a:off x="1003562" y="235993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3" name="Shape 33"/>
              <p:cNvSpPr/>
              <p:nvPr/>
            </p:nvSpPr>
            <p:spPr>
              <a:xfrm rot="4104185">
                <a:off x="959111" y="237581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4" name="Shape 34"/>
              <p:cNvSpPr/>
              <p:nvPr/>
            </p:nvSpPr>
            <p:spPr>
              <a:xfrm rot="4325343">
                <a:off x="909899" y="23980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5" name="Shape 35"/>
              <p:cNvSpPr/>
              <p:nvPr/>
            </p:nvSpPr>
            <p:spPr>
              <a:xfrm rot="3368035">
                <a:off x="1267087" y="2204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6" name="Shape 36"/>
              <p:cNvSpPr/>
              <p:nvPr/>
            </p:nvSpPr>
            <p:spPr>
              <a:xfrm rot="3368035">
                <a:off x="1222637" y="22297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7" name="Shape 37"/>
              <p:cNvSpPr/>
              <p:nvPr/>
            </p:nvSpPr>
            <p:spPr>
              <a:xfrm rot="3368035">
                <a:off x="1181362" y="22583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8" name="Shape 38"/>
              <p:cNvSpPr/>
              <p:nvPr/>
            </p:nvSpPr>
            <p:spPr>
              <a:xfrm rot="3816888">
                <a:off x="1135324" y="2286909"/>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9" name="Shape 39"/>
              <p:cNvSpPr/>
              <p:nvPr/>
            </p:nvSpPr>
            <p:spPr>
              <a:xfrm rot="2302266">
                <a:off x="1461555" y="205434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0" name="Shape 40"/>
              <p:cNvSpPr/>
              <p:nvPr/>
            </p:nvSpPr>
            <p:spPr>
              <a:xfrm rot="2302266">
                <a:off x="1423455" y="2084502"/>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1" name="Shape 41"/>
              <p:cNvSpPr/>
              <p:nvPr/>
            </p:nvSpPr>
            <p:spPr>
              <a:xfrm rot="2707562">
                <a:off x="1387737" y="2115459"/>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2" name="Shape 42"/>
              <p:cNvSpPr/>
              <p:nvPr/>
            </p:nvSpPr>
            <p:spPr>
              <a:xfrm rot="2707562">
                <a:off x="1346462" y="21440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3" name="Shape 43"/>
              <p:cNvSpPr/>
              <p:nvPr/>
            </p:nvSpPr>
            <p:spPr>
              <a:xfrm rot="1525831">
                <a:off x="1626655" y="18733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4" name="Shape 44"/>
              <p:cNvSpPr/>
              <p:nvPr/>
            </p:nvSpPr>
            <p:spPr>
              <a:xfrm rot="1525831">
                <a:off x="1598080" y="19114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5" name="Shape 45"/>
              <p:cNvSpPr/>
              <p:nvPr/>
            </p:nvSpPr>
            <p:spPr>
              <a:xfrm rot="1788116">
                <a:off x="1567918" y="1946390"/>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6" name="Shape 46"/>
              <p:cNvSpPr/>
              <p:nvPr/>
            </p:nvSpPr>
            <p:spPr>
              <a:xfrm rot="1788116">
                <a:off x="1534580" y="1986077"/>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7" name="Shape 47"/>
              <p:cNvSpPr/>
              <p:nvPr/>
            </p:nvSpPr>
            <p:spPr>
              <a:xfrm rot="841630">
                <a:off x="1763180" y="168604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8" name="Shape 48"/>
              <p:cNvSpPr/>
              <p:nvPr/>
            </p:nvSpPr>
            <p:spPr>
              <a:xfrm rot="841630">
                <a:off x="1742543" y="1722552"/>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9" name="Shape 49"/>
              <p:cNvSpPr/>
              <p:nvPr/>
            </p:nvSpPr>
            <p:spPr>
              <a:xfrm rot="1308688">
                <a:off x="1720318" y="1763827"/>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0" name="Shape 50"/>
              <p:cNvSpPr/>
              <p:nvPr/>
            </p:nvSpPr>
            <p:spPr>
              <a:xfrm rot="1308688">
                <a:off x="1685393" y="1797165"/>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1" name="Shape 51"/>
              <p:cNvSpPr/>
              <p:nvPr/>
            </p:nvSpPr>
            <p:spPr>
              <a:xfrm rot="469913">
                <a:off x="1856843" y="1479665"/>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2" name="Shape 52"/>
              <p:cNvSpPr/>
              <p:nvPr/>
            </p:nvSpPr>
            <p:spPr>
              <a:xfrm rot="559869">
                <a:off x="1840968" y="1519352"/>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3" name="Shape 53"/>
              <p:cNvSpPr/>
              <p:nvPr/>
            </p:nvSpPr>
            <p:spPr>
              <a:xfrm rot="734079">
                <a:off x="1828268" y="1560627"/>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4" name="Shape 54"/>
              <p:cNvSpPr/>
              <p:nvPr/>
            </p:nvSpPr>
            <p:spPr>
              <a:xfrm rot="734079">
                <a:off x="1807630" y="1605077"/>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5" name="Shape 55"/>
              <p:cNvSpPr/>
              <p:nvPr/>
            </p:nvSpPr>
            <p:spPr>
              <a:xfrm rot="21306094">
                <a:off x="1918755" y="1274877"/>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6" name="Shape 56"/>
              <p:cNvSpPr/>
              <p:nvPr/>
            </p:nvSpPr>
            <p:spPr>
              <a:xfrm rot="21599993">
                <a:off x="1902880" y="1316152"/>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7" name="Shape 57"/>
              <p:cNvSpPr/>
              <p:nvPr/>
            </p:nvSpPr>
            <p:spPr>
              <a:xfrm rot="21599993">
                <a:off x="1901294" y="1355840"/>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8" name="Shape 58"/>
              <p:cNvSpPr/>
              <p:nvPr/>
            </p:nvSpPr>
            <p:spPr>
              <a:xfrm rot="214188">
                <a:off x="1883830" y="139711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9" name="Shape 59"/>
              <p:cNvSpPr/>
              <p:nvPr/>
            </p:nvSpPr>
            <p:spPr>
              <a:xfrm rot="20917612">
                <a:off x="1931455" y="1066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0" name="Shape 60"/>
              <p:cNvSpPr/>
              <p:nvPr/>
            </p:nvSpPr>
            <p:spPr>
              <a:xfrm rot="21119601">
                <a:off x="1933044" y="11081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1" name="Shape 61"/>
              <p:cNvSpPr/>
              <p:nvPr/>
            </p:nvSpPr>
            <p:spPr>
              <a:xfrm rot="21119601">
                <a:off x="1933044" y="1146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2" name="Shape 62"/>
              <p:cNvSpPr/>
              <p:nvPr/>
            </p:nvSpPr>
            <p:spPr>
              <a:xfrm rot="21329454">
                <a:off x="1931455" y="118756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3" name="Shape 63"/>
              <p:cNvSpPr/>
              <p:nvPr/>
            </p:nvSpPr>
            <p:spPr>
              <a:xfrm rot="20467714">
                <a:off x="1912405" y="8732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4" name="Shape 64"/>
              <p:cNvSpPr/>
              <p:nvPr/>
            </p:nvSpPr>
            <p:spPr>
              <a:xfrm rot="20630728">
                <a:off x="1921930" y="9065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5" name="Shape 65"/>
              <p:cNvSpPr/>
              <p:nvPr/>
            </p:nvSpPr>
            <p:spPr>
              <a:xfrm rot="20630728">
                <a:off x="1926694" y="9446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6" name="Shape 66"/>
              <p:cNvSpPr/>
              <p:nvPr/>
            </p:nvSpPr>
            <p:spPr>
              <a:xfrm rot="20793741">
                <a:off x="1931455" y="9875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7" name="Shape 67"/>
              <p:cNvSpPr/>
              <p:nvPr/>
            </p:nvSpPr>
            <p:spPr>
              <a:xfrm rot="20056058">
                <a:off x="1845730" y="6890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8" name="Shape 68"/>
              <p:cNvSpPr/>
              <p:nvPr/>
            </p:nvSpPr>
            <p:spPr>
              <a:xfrm rot="20258046">
                <a:off x="1863193" y="7287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9" name="Shape 69"/>
              <p:cNvSpPr/>
              <p:nvPr/>
            </p:nvSpPr>
            <p:spPr>
              <a:xfrm rot="20258046">
                <a:off x="1875894" y="765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0" name="Shape 70"/>
              <p:cNvSpPr/>
              <p:nvPr/>
            </p:nvSpPr>
            <p:spPr>
              <a:xfrm rot="20258046">
                <a:off x="1891769" y="7970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1" name="Shape 71"/>
              <p:cNvSpPr/>
              <p:nvPr/>
            </p:nvSpPr>
            <p:spPr>
              <a:xfrm rot="19671255">
                <a:off x="1744130" y="5319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2" name="Shape 72"/>
              <p:cNvSpPr/>
              <p:nvPr/>
            </p:nvSpPr>
            <p:spPr>
              <a:xfrm rot="19755824">
                <a:off x="1764768" y="558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3" name="Shape 73"/>
              <p:cNvSpPr/>
              <p:nvPr/>
            </p:nvSpPr>
            <p:spPr>
              <a:xfrm rot="19847617">
                <a:off x="1788580" y="5938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4" name="Shape 74"/>
              <p:cNvSpPr/>
              <p:nvPr/>
            </p:nvSpPr>
            <p:spPr>
              <a:xfrm rot="19847617">
                <a:off x="1809218" y="6208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5" name="Shape 75"/>
              <p:cNvSpPr/>
              <p:nvPr/>
            </p:nvSpPr>
            <p:spPr>
              <a:xfrm rot="19133264">
                <a:off x="1606018" y="38905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6" name="Shape 76"/>
              <p:cNvSpPr/>
              <p:nvPr/>
            </p:nvSpPr>
            <p:spPr>
              <a:xfrm rot="19133264">
                <a:off x="1639355" y="4192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7" name="Shape 77"/>
              <p:cNvSpPr/>
              <p:nvPr/>
            </p:nvSpPr>
            <p:spPr>
              <a:xfrm rot="19133264">
                <a:off x="1663168" y="4462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8" name="Shape 78"/>
              <p:cNvSpPr/>
              <p:nvPr/>
            </p:nvSpPr>
            <p:spPr>
              <a:xfrm rot="19257134">
                <a:off x="1691743" y="4716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9" name="Shape 79"/>
              <p:cNvSpPr/>
              <p:nvPr/>
            </p:nvSpPr>
            <p:spPr>
              <a:xfrm>
                <a:off x="767817" y="428740"/>
                <a:ext cx="285753" cy="239714"/>
              </a:xfrm>
              <a:custGeom>
                <a:avLst/>
                <a:gdLst/>
                <a:ahLst/>
                <a:cxnLst>
                  <a:cxn ang="0">
                    <a:pos x="wd2" y="hd2"/>
                  </a:cxn>
                  <a:cxn ang="5400000">
                    <a:pos x="wd2" y="hd2"/>
                  </a:cxn>
                  <a:cxn ang="10800000">
                    <a:pos x="wd2" y="hd2"/>
                  </a:cxn>
                  <a:cxn ang="16200000">
                    <a:pos x="wd2" y="hd2"/>
                  </a:cxn>
                </a:cxnLst>
                <a:rect l="0" t="0" r="r" b="b"/>
                <a:pathLst>
                  <a:path w="21600" h="21600"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0" name="Shape 80"/>
              <p:cNvSpPr/>
              <p:nvPr/>
            </p:nvSpPr>
            <p:spPr>
              <a:xfrm rot="6575641">
                <a:off x="-348196" y="1341552"/>
                <a:ext cx="19462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1" name="Shape 81"/>
              <p:cNvSpPr/>
              <p:nvPr/>
            </p:nvSpPr>
            <p:spPr>
              <a:xfrm rot="238799">
                <a:off x="2642" y="1354252"/>
                <a:ext cx="16367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2" name="Shape 82"/>
              <p:cNvSpPr/>
              <p:nvPr/>
            </p:nvSpPr>
            <p:spPr>
              <a:xfrm rot="18642971">
                <a:off x="1436949" y="2834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3" name="Shape 83"/>
              <p:cNvSpPr/>
              <p:nvPr/>
            </p:nvSpPr>
            <p:spPr>
              <a:xfrm rot="18642971">
                <a:off x="1473462" y="305709"/>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4" name="Shape 84"/>
              <p:cNvSpPr/>
              <p:nvPr/>
            </p:nvSpPr>
            <p:spPr>
              <a:xfrm rot="18642971">
                <a:off x="1510768" y="32396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5" name="Shape 85"/>
              <p:cNvSpPr/>
              <p:nvPr/>
            </p:nvSpPr>
            <p:spPr>
              <a:xfrm rot="18938967">
                <a:off x="1542518" y="3430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6" name="Shape 86"/>
              <p:cNvSpPr/>
              <p:nvPr/>
            </p:nvSpPr>
            <p:spPr>
              <a:xfrm rot="17961497">
                <a:off x="1248037" y="2104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7" name="Shape 87"/>
              <p:cNvSpPr/>
              <p:nvPr/>
            </p:nvSpPr>
            <p:spPr>
              <a:xfrm rot="17961497">
                <a:off x="1290899" y="2231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8" name="Shape 88"/>
              <p:cNvSpPr/>
              <p:nvPr/>
            </p:nvSpPr>
            <p:spPr>
              <a:xfrm rot="18085367">
                <a:off x="1325824" y="2326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9" name="Shape 89"/>
              <p:cNvSpPr/>
              <p:nvPr/>
            </p:nvSpPr>
            <p:spPr>
              <a:xfrm rot="18379200">
                <a:off x="1365512" y="251734"/>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0" name="Shape 90"/>
              <p:cNvSpPr/>
              <p:nvPr/>
            </p:nvSpPr>
            <p:spPr>
              <a:xfrm rot="17261750">
                <a:off x="1027374" y="162834"/>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1" name="Shape 91"/>
              <p:cNvSpPr/>
              <p:nvPr/>
            </p:nvSpPr>
            <p:spPr>
              <a:xfrm rot="17349642">
                <a:off x="1071824" y="1723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2" name="Shape 92"/>
              <p:cNvSpPr/>
              <p:nvPr/>
            </p:nvSpPr>
            <p:spPr>
              <a:xfrm rot="17349642">
                <a:off x="1121037" y="17870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3" name="Shape 93"/>
              <p:cNvSpPr/>
              <p:nvPr/>
            </p:nvSpPr>
            <p:spPr>
              <a:xfrm rot="17610754">
                <a:off x="1168662" y="1850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4" name="Shape 94"/>
              <p:cNvSpPr/>
              <p:nvPr/>
            </p:nvSpPr>
            <p:spPr>
              <a:xfrm rot="16737784">
                <a:off x="795598" y="1596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5" name="Shape 95"/>
              <p:cNvSpPr/>
              <p:nvPr/>
            </p:nvSpPr>
            <p:spPr>
              <a:xfrm rot="16926630">
                <a:off x="844811" y="156484"/>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6" name="Shape 96"/>
              <p:cNvSpPr/>
              <p:nvPr/>
            </p:nvSpPr>
            <p:spPr>
              <a:xfrm rot="16953279">
                <a:off x="890848"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7" name="Shape 97"/>
              <p:cNvSpPr/>
              <p:nvPr/>
            </p:nvSpPr>
            <p:spPr>
              <a:xfrm rot="17019377">
                <a:off x="941649"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8" name="Shape 98"/>
              <p:cNvSpPr/>
              <p:nvPr/>
            </p:nvSpPr>
            <p:spPr>
              <a:xfrm rot="16404871">
                <a:off x="560648" y="19140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9" name="Shape 99"/>
              <p:cNvSpPr/>
              <p:nvPr/>
            </p:nvSpPr>
            <p:spPr>
              <a:xfrm rot="16239516">
                <a:off x="608273" y="1818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0" name="Shape 100"/>
              <p:cNvSpPr/>
              <p:nvPr/>
            </p:nvSpPr>
            <p:spPr>
              <a:xfrm rot="16311061">
                <a:off x="662248" y="17553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1" name="Shape 101"/>
              <p:cNvSpPr/>
              <p:nvPr/>
            </p:nvSpPr>
            <p:spPr>
              <a:xfrm rot="16435146">
                <a:off x="709873" y="1691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2" name="Shape 102"/>
              <p:cNvSpPr/>
              <p:nvPr/>
            </p:nvSpPr>
            <p:spPr>
              <a:xfrm rot="15467838">
                <a:off x="324111" y="2612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3" name="Shape 103"/>
              <p:cNvSpPr/>
              <p:nvPr/>
            </p:nvSpPr>
            <p:spPr>
              <a:xfrm rot="15379567">
                <a:off x="373323" y="24538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4" name="Shape 104"/>
              <p:cNvSpPr/>
              <p:nvPr/>
            </p:nvSpPr>
            <p:spPr>
              <a:xfrm rot="15489056">
                <a:off x="419361" y="2295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5" name="Shape 105"/>
              <p:cNvSpPr/>
              <p:nvPr/>
            </p:nvSpPr>
            <p:spPr>
              <a:xfrm rot="15680431">
                <a:off x="462223" y="2104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6" name="Shape 106"/>
              <p:cNvSpPr/>
              <p:nvPr/>
            </p:nvSpPr>
            <p:spPr>
              <a:xfrm rot="14223709">
                <a:off x="6611" y="4041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7" name="Shape 107"/>
              <p:cNvSpPr/>
              <p:nvPr/>
            </p:nvSpPr>
            <p:spPr>
              <a:xfrm rot="14431653">
                <a:off x="100273" y="3533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8" name="Shape 108"/>
              <p:cNvSpPr/>
              <p:nvPr/>
            </p:nvSpPr>
            <p:spPr>
              <a:xfrm rot="14797584">
                <a:off x="143136" y="3311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9" name="Shape 109"/>
              <p:cNvSpPr/>
              <p:nvPr/>
            </p:nvSpPr>
            <p:spPr>
              <a:xfrm rot="14797584">
                <a:off x="185998" y="3152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0" name="Shape 110"/>
              <p:cNvSpPr/>
              <p:nvPr/>
            </p:nvSpPr>
            <p:spPr>
              <a:xfrm rot="15142296">
                <a:off x="235211" y="2930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1" name="Shape 111"/>
              <p:cNvSpPr/>
              <p:nvPr/>
            </p:nvSpPr>
            <p:spPr>
              <a:xfrm rot="19723229">
                <a:off x="-3708" y="1698740"/>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2" name="Shape 112"/>
              <p:cNvSpPr/>
              <p:nvPr/>
            </p:nvSpPr>
            <p:spPr>
              <a:xfrm rot="3283993">
                <a:off x="807504" y="18813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3" name="Shape 113"/>
              <p:cNvSpPr/>
              <p:nvPr/>
            </p:nvSpPr>
            <p:spPr>
              <a:xfrm rot="3283993">
                <a:off x="51854" y="8018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4" name="Shape 114"/>
              <p:cNvSpPr/>
              <p:nvPr/>
            </p:nvSpPr>
            <p:spPr>
              <a:xfrm rot="19723229">
                <a:off x="1107543" y="885940"/>
                <a:ext cx="5032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5" name="Shape 115"/>
              <p:cNvSpPr/>
              <p:nvPr/>
            </p:nvSpPr>
            <p:spPr>
              <a:xfrm rot="5908517">
                <a:off x="313792" y="2575041"/>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6" name="Shape 116"/>
              <p:cNvSpPr/>
              <p:nvPr/>
            </p:nvSpPr>
            <p:spPr>
              <a:xfrm rot="6683973">
                <a:off x="67729" y="2575041"/>
                <a:ext cx="22860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7" name="Shape 117"/>
              <p:cNvSpPr/>
              <p:nvPr/>
            </p:nvSpPr>
            <p:spPr>
              <a:xfrm rot="5245609">
                <a:off x="569379" y="254011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8" name="Shape 118"/>
              <p:cNvSpPr/>
              <p:nvPr/>
            </p:nvSpPr>
            <p:spPr>
              <a:xfrm rot="4500520">
                <a:off x="824967" y="2467090"/>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9" name="Shape 119"/>
              <p:cNvSpPr/>
              <p:nvPr/>
            </p:nvSpPr>
            <p:spPr>
              <a:xfrm rot="3805228">
                <a:off x="1059918" y="23575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0" name="Shape 120"/>
              <p:cNvSpPr/>
              <p:nvPr/>
            </p:nvSpPr>
            <p:spPr>
              <a:xfrm rot="3060139">
                <a:off x="1286930" y="2214677"/>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1" name="Shape 121"/>
              <p:cNvSpPr/>
              <p:nvPr/>
            </p:nvSpPr>
            <p:spPr>
              <a:xfrm rot="2090281">
                <a:off x="1485368" y="204640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2" name="Shape 122"/>
              <p:cNvSpPr/>
              <p:nvPr/>
            </p:nvSpPr>
            <p:spPr>
              <a:xfrm rot="14431653">
                <a:off x="-32283" y="3382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3" name="Shape 123"/>
              <p:cNvSpPr/>
              <p:nvPr/>
            </p:nvSpPr>
            <p:spPr>
              <a:xfrm rot="15193499">
                <a:off x="212192" y="22236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4" name="Shape 124"/>
              <p:cNvSpPr/>
              <p:nvPr/>
            </p:nvSpPr>
            <p:spPr>
              <a:xfrm rot="16629379">
                <a:off x="705904" y="112827"/>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5" name="Shape 125"/>
              <p:cNvSpPr/>
              <p:nvPr/>
            </p:nvSpPr>
            <p:spPr>
              <a:xfrm rot="17301498">
                <a:off x="944030" y="106477"/>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6" name="Shape 126"/>
              <p:cNvSpPr/>
              <p:nvPr/>
            </p:nvSpPr>
            <p:spPr>
              <a:xfrm rot="17923696">
                <a:off x="1170249" y="146959"/>
                <a:ext cx="246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7" name="Shape 127"/>
              <p:cNvSpPr/>
              <p:nvPr/>
            </p:nvSpPr>
            <p:spPr>
              <a:xfrm rot="18411383">
                <a:off x="1376624" y="216809"/>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8" name="Shape 128"/>
              <p:cNvSpPr/>
              <p:nvPr/>
            </p:nvSpPr>
            <p:spPr>
              <a:xfrm rot="18989755">
                <a:off x="1558393" y="32396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9" name="Shape 129"/>
              <p:cNvSpPr/>
              <p:nvPr/>
            </p:nvSpPr>
            <p:spPr>
              <a:xfrm rot="19409993">
                <a:off x="1702855" y="463665"/>
                <a:ext cx="2746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0" name="Shape 130"/>
              <p:cNvSpPr/>
              <p:nvPr/>
            </p:nvSpPr>
            <p:spPr>
              <a:xfrm rot="19871442">
                <a:off x="1817155" y="627177"/>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1" name="Shape 131"/>
              <p:cNvSpPr/>
              <p:nvPr/>
            </p:nvSpPr>
            <p:spPr>
              <a:xfrm rot="20427883">
                <a:off x="1898119" y="81291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2" name="Shape 132"/>
              <p:cNvSpPr/>
              <p:nvPr/>
            </p:nvSpPr>
            <p:spPr>
              <a:xfrm rot="20846155">
                <a:off x="1929869" y="1011352"/>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3" name="Shape 133"/>
              <p:cNvSpPr/>
              <p:nvPr/>
            </p:nvSpPr>
            <p:spPr>
              <a:xfrm rot="21312177">
                <a:off x="1921930" y="1227252"/>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4" name="Shape 134"/>
              <p:cNvSpPr/>
              <p:nvPr/>
            </p:nvSpPr>
            <p:spPr>
              <a:xfrm rot="696742">
                <a:off x="1783818" y="1657465"/>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5" name="Shape 135"/>
              <p:cNvSpPr/>
              <p:nvPr/>
            </p:nvSpPr>
            <p:spPr>
              <a:xfrm rot="1529991">
                <a:off x="1648880" y="1860665"/>
                <a:ext cx="2222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6" name="Shape 136"/>
              <p:cNvSpPr/>
              <p:nvPr/>
            </p:nvSpPr>
            <p:spPr>
              <a:xfrm>
                <a:off x="1345668" y="1338377"/>
                <a:ext cx="323852" cy="190502"/>
              </a:xfrm>
              <a:custGeom>
                <a:avLst/>
                <a:gdLst/>
                <a:ahLst/>
                <a:cxnLst>
                  <a:cxn ang="0">
                    <a:pos x="wd2" y="hd2"/>
                  </a:cxn>
                  <a:cxn ang="5400000">
                    <a:pos x="wd2" y="hd2"/>
                  </a:cxn>
                  <a:cxn ang="10800000">
                    <a:pos x="wd2" y="hd2"/>
                  </a:cxn>
                  <a:cxn ang="16200000">
                    <a:pos x="wd2" y="hd2"/>
                  </a:cxn>
                </a:cxnLst>
                <a:rect l="0" t="0" r="r" b="b"/>
                <a:pathLst>
                  <a:path w="21600" h="21600"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7" name="Shape 137"/>
              <p:cNvSpPr/>
              <p:nvPr/>
            </p:nvSpPr>
            <p:spPr>
              <a:xfrm>
                <a:off x="26454" y="681152"/>
                <a:ext cx="142877" cy="123827"/>
              </a:xfrm>
              <a:custGeom>
                <a:avLst/>
                <a:gdLst/>
                <a:ahLst/>
                <a:cxnLst>
                  <a:cxn ang="0">
                    <a:pos x="wd2" y="hd2"/>
                  </a:cxn>
                  <a:cxn ang="5400000">
                    <a:pos x="wd2" y="hd2"/>
                  </a:cxn>
                  <a:cxn ang="10800000">
                    <a:pos x="wd2" y="hd2"/>
                  </a:cxn>
                  <a:cxn ang="16200000">
                    <a:pos x="wd2" y="hd2"/>
                  </a:cxn>
                </a:cxnLst>
                <a:rect l="0" t="0" r="r" b="b"/>
                <a:pathLst>
                  <a:path w="21600" h="21600"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8" name="Shape 138"/>
              <p:cNvSpPr/>
              <p:nvPr/>
            </p:nvSpPr>
            <p:spPr>
              <a:xfrm>
                <a:off x="150279" y="568440"/>
                <a:ext cx="160340" cy="141289"/>
              </a:xfrm>
              <a:custGeom>
                <a:avLst/>
                <a:gdLst/>
                <a:ahLst/>
                <a:cxnLst>
                  <a:cxn ang="0">
                    <a:pos x="wd2" y="hd2"/>
                  </a:cxn>
                  <a:cxn ang="5400000">
                    <a:pos x="wd2" y="hd2"/>
                  </a:cxn>
                  <a:cxn ang="10800000">
                    <a:pos x="wd2" y="hd2"/>
                  </a:cxn>
                  <a:cxn ang="16200000">
                    <a:pos x="wd2" y="hd2"/>
                  </a:cxn>
                </a:cxnLst>
                <a:rect l="0" t="0" r="r" b="b"/>
                <a:pathLst>
                  <a:path w="21600" h="21600"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9" name="Shape 139"/>
              <p:cNvSpPr/>
              <p:nvPr/>
            </p:nvSpPr>
            <p:spPr>
              <a:xfrm>
                <a:off x="1071030" y="1919402"/>
                <a:ext cx="131765" cy="123827"/>
              </a:xfrm>
              <a:custGeom>
                <a:avLst/>
                <a:gdLst/>
                <a:ahLst/>
                <a:cxnLst>
                  <a:cxn ang="0">
                    <a:pos x="wd2" y="hd2"/>
                  </a:cxn>
                  <a:cxn ang="5400000">
                    <a:pos x="wd2" y="hd2"/>
                  </a:cxn>
                  <a:cxn ang="10800000">
                    <a:pos x="wd2" y="hd2"/>
                  </a:cxn>
                  <a:cxn ang="16200000">
                    <a:pos x="wd2" y="hd2"/>
                  </a:cxn>
                </a:cxnLst>
                <a:rect l="0" t="0" r="r" b="b"/>
                <a:pathLst>
                  <a:path w="21600" h="21600"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0" name="Shape 140"/>
              <p:cNvSpPr/>
              <p:nvPr/>
            </p:nvSpPr>
            <p:spPr>
              <a:xfrm>
                <a:off x="1488543" y="776402"/>
                <a:ext cx="142877" cy="114302"/>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1" name="Shape 141"/>
              <p:cNvSpPr/>
              <p:nvPr/>
            </p:nvSpPr>
            <p:spPr>
              <a:xfrm>
                <a:off x="1421868" y="671627"/>
                <a:ext cx="142877" cy="133352"/>
              </a:xfrm>
              <a:custGeom>
                <a:avLst/>
                <a:gdLst/>
                <a:ahLst/>
                <a:cxnLst>
                  <a:cxn ang="0">
                    <a:pos x="wd2" y="hd2"/>
                  </a:cxn>
                  <a:cxn ang="5400000">
                    <a:pos x="wd2" y="hd2"/>
                  </a:cxn>
                  <a:cxn ang="10800000">
                    <a:pos x="wd2" y="hd2"/>
                  </a:cxn>
                  <a:cxn ang="16200000">
                    <a:pos x="wd2" y="hd2"/>
                  </a:cxn>
                </a:cxnLst>
                <a:rect l="0" t="0" r="r" b="b"/>
                <a:pathLst>
                  <a:path w="21600" h="21600"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2" name="Shape 142"/>
              <p:cNvSpPr/>
              <p:nvPr/>
            </p:nvSpPr>
            <p:spPr>
              <a:xfrm>
                <a:off x="5817" y="2451216"/>
                <a:ext cx="12701" cy="190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3" name="Shape 143"/>
              <p:cNvSpPr/>
              <p:nvPr/>
            </p:nvSpPr>
            <p:spPr>
              <a:xfrm>
                <a:off x="7404" y="416040"/>
                <a:ext cx="47627" cy="76202"/>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4" name="Shape 144"/>
              <p:cNvSpPr/>
              <p:nvPr/>
            </p:nvSpPr>
            <p:spPr>
              <a:xfrm>
                <a:off x="7404" y="2460740"/>
                <a:ext cx="57152" cy="1047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5" name="Shape 145"/>
              <p:cNvSpPr/>
              <p:nvPr/>
            </p:nvSpPr>
            <p:spPr>
              <a:xfrm rot="244927">
                <a:off x="1864780" y="1441565"/>
                <a:ext cx="255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6" name="Shape 146"/>
              <p:cNvSpPr/>
              <p:nvPr/>
            </p:nvSpPr>
            <p:spPr>
              <a:xfrm rot="16001411">
                <a:off x="456667" y="147752"/>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7" name="Shape 147"/>
              <p:cNvSpPr/>
              <p:nvPr/>
            </p:nvSpPr>
            <p:spPr>
              <a:xfrm>
                <a:off x="216954" y="2034158"/>
                <a:ext cx="224300" cy="24243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8" name="Shape 148"/>
              <p:cNvSpPr/>
              <p:nvPr/>
            </p:nvSpPr>
            <p:spPr>
              <a:xfrm rot="18742963">
                <a:off x="978831" y="1997913"/>
                <a:ext cx="105919" cy="10862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9" name="Shape 149"/>
              <p:cNvSpPr/>
              <p:nvPr/>
            </p:nvSpPr>
            <p:spPr>
              <a:xfrm>
                <a:off x="369354" y="333490"/>
                <a:ext cx="552452" cy="20193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50" name="Shape 150"/>
              <p:cNvSpPr/>
              <p:nvPr/>
            </p:nvSpPr>
            <p:spPr>
              <a:xfrm rot="19915651">
                <a:off x="466185" y="1197092"/>
                <a:ext cx="350831" cy="276220"/>
              </a:xfrm>
              <a:prstGeom prst="ellipse">
                <a:avLst/>
              </a:prstGeom>
              <a:gradFill flip="none" rotWithShape="1">
                <a:gsLst>
                  <a:gs pos="0">
                    <a:srgbClr val="000000"/>
                  </a:gs>
                  <a:gs pos="100000">
                    <a:srgbClr val="535561"/>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Tahoma"/>
                    <a:ea typeface="Tahoma"/>
                    <a:cs typeface="Tahoma"/>
                    <a:sym typeface="Tahoma"/>
                  </a:defRPr>
                </a:pPr>
                <a:endParaRPr/>
              </a:p>
            </p:txBody>
          </p:sp>
        </p:grpSp>
      </p:grpSp>
      <p:sp>
        <p:nvSpPr>
          <p:cNvPr id="153"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154"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599578" y="6245225"/>
            <a:ext cx="242797" cy="243838"/>
          </a:xfrm>
          <a:prstGeom prst="rect">
            <a:avLst/>
          </a:prstGeom>
          <a:ln w="12700">
            <a:miter lim="400000"/>
          </a:ln>
        </p:spPr>
        <p:txBody>
          <a:bodyPr wrap="none" lIns="45718" tIns="45718" rIns="45718" bIns="45718">
            <a:spAutoFit/>
          </a:bodyPr>
          <a:lstStyle>
            <a:lvl1pPr algn="r">
              <a:defRPr sz="1000">
                <a:solidFill>
                  <a:srgbClr val="FFFFFF"/>
                </a:solidFill>
                <a:latin typeface="Tahoma"/>
                <a:ea typeface="Tahoma"/>
                <a:cs typeface="Tahoma"/>
                <a:sym typeface="Tahoma"/>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61"/>
          <p:cNvSpPr txBox="1">
            <a:spLocks noGrp="1"/>
          </p:cNvSpPr>
          <p:nvPr>
            <p:ph type="title" idx="4294967295"/>
          </p:nvPr>
        </p:nvSpPr>
        <p:spPr>
          <a:xfrm>
            <a:off x="685800" y="1768475"/>
            <a:ext cx="7772400" cy="1736725"/>
          </a:xfrm>
          <a:prstGeom prst="rect">
            <a:avLst/>
          </a:prstGeom>
        </p:spPr>
        <p:txBody>
          <a:bodyPr lIns="0" tIns="0" rIns="0" bIns="0" anchor="b">
            <a:normAutofit/>
          </a:bodyPr>
          <a:lstStyle/>
          <a:p>
            <a:pPr>
              <a:defRPr>
                <a:effectLst>
                  <a:outerShdw blurRad="12700" dist="25400" dir="2700000" rotWithShape="0">
                    <a:srgbClr val="000000"/>
                  </a:outerShdw>
                </a:effectLst>
              </a:defRPr>
            </a:pPr>
            <a:endParaRPr/>
          </a:p>
        </p:txBody>
      </p:sp>
      <p:sp>
        <p:nvSpPr>
          <p:cNvPr id="179" name="Shape 162"/>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defRPr>
                <a:effectLst>
                  <a:outerShdw blurRad="12700" dist="25400" dir="2700000" rotWithShape="0">
                    <a:srgbClr val="000000"/>
                  </a:outerShdw>
                </a:effectLst>
              </a:defRPr>
            </a:pPr>
            <a:endParaRPr/>
          </a:p>
        </p:txBody>
      </p:sp>
      <p:pic>
        <p:nvPicPr>
          <p:cNvPr id="180" name="sherrero4.jpeg" descr="sherrero4.jpeg"/>
          <p:cNvPicPr>
            <a:picLocks noChangeAspect="1"/>
          </p:cNvPicPr>
          <p:nvPr/>
        </p:nvPicPr>
        <p:blipFill>
          <a:blip r:embed="rId2"/>
          <a:stretch>
            <a:fillRect/>
          </a:stretch>
        </p:blipFill>
        <p:spPr>
          <a:xfrm>
            <a:off x="0" y="-795"/>
            <a:ext cx="9144000" cy="6859590"/>
          </a:xfrm>
          <a:prstGeom prst="rect">
            <a:avLst/>
          </a:prstGeom>
          <a:ln w="50800">
            <a:solidFill>
              <a:srgbClr val="006600"/>
            </a:solidFill>
          </a:ln>
        </p:spPr>
      </p:pic>
      <p:sp>
        <p:nvSpPr>
          <p:cNvPr id="181" name="Shape 164"/>
          <p:cNvSpPr txBox="1"/>
          <p:nvPr/>
        </p:nvSpPr>
        <p:spPr>
          <a:xfrm>
            <a:off x="323850" y="5589587"/>
            <a:ext cx="6696075" cy="1437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4400">
                <a:solidFill>
                  <a:srgbClr val="FFC000"/>
                </a:solidFill>
                <a:latin typeface="Tahoma"/>
                <a:ea typeface="Tahoma"/>
                <a:cs typeface="Tahoma"/>
                <a:sym typeface="Tahoma"/>
              </a:defRPr>
            </a:lvl1pPr>
          </a:lstStyle>
          <a:p>
            <a:r>
              <a:t>BALANCE </a:t>
            </a:r>
          </a:p>
        </p:txBody>
      </p:sp>
      <p:sp>
        <p:nvSpPr>
          <p:cNvPr id="182" name="Shape 165"/>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C000"/>
                </a:solidFill>
                <a:latin typeface="Papyrus"/>
                <a:ea typeface="Papyrus"/>
                <a:cs typeface="Papyrus"/>
                <a:sym typeface="Papyrus"/>
              </a:defRPr>
            </a:lvl1pPr>
          </a:lstStyle>
          <a:p>
            <a:r>
              <a:t>Fundamentals for Secondary School and Baccalaureate. Comprehensive and experiential learning</a:t>
            </a:r>
          </a:p>
        </p:txBody>
      </p:sp>
      <p:pic>
        <p:nvPicPr>
          <p:cNvPr id="183"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13"/>
          <p:cNvSpPr txBox="1">
            <a:spLocks noGrp="1"/>
          </p:cNvSpPr>
          <p:nvPr>
            <p:ph type="sldNum" sz="quarter" idx="4294967295"/>
          </p:nvPr>
        </p:nvSpPr>
        <p:spPr>
          <a:xfrm>
            <a:off x="8599578" y="6245225"/>
            <a:ext cx="242797" cy="2438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pic>
        <p:nvPicPr>
          <p:cNvPr id="232" name="eval 10.jpg" descr="eval 10.jpg"/>
          <p:cNvPicPr>
            <a:picLocks noChangeAspect="1"/>
          </p:cNvPicPr>
          <p:nvPr/>
        </p:nvPicPr>
        <p:blipFill>
          <a:blip r:embed="rId2"/>
          <a:stretch>
            <a:fillRect/>
          </a:stretch>
        </p:blipFill>
        <p:spPr>
          <a:xfrm>
            <a:off x="1173608" y="1412594"/>
            <a:ext cx="2687927" cy="3839894"/>
          </a:xfrm>
          <a:prstGeom prst="rect">
            <a:avLst/>
          </a:prstGeom>
          <a:ln w="12700">
            <a:miter lim="400000"/>
          </a:ln>
        </p:spPr>
      </p:pic>
      <p:sp>
        <p:nvSpPr>
          <p:cNvPr id="233" name="Shape 215"/>
          <p:cNvSpPr txBox="1"/>
          <p:nvPr/>
        </p:nvSpPr>
        <p:spPr>
          <a:xfrm>
            <a:off x="4268632" y="1192589"/>
            <a:ext cx="4234718" cy="4058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j-lt"/>
                <a:ea typeface="+mj-ea"/>
                <a:cs typeface="+mj-cs"/>
                <a:sym typeface="Helvetica"/>
              </a:defRPr>
            </a:lvl1pPr>
          </a:lstStyle>
          <a:p>
            <a:r>
              <a:rPr dirty="0"/>
              <a:t>Also, we can measure this kind of balance with the Elmar </a:t>
            </a:r>
            <a:r>
              <a:rPr dirty="0" err="1"/>
              <a:t>Kornexl’s</a:t>
            </a:r>
            <a:r>
              <a:rPr dirty="0"/>
              <a:t> test, mentioned by the same author in his book “Measurements, Assessments and Statistics Applied to Physical Education and Sport.” These tests involve placing one foot on a block 2cm wide and stay in this position with your hands on your waist. The test will be done three times and the result will be the average of the three attempts divided by six. If any subject remains in this position for 60 sec, the result will be 10 out of 10.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17"/>
          <p:cNvSpPr txBox="1"/>
          <p:nvPr/>
        </p:nvSpPr>
        <p:spPr>
          <a:xfrm>
            <a:off x="971550" y="333375"/>
            <a:ext cx="7200900" cy="586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200">
                <a:solidFill>
                  <a:srgbClr val="FFC000"/>
                </a:solidFill>
                <a:latin typeface="Tahoma"/>
                <a:ea typeface="Tahoma"/>
                <a:cs typeface="Tahoma"/>
                <a:sym typeface="Tahoma"/>
              </a:defRPr>
            </a:lvl1pPr>
          </a:lstStyle>
          <a:p>
            <a:r>
              <a:t>Measurement of Dynamic Balance </a:t>
            </a:r>
          </a:p>
        </p:txBody>
      </p:sp>
      <p:sp>
        <p:nvSpPr>
          <p:cNvPr id="236" name="Shape 218"/>
          <p:cNvSpPr txBox="1"/>
          <p:nvPr/>
        </p:nvSpPr>
        <p:spPr>
          <a:xfrm>
            <a:off x="250825" y="1196974"/>
            <a:ext cx="4974318" cy="4386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FFFF"/>
                </a:solidFill>
                <a:latin typeface="+mj-lt"/>
                <a:ea typeface="+mj-ea"/>
                <a:cs typeface="+mj-cs"/>
                <a:sym typeface="Helvetica"/>
              </a:defRPr>
            </a:pPr>
            <a:r>
              <a:rPr dirty="0"/>
              <a:t>This type of balance will be measure through the Álvarez del </a:t>
            </a:r>
            <a:r>
              <a:rPr dirty="0" err="1"/>
              <a:t>Villar’s</a:t>
            </a:r>
            <a:r>
              <a:rPr dirty="0"/>
              <a:t> test, where the subject has to walk on a balance beam 3.60m long and 15 cm up from the floor. The subject has to go from one side to the other at least three times. The first time, the subject has to walk straight to the other side, the second and the third time he/she has to do it laterally and in both directions.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FFFF"/>
                </a:solidFill>
                <a:latin typeface="+mj-lt"/>
                <a:ea typeface="+mj-ea"/>
                <a:cs typeface="+mj-cs"/>
                <a:sym typeface="Helvetica"/>
              </a:defRPr>
            </a:pPr>
            <a:r>
              <a:rPr dirty="0"/>
              <a:t>We will use the next scale:</a:t>
            </a:r>
          </a:p>
          <a:p>
            <a:pPr marL="170447" indent="-170447" algn="just" defTabSz="457200">
              <a:lnSpc>
                <a:spcPct val="11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FFFF"/>
                </a:solidFill>
                <a:latin typeface="+mj-lt"/>
                <a:ea typeface="+mj-ea"/>
                <a:cs typeface="+mj-cs"/>
                <a:sym typeface="Helvetica"/>
              </a:defRPr>
            </a:pPr>
            <a:r>
              <a:rPr dirty="0"/>
              <a:t>4 points if the subject does it without a problem.</a:t>
            </a:r>
          </a:p>
          <a:p>
            <a:pPr marL="170447" indent="-170447" algn="just" defTabSz="457200">
              <a:lnSpc>
                <a:spcPct val="11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FFFF"/>
                </a:solidFill>
                <a:latin typeface="+mj-lt"/>
                <a:ea typeface="+mj-ea"/>
                <a:cs typeface="+mj-cs"/>
                <a:sym typeface="Helvetica"/>
              </a:defRPr>
            </a:pPr>
            <a:r>
              <a:rPr dirty="0"/>
              <a:t>3 points if the subject tries to compensate any imbalance.</a:t>
            </a:r>
          </a:p>
          <a:p>
            <a:pPr marL="170447" indent="-170447" algn="just" defTabSz="457200">
              <a:lnSpc>
                <a:spcPct val="11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FFFF"/>
                </a:solidFill>
                <a:latin typeface="+mj-lt"/>
                <a:ea typeface="+mj-ea"/>
                <a:cs typeface="+mj-cs"/>
                <a:sym typeface="Helvetica"/>
              </a:defRPr>
            </a:pPr>
            <a:r>
              <a:rPr dirty="0"/>
              <a:t>2 points if the subject tries to compensate any imbalance by touching the floor more than once.</a:t>
            </a:r>
          </a:p>
          <a:p>
            <a:pPr marL="114300" indent="-114300"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FFFFFF"/>
                </a:solidFill>
                <a:latin typeface="+mj-lt"/>
                <a:ea typeface="+mj-ea"/>
                <a:cs typeface="+mj-cs"/>
                <a:sym typeface="Helvetica"/>
              </a:defRPr>
            </a:pPr>
            <a:r>
              <a:rPr dirty="0"/>
              <a:t>- 1 point if the subject cannot complete the test.  </a:t>
            </a:r>
          </a:p>
        </p:txBody>
      </p:sp>
      <p:pic>
        <p:nvPicPr>
          <p:cNvPr id="23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38" name="eval 11.jpg" descr="eval 11.jpg"/>
          <p:cNvPicPr>
            <a:picLocks noChangeAspect="1"/>
          </p:cNvPicPr>
          <p:nvPr/>
        </p:nvPicPr>
        <p:blipFill>
          <a:blip r:embed="rId3"/>
          <a:stretch>
            <a:fillRect/>
          </a:stretch>
        </p:blipFill>
        <p:spPr>
          <a:xfrm>
            <a:off x="5780508" y="2585226"/>
            <a:ext cx="3148110" cy="240619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235"/>
                                        </p:tgtEl>
                                        <p:attrNameLst>
                                          <p:attrName>style.visibility</p:attrName>
                                        </p:attrNameLst>
                                      </p:cBhvr>
                                      <p:to>
                                        <p:strVal val="visible"/>
                                      </p:to>
                                    </p:set>
                                    <p:animEffect transition="in" filter="box(in)">
                                      <p:cBhvr>
                                        <p:cTn id="7" dur="5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iterate>
                                    <p:tmAbs val="0"/>
                                  </p:iterate>
                                  <p:childTnLst>
                                    <p:set>
                                      <p:cBhvr>
                                        <p:cTn id="11" fill="hold"/>
                                        <p:tgtEl>
                                          <p:spTgt spid="236"/>
                                        </p:tgtEl>
                                        <p:attrNameLst>
                                          <p:attrName>style.visibility</p:attrName>
                                        </p:attrNameLst>
                                      </p:cBhvr>
                                      <p:to>
                                        <p:strVal val="visible"/>
                                      </p:to>
                                    </p:set>
                                    <p:animEffect transition="in" filter="box(in)">
                                      <p:cBhvr>
                                        <p:cTn id="12"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advAuto="0"/>
      <p:bldP spid="236"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22"/>
          <p:cNvSpPr txBox="1">
            <a:spLocks noGrp="1"/>
          </p:cNvSpPr>
          <p:nvPr>
            <p:ph type="sldNum" sz="quarter" idx="4294967295"/>
          </p:nvPr>
        </p:nvSpPr>
        <p:spPr>
          <a:xfrm>
            <a:off x="8599578" y="6245225"/>
            <a:ext cx="242797" cy="2438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241" name="Shape 223"/>
          <p:cNvSpPr txBox="1"/>
          <p:nvPr/>
        </p:nvSpPr>
        <p:spPr>
          <a:xfrm>
            <a:off x="689669" y="678180"/>
            <a:ext cx="7764662" cy="5552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spcBef>
                <a:spcPts val="1200"/>
              </a:spcBef>
              <a:defRPr>
                <a:solidFill>
                  <a:srgbClr val="FFFB00"/>
                </a:solidFill>
                <a:latin typeface="Gill Sans"/>
                <a:ea typeface="Gill Sans"/>
                <a:cs typeface="Gill Sans"/>
                <a:sym typeface="Gill Sans"/>
              </a:defRPr>
            </a:pPr>
            <a:r>
              <a:rPr dirty="0"/>
              <a:t>Exercises to develop balance should also be focused on the development of sensory factors, like tactile sensations, observation of reference points and distance, etc. </a:t>
            </a:r>
          </a:p>
          <a:p>
            <a:pPr defTabSz="457200">
              <a:spcBef>
                <a:spcPts val="1200"/>
              </a:spcBef>
              <a:defRPr>
                <a:solidFill>
                  <a:srgbClr val="FFFB00"/>
                </a:solidFill>
                <a:latin typeface="Gill Sans"/>
                <a:ea typeface="Gill Sans"/>
                <a:cs typeface="Gill Sans"/>
                <a:sym typeface="Gill Sans"/>
              </a:defRPr>
            </a:pPr>
            <a:r>
              <a:rPr dirty="0"/>
              <a:t>Some examples: </a:t>
            </a:r>
            <a:endParaRPr sz="1600" dirty="0">
              <a:solidFill>
                <a:srgbClr val="FFFFFF"/>
              </a:solidFill>
            </a:endParaRPr>
          </a:p>
          <a:p>
            <a:pPr defTabSz="457200">
              <a:spcBef>
                <a:spcPts val="1200"/>
              </a:spcBef>
              <a:defRPr sz="1500">
                <a:solidFill>
                  <a:srgbClr val="000000"/>
                </a:solidFill>
                <a:latin typeface="Gill Sans"/>
                <a:ea typeface="Gill Sans"/>
                <a:cs typeface="Gill Sans"/>
                <a:sym typeface="Gill Sans"/>
              </a:defRPr>
            </a:pPr>
            <a:endParaRPr sz="1600" dirty="0">
              <a:solidFill>
                <a:srgbClr val="FFFFFF"/>
              </a:solidFill>
            </a:endParaRPr>
          </a:p>
          <a:p>
            <a:pPr defTabSz="457200">
              <a:spcBef>
                <a:spcPts val="1200"/>
              </a:spcBef>
              <a:defRPr sz="1500">
                <a:solidFill>
                  <a:srgbClr val="000000"/>
                </a:solidFill>
                <a:latin typeface="Gill Sans"/>
                <a:ea typeface="Gill Sans"/>
                <a:cs typeface="Gill Sans"/>
                <a:sym typeface="Gill Sans"/>
              </a:defRPr>
            </a:pPr>
            <a:endParaRPr sz="1600" dirty="0">
              <a:solidFill>
                <a:srgbClr val="FFFFFF"/>
              </a:solidFill>
            </a:endParaRPr>
          </a:p>
          <a:p>
            <a:pPr defTabSz="457200">
              <a:spcBef>
                <a:spcPts val="1200"/>
              </a:spcBef>
              <a:defRPr sz="1900">
                <a:solidFill>
                  <a:srgbClr val="FFFFFF"/>
                </a:solidFill>
                <a:latin typeface="Gill Sans"/>
                <a:ea typeface="Gill Sans"/>
                <a:cs typeface="Gill Sans"/>
                <a:sym typeface="Gill Sans"/>
              </a:defRPr>
            </a:pPr>
            <a:r>
              <a:rPr dirty="0">
                <a:solidFill>
                  <a:srgbClr val="000000"/>
                </a:solidFill>
              </a:rPr>
              <a:t/>
            </a:r>
            <a:br>
              <a:rPr dirty="0">
                <a:solidFill>
                  <a:srgbClr val="000000"/>
                </a:solidFill>
              </a:rPr>
            </a:br>
            <a:r>
              <a:rPr dirty="0"/>
              <a:t>- Walking barefoot (sole of the feet sensations), </a:t>
            </a:r>
            <a:br>
              <a:rPr dirty="0"/>
            </a:br>
            <a:r>
              <a:rPr dirty="0"/>
              <a:t>- going up and down stairs (appreciation of distance), </a:t>
            </a:r>
            <a:br>
              <a:rPr dirty="0"/>
            </a:br>
            <a:r>
              <a:rPr dirty="0"/>
              <a:t>- walking with an object on your head, </a:t>
            </a:r>
            <a:br>
              <a:rPr dirty="0"/>
            </a:br>
            <a:r>
              <a:rPr dirty="0"/>
              <a:t>- doing the balancing stick pose, </a:t>
            </a:r>
            <a:br>
              <a:rPr dirty="0"/>
            </a:br>
            <a:r>
              <a:rPr dirty="0"/>
              <a:t>- walking with your eyes closed, </a:t>
            </a:r>
            <a:br>
              <a:rPr dirty="0"/>
            </a:br>
            <a:r>
              <a:rPr dirty="0"/>
              <a:t>- walking on a balance beam, </a:t>
            </a:r>
            <a:br>
              <a:rPr dirty="0"/>
            </a:br>
            <a:r>
              <a:rPr dirty="0"/>
              <a:t>- gymnastics exercises, </a:t>
            </a:r>
            <a:br>
              <a:rPr dirty="0"/>
            </a:br>
            <a:r>
              <a:rPr dirty="0"/>
              <a:t>- exercises using one foot on the floor and on smaller surfaces, and </a:t>
            </a:r>
            <a:br>
              <a:rPr dirty="0"/>
            </a:br>
            <a:r>
              <a:rPr dirty="0"/>
              <a:t>- walking on the inclined plane of the benches that are leaning on wall bars. </a:t>
            </a:r>
            <a:br>
              <a:rPr dirty="0"/>
            </a:br>
            <a:endParaRPr dirty="0"/>
          </a:p>
        </p:txBody>
      </p:sp>
      <p:pic>
        <p:nvPicPr>
          <p:cNvPr id="242" name="equilibrio 1.jpg" descr="equilibrio 1.jpg"/>
          <p:cNvPicPr>
            <a:picLocks noChangeAspect="1"/>
          </p:cNvPicPr>
          <p:nvPr/>
        </p:nvPicPr>
        <p:blipFill>
          <a:blip r:embed="rId2"/>
          <a:stretch>
            <a:fillRect/>
          </a:stretch>
        </p:blipFill>
        <p:spPr>
          <a:xfrm>
            <a:off x="6817568" y="1362316"/>
            <a:ext cx="2128175" cy="3498368"/>
          </a:xfrm>
          <a:prstGeom prst="rect">
            <a:avLst/>
          </a:prstGeom>
          <a:ln w="12700">
            <a:miter lim="400000"/>
          </a:ln>
        </p:spPr>
      </p:pic>
      <p:pic>
        <p:nvPicPr>
          <p:cNvPr id="243" name="cf -a.jpg" descr="cf -a.jpg"/>
          <p:cNvPicPr>
            <a:picLocks noChangeAspect="1"/>
          </p:cNvPicPr>
          <p:nvPr/>
        </p:nvPicPr>
        <p:blipFill>
          <a:blip r:embed="rId3">
            <a:alphaModFix amt="26431"/>
          </a:blip>
          <a:srcRect l="17792" b="16144"/>
          <a:stretch>
            <a:fillRect/>
          </a:stretch>
        </p:blipFill>
        <p:spPr>
          <a:xfrm>
            <a:off x="1025673" y="663492"/>
            <a:ext cx="3696785" cy="527701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27"/>
          <p:cNvSpPr txBox="1"/>
          <p:nvPr/>
        </p:nvSpPr>
        <p:spPr>
          <a:xfrm>
            <a:off x="323850" y="1060450"/>
            <a:ext cx="8496300" cy="459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b="1">
                <a:solidFill>
                  <a:srgbClr val="92D050"/>
                </a:solidFill>
                <a:latin typeface="Tahoma"/>
                <a:ea typeface="Tahoma"/>
                <a:cs typeface="Tahoma"/>
                <a:sym typeface="Tahoma"/>
              </a:defRPr>
            </a:lvl1pPr>
          </a:lstStyle>
          <a:p>
            <a:r>
              <a:t>QUESTIONNAIRE AND ACTIVITIES</a:t>
            </a:r>
          </a:p>
        </p:txBody>
      </p:sp>
      <p:sp>
        <p:nvSpPr>
          <p:cNvPr id="246" name="Shape 228"/>
          <p:cNvSpPr txBox="1"/>
          <p:nvPr/>
        </p:nvSpPr>
        <p:spPr>
          <a:xfrm>
            <a:off x="1035049" y="1922781"/>
            <a:ext cx="6769102" cy="4434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2700" algn="just" defTabSz="457200">
              <a:lnSpc>
                <a:spcPct val="17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When you see a person in a circus walking on a tightrope, which type of exercise is that person doing?</a:t>
            </a:r>
          </a:p>
          <a:p>
            <a:pPr marL="12700" algn="just" defTabSz="457200">
              <a:lnSpc>
                <a:spcPct val="17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Which senses are involved in balance?</a:t>
            </a:r>
          </a:p>
          <a:p>
            <a:pPr marL="12700" algn="just" defTabSz="457200">
              <a:lnSpc>
                <a:spcPct val="17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Explain the relation between line of gravity and BOS for maintaining balance.</a:t>
            </a:r>
          </a:p>
          <a:p>
            <a:pPr marL="12700" algn="just" defTabSz="457200">
              <a:lnSpc>
                <a:spcPct val="17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Check if your degree of balance is good by walking on a curb or a low balance beam. </a:t>
            </a:r>
          </a:p>
          <a:p>
            <a:pPr marL="12700" algn="just" defTabSz="457200">
              <a:lnSpc>
                <a:spcPct val="17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Practise your balance with your eyes close on an overturned gymnastic bench.</a:t>
            </a:r>
          </a:p>
          <a:p>
            <a:pPr marL="12700" algn="just" defTabSz="457200">
              <a:lnSpc>
                <a:spcPct val="170000"/>
              </a:lnSpc>
              <a:buSzPct val="100000"/>
              <a:buFont typeface="Helvetica"/>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solidFill>
                  <a:srgbClr val="FFFFFF"/>
                </a:solidFill>
                <a:latin typeface="+mj-lt"/>
                <a:ea typeface="+mj-ea"/>
                <a:cs typeface="+mj-cs"/>
                <a:sym typeface="Helvetica"/>
              </a:defRPr>
            </a:pPr>
            <a:r>
              <a:t>Write down in your notebook unknown vocabulary from this unit. </a:t>
            </a:r>
          </a:p>
        </p:txBody>
      </p:sp>
      <p:pic>
        <p:nvPicPr>
          <p:cNvPr id="24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245"/>
                                        </p:tgtEl>
                                        <p:attrNameLst>
                                          <p:attrName>style.visibility</p:attrName>
                                        </p:attrNameLst>
                                      </p:cBhvr>
                                      <p:to>
                                        <p:strVal val="visible"/>
                                      </p:to>
                                    </p:set>
                                    <p:animEffect transition="in" filter="blinds(horizontal)">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iterate>
                                    <p:tmAbs val="0"/>
                                  </p:iterate>
                                  <p:childTnLst>
                                    <p:set>
                                      <p:cBhvr>
                                        <p:cTn id="11" fill="hold"/>
                                        <p:tgtEl>
                                          <p:spTgt spid="246">
                                            <p:bg/>
                                          </p:spTgt>
                                        </p:tgtEl>
                                        <p:attrNameLst>
                                          <p:attrName>style.visibility</p:attrName>
                                        </p:attrNameLst>
                                      </p:cBhvr>
                                      <p:to>
                                        <p:strVal val="visible"/>
                                      </p:to>
                                    </p:set>
                                    <p:animEffect transition="in" filter="box(in)">
                                      <p:cBhvr>
                                        <p:cTn id="12" dur="500"/>
                                        <p:tgtEl>
                                          <p:spTgt spid="246">
                                            <p:bg/>
                                          </p:spTgt>
                                        </p:tgtEl>
                                      </p:cBhvr>
                                    </p:animEffect>
                                  </p:childTnLst>
                                </p:cTn>
                              </p:par>
                              <p:par>
                                <p:cTn id="13" presetID="4" presetClass="entr" presetSubtype="16" fill="hold" grpId="0" nodeType="withEffect">
                                  <p:stCondLst>
                                    <p:cond delay="0"/>
                                  </p:stCondLst>
                                  <p:iterate>
                                    <p:tmAbs val="0"/>
                                  </p:iterate>
                                  <p:childTnLst>
                                    <p:set>
                                      <p:cBhvr>
                                        <p:cTn id="14" fill="hold"/>
                                        <p:tgtEl>
                                          <p:spTgt spid="246">
                                            <p:txEl>
                                              <p:pRg st="0" end="0"/>
                                            </p:txEl>
                                          </p:spTgt>
                                        </p:tgtEl>
                                        <p:attrNameLst>
                                          <p:attrName>style.visibility</p:attrName>
                                        </p:attrNameLst>
                                      </p:cBhvr>
                                      <p:to>
                                        <p:strVal val="visible"/>
                                      </p:to>
                                    </p:set>
                                    <p:animEffect transition="in" filter="box(in)">
                                      <p:cBhvr>
                                        <p:cTn id="15" dur="500"/>
                                        <p:tgtEl>
                                          <p:spTgt spid="24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iterate>
                                    <p:tmAbs val="0"/>
                                  </p:iterate>
                                  <p:childTnLst>
                                    <p:set>
                                      <p:cBhvr>
                                        <p:cTn id="19" fill="hold"/>
                                        <p:tgtEl>
                                          <p:spTgt spid="246">
                                            <p:txEl>
                                              <p:pRg st="1" end="1"/>
                                            </p:txEl>
                                          </p:spTgt>
                                        </p:tgtEl>
                                        <p:attrNameLst>
                                          <p:attrName>style.visibility</p:attrName>
                                        </p:attrNameLst>
                                      </p:cBhvr>
                                      <p:to>
                                        <p:strVal val="visible"/>
                                      </p:to>
                                    </p:set>
                                    <p:animEffect transition="in" filter="box(in)">
                                      <p:cBhvr>
                                        <p:cTn id="20" dur="500"/>
                                        <p:tgtEl>
                                          <p:spTgt spid="24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iterate>
                                    <p:tmAbs val="0"/>
                                  </p:iterate>
                                  <p:childTnLst>
                                    <p:set>
                                      <p:cBhvr>
                                        <p:cTn id="24" fill="hold"/>
                                        <p:tgtEl>
                                          <p:spTgt spid="246">
                                            <p:txEl>
                                              <p:pRg st="2" end="2"/>
                                            </p:txEl>
                                          </p:spTgt>
                                        </p:tgtEl>
                                        <p:attrNameLst>
                                          <p:attrName>style.visibility</p:attrName>
                                        </p:attrNameLst>
                                      </p:cBhvr>
                                      <p:to>
                                        <p:strVal val="visible"/>
                                      </p:to>
                                    </p:set>
                                    <p:animEffect transition="in" filter="box(in)">
                                      <p:cBhvr>
                                        <p:cTn id="25" dur="500"/>
                                        <p:tgtEl>
                                          <p:spTgt spid="24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iterate>
                                    <p:tmAbs val="0"/>
                                  </p:iterate>
                                  <p:childTnLst>
                                    <p:set>
                                      <p:cBhvr>
                                        <p:cTn id="29" fill="hold"/>
                                        <p:tgtEl>
                                          <p:spTgt spid="246">
                                            <p:txEl>
                                              <p:pRg st="3" end="3"/>
                                            </p:txEl>
                                          </p:spTgt>
                                        </p:tgtEl>
                                        <p:attrNameLst>
                                          <p:attrName>style.visibility</p:attrName>
                                        </p:attrNameLst>
                                      </p:cBhvr>
                                      <p:to>
                                        <p:strVal val="visible"/>
                                      </p:to>
                                    </p:set>
                                    <p:animEffect transition="in" filter="box(in)">
                                      <p:cBhvr>
                                        <p:cTn id="30" dur="500"/>
                                        <p:tgtEl>
                                          <p:spTgt spid="24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iterate>
                                    <p:tmAbs val="0"/>
                                  </p:iterate>
                                  <p:childTnLst>
                                    <p:set>
                                      <p:cBhvr>
                                        <p:cTn id="34" fill="hold"/>
                                        <p:tgtEl>
                                          <p:spTgt spid="246">
                                            <p:txEl>
                                              <p:pRg st="4" end="4"/>
                                            </p:txEl>
                                          </p:spTgt>
                                        </p:tgtEl>
                                        <p:attrNameLst>
                                          <p:attrName>style.visibility</p:attrName>
                                        </p:attrNameLst>
                                      </p:cBhvr>
                                      <p:to>
                                        <p:strVal val="visible"/>
                                      </p:to>
                                    </p:set>
                                    <p:animEffect transition="in" filter="box(in)">
                                      <p:cBhvr>
                                        <p:cTn id="35" dur="500"/>
                                        <p:tgtEl>
                                          <p:spTgt spid="24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iterate>
                                    <p:tmAbs val="0"/>
                                  </p:iterate>
                                  <p:childTnLst>
                                    <p:set>
                                      <p:cBhvr>
                                        <p:cTn id="39" fill="hold"/>
                                        <p:tgtEl>
                                          <p:spTgt spid="246">
                                            <p:txEl>
                                              <p:pRg st="5" end="5"/>
                                            </p:txEl>
                                          </p:spTgt>
                                        </p:tgtEl>
                                        <p:attrNameLst>
                                          <p:attrName>style.visibility</p:attrName>
                                        </p:attrNameLst>
                                      </p:cBhvr>
                                      <p:to>
                                        <p:strVal val="visible"/>
                                      </p:to>
                                    </p:set>
                                    <p:animEffect transition="in" filter="box(in)">
                                      <p:cBhvr>
                                        <p:cTn id="40" dur="500"/>
                                        <p:tgtEl>
                                          <p:spTgt spid="24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iterate>
                                    <p:tmAbs val="0"/>
                                  </p:iterate>
                                  <p:childTnLst>
                                    <p:set>
                                      <p:cBhvr>
                                        <p:cTn id="44" fill="hold"/>
                                        <p:tgtEl>
                                          <p:spTgt spid="246">
                                            <p:txEl>
                                              <p:charRg st="445" end="445"/>
                                            </p:txEl>
                                          </p:spTgt>
                                        </p:tgtEl>
                                        <p:attrNameLst>
                                          <p:attrName>style.visibility</p:attrName>
                                        </p:attrNameLst>
                                      </p:cBhvr>
                                      <p:to>
                                        <p:strVal val="visible"/>
                                      </p:to>
                                    </p:set>
                                    <p:animEffect transition="in" filter="box(in)">
                                      <p:cBhvr>
                                        <p:cTn id="45" dur="500"/>
                                        <p:tgtEl>
                                          <p:spTgt spid="246">
                                            <p:txEl>
                                              <p:charRg st="445" end="44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advAuto="0"/>
      <p:bldP spid="246"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5D6B"/>
        </a:solidFill>
        <a:effectLst/>
      </p:bgPr>
    </p:bg>
    <p:spTree>
      <p:nvGrpSpPr>
        <p:cNvPr id="1" name=""/>
        <p:cNvGrpSpPr/>
        <p:nvPr/>
      </p:nvGrpSpPr>
      <p:grpSpPr>
        <a:xfrm>
          <a:off x="0" y="0"/>
          <a:ext cx="0" cy="0"/>
          <a:chOff x="0" y="0"/>
          <a:chExt cx="0" cy="0"/>
        </a:xfrm>
      </p:grpSpPr>
      <p:sp>
        <p:nvSpPr>
          <p:cNvPr id="185" name="Shape 168"/>
          <p:cNvSpPr txBox="1"/>
          <p:nvPr/>
        </p:nvSpPr>
        <p:spPr>
          <a:xfrm>
            <a:off x="1789111" y="149065"/>
            <a:ext cx="4095753" cy="701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2400"/>
              </a:spcBef>
              <a:defRPr sz="4000">
                <a:solidFill>
                  <a:srgbClr val="FFC000"/>
                </a:solidFill>
                <a:latin typeface="BLAST"/>
                <a:ea typeface="BLAST"/>
                <a:cs typeface="BLAST"/>
                <a:sym typeface="BLAST"/>
              </a:defRPr>
            </a:lvl1pPr>
          </a:lstStyle>
          <a:p>
            <a:r>
              <a:t>Balance</a:t>
            </a:r>
          </a:p>
        </p:txBody>
      </p:sp>
      <p:pic>
        <p:nvPicPr>
          <p:cNvPr id="186"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87" name="Shape 170"/>
          <p:cNvSpPr txBox="1"/>
          <p:nvPr/>
        </p:nvSpPr>
        <p:spPr>
          <a:xfrm>
            <a:off x="1471612" y="766108"/>
            <a:ext cx="3909518" cy="4854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R="12700" defTabSz="12700">
              <a:lnSpc>
                <a:spcPct val="150000"/>
              </a:lnSpc>
              <a:tabLst>
                <a:tab pos="266700" algn="l"/>
              </a:tabLst>
              <a:defRPr>
                <a:solidFill>
                  <a:srgbClr val="FFFFFF"/>
                </a:solidFill>
                <a:latin typeface="Tahoma"/>
                <a:ea typeface="Tahoma"/>
                <a:cs typeface="Tahoma"/>
                <a:sym typeface="Tahoma"/>
              </a:defRPr>
            </a:pPr>
            <a:r>
              <a:t>  </a:t>
            </a:r>
            <a:r>
              <a:rPr spc="-18"/>
              <a:t>1. Objectives</a:t>
            </a:r>
            <a:br>
              <a:rPr spc="-18"/>
            </a:br>
            <a:r>
              <a:rPr spc="-18"/>
              <a:t>  2. Concepts and Types </a:t>
            </a:r>
          </a:p>
          <a:p>
            <a:pPr marR="12700" indent="406400" defTabSz="127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8">
                <a:solidFill>
                  <a:srgbClr val="000000"/>
                </a:solidFill>
                <a:latin typeface="Helvetica Neue"/>
                <a:ea typeface="Helvetica Neue"/>
                <a:cs typeface="Helvetica Neue"/>
                <a:sym typeface="Helvetica Neue"/>
              </a:defRPr>
            </a:pPr>
            <a:r>
              <a:t>   </a:t>
            </a:r>
            <a:r>
              <a:rPr>
                <a:solidFill>
                  <a:srgbClr val="FFFFFF"/>
                </a:solidFill>
              </a:rPr>
              <a:t>Static Balance </a:t>
            </a:r>
          </a:p>
          <a:p>
            <a:pPr marL="203200" marR="12700" indent="203200" defTabSz="127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8">
                <a:solidFill>
                  <a:srgbClr val="FFFFFF"/>
                </a:solidFill>
                <a:latin typeface="Helvetica Neue"/>
                <a:ea typeface="Helvetica Neue"/>
                <a:cs typeface="Helvetica Neue"/>
                <a:sym typeface="Helvetica Neue"/>
              </a:defRPr>
            </a:pPr>
            <a:r>
              <a:t>   Dynamic Balance</a:t>
            </a:r>
            <a:br/>
            <a:r>
              <a:t>3. Factors Involved in Balance </a:t>
            </a:r>
          </a:p>
          <a:p>
            <a:pPr marL="215900" marR="12700" indent="190500" defTabSz="127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8">
                <a:solidFill>
                  <a:srgbClr val="FFFFFF"/>
                </a:solidFill>
                <a:latin typeface="Helvetica Neue"/>
                <a:ea typeface="Helvetica Neue"/>
                <a:cs typeface="Helvetica Neue"/>
                <a:sym typeface="Helvetica Neue"/>
              </a:defRPr>
            </a:pPr>
            <a:r>
              <a:t>   The Senses</a:t>
            </a:r>
            <a:br/>
            <a:r>
              <a:t>4. What Does Balance Depend On? </a:t>
            </a:r>
          </a:p>
          <a:p>
            <a:pPr marL="215900" marR="12700" indent="190500" defTabSz="127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8">
                <a:solidFill>
                  <a:srgbClr val="FFFFFF"/>
                </a:solidFill>
                <a:latin typeface="Helvetica Neue"/>
                <a:ea typeface="Helvetica Neue"/>
                <a:cs typeface="Helvetica Neue"/>
                <a:sym typeface="Helvetica Neue"/>
              </a:defRPr>
            </a:pPr>
            <a:r>
              <a:t>   Physical Factors</a:t>
            </a:r>
            <a:br/>
            <a:r>
              <a:t>5. Measurement of Balance</a:t>
            </a:r>
            <a:br/>
            <a:r>
              <a:t>6. False Vertigo</a:t>
            </a:r>
            <a:br/>
            <a:r>
              <a:t>7. Exercises to Develop Balance </a:t>
            </a:r>
          </a:p>
          <a:p>
            <a:pPr marL="88900" marR="12700" indent="127000" defTabSz="127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18">
                <a:solidFill>
                  <a:srgbClr val="FFFFFF"/>
                </a:solidFill>
                <a:latin typeface="Helvetica Neue"/>
                <a:ea typeface="Helvetica Neue"/>
                <a:cs typeface="Helvetica Neue"/>
                <a:sym typeface="Helvetica Neue"/>
              </a:defRPr>
            </a:pPr>
            <a:r>
              <a:t>8. Questionnaire and Activities</a:t>
            </a:r>
          </a:p>
        </p:txBody>
      </p:sp>
      <p:sp>
        <p:nvSpPr>
          <p:cNvPr id="188" name="Shape 171"/>
          <p:cNvSpPr txBox="1"/>
          <p:nvPr/>
        </p:nvSpPr>
        <p:spPr>
          <a:xfrm>
            <a:off x="687387" y="5841206"/>
            <a:ext cx="8496301" cy="86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a:tabLst>
                <a:tab pos="266700" algn="l"/>
              </a:tabLst>
              <a:defRPr sz="1400">
                <a:solidFill>
                  <a:srgbClr val="FFFFFF"/>
                </a:solidFill>
                <a:latin typeface="Tahoma"/>
                <a:ea typeface="Tahoma"/>
                <a:cs typeface="Tahoma"/>
                <a:sym typeface="Tahoma"/>
              </a:defRPr>
            </a:pPr>
            <a:r>
              <a:t>Not only is it important to have achieved balance before doing any movement, but also when you are executing it so that once on completion you can do the next one with the same effectiveness. </a:t>
            </a:r>
          </a:p>
          <a:p>
            <a:pPr algn="just">
              <a:tabLst>
                <a:tab pos="266700" algn="l"/>
              </a:tabLst>
              <a:defRPr sz="1400">
                <a:solidFill>
                  <a:srgbClr val="FFFFFF"/>
                </a:solidFill>
                <a:latin typeface="Tahoma"/>
                <a:ea typeface="Tahoma"/>
                <a:cs typeface="Tahoma"/>
                <a:sym typeface="Tahoma"/>
              </a:defRPr>
            </a:pPr>
            <a:r>
              <a:t>Controlling your body in any situation is a big ad- vantage that will help you to perform more complex exercises.</a:t>
            </a:r>
          </a:p>
        </p:txBody>
      </p:sp>
      <p:pic>
        <p:nvPicPr>
          <p:cNvPr id="189" name="equilibrio 1.jpg" descr="equilibrio 1.jpg"/>
          <p:cNvPicPr>
            <a:picLocks noChangeAspect="1"/>
          </p:cNvPicPr>
          <p:nvPr/>
        </p:nvPicPr>
        <p:blipFill>
          <a:blip r:embed="rId3"/>
          <a:stretch>
            <a:fillRect/>
          </a:stretch>
        </p:blipFill>
        <p:spPr>
          <a:xfrm>
            <a:off x="5509964" y="1250204"/>
            <a:ext cx="2067988" cy="339943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wipe dir="d"/>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74"/>
          <p:cNvSpPr txBox="1">
            <a:spLocks noGrp="1"/>
          </p:cNvSpPr>
          <p:nvPr>
            <p:ph type="title" idx="4294967295"/>
          </p:nvPr>
        </p:nvSpPr>
        <p:spPr>
          <a:xfrm>
            <a:off x="-996950" y="1289050"/>
            <a:ext cx="8540750" cy="1223963"/>
          </a:xfrm>
          <a:prstGeom prst="rect">
            <a:avLst/>
          </a:prstGeom>
        </p:spPr>
        <p:txBody>
          <a:bodyPr lIns="0" tIns="0" rIns="0" bIns="0">
            <a:normAutofit/>
          </a:bodyPr>
          <a:lstStyle>
            <a:lvl1pPr>
              <a:defRPr sz="4000">
                <a:solidFill>
                  <a:srgbClr val="FFC000"/>
                </a:solidFill>
              </a:defRPr>
            </a:lvl1pPr>
          </a:lstStyle>
          <a:p>
            <a:r>
              <a:t>Objectives</a:t>
            </a:r>
          </a:p>
        </p:txBody>
      </p:sp>
      <p:sp>
        <p:nvSpPr>
          <p:cNvPr id="192" name="Shape 175"/>
          <p:cNvSpPr txBox="1">
            <a:spLocks noGrp="1"/>
          </p:cNvSpPr>
          <p:nvPr>
            <p:ph type="body" sz="half" idx="4294967295"/>
          </p:nvPr>
        </p:nvSpPr>
        <p:spPr>
          <a:xfrm>
            <a:off x="250825" y="3789362"/>
            <a:ext cx="8540750" cy="2232027"/>
          </a:xfrm>
          <a:prstGeom prst="rect">
            <a:avLst/>
          </a:prstGeom>
        </p:spPr>
        <p:txBody>
          <a:bodyPr lIns="0" tIns="0" rIns="0" bIns="0">
            <a:normAutofit/>
          </a:bodyPr>
          <a:lstStyle/>
          <a:p>
            <a:pPr marL="152400" indent="-152400" algn="just"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solidFill>
                  <a:srgbClr val="FFFB00"/>
                </a:solidFill>
                <a:latin typeface="+mj-lt"/>
                <a:ea typeface="+mj-ea"/>
                <a:cs typeface="+mj-cs"/>
                <a:sym typeface="Helvetica"/>
              </a:defRPr>
            </a:pPr>
            <a:r>
              <a:t>˗ To perform physical activities that improve our static and dynamic postural control; becoming acquainted with the factors that affect, in one way or another, our imbalance.</a:t>
            </a:r>
          </a:p>
          <a:p>
            <a:pPr marL="152400" indent="-152400" algn="just"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solidFill>
                  <a:srgbClr val="FFFB00"/>
                </a:solidFill>
                <a:latin typeface="+mj-lt"/>
                <a:ea typeface="+mj-ea"/>
                <a:cs typeface="+mj-cs"/>
                <a:sym typeface="Helvetica"/>
              </a:defRPr>
            </a:pPr>
            <a:r>
              <a:t> </a:t>
            </a:r>
          </a:p>
          <a:p>
            <a:pPr marL="152400" indent="-152400" algn="just" defTabSz="457200">
              <a:lnSpc>
                <a:spcPct val="130000"/>
              </a:lnSpc>
              <a:spcBef>
                <a:spcPts val="0"/>
              </a:spcBef>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solidFill>
                  <a:srgbClr val="FFFB00"/>
                </a:solidFill>
                <a:latin typeface="+mj-lt"/>
                <a:ea typeface="+mj-ea"/>
                <a:cs typeface="+mj-cs"/>
                <a:sym typeface="Helvetica"/>
              </a:defRPr>
            </a:pPr>
            <a:r>
              <a:t>˗ To develop activities that benefit and make our postural balance more powerful, and achieving proposed aims. </a:t>
            </a:r>
          </a:p>
        </p:txBody>
      </p:sp>
      <p:pic>
        <p:nvPicPr>
          <p:cNvPr id="193"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194" name="equilibrio5.jpg" descr="equilibrio5.jpg"/>
          <p:cNvPicPr>
            <a:picLocks noChangeAspect="1"/>
          </p:cNvPicPr>
          <p:nvPr/>
        </p:nvPicPr>
        <p:blipFill>
          <a:blip r:embed="rId3"/>
          <a:stretch>
            <a:fillRect/>
          </a:stretch>
        </p:blipFill>
        <p:spPr>
          <a:xfrm>
            <a:off x="6009232" y="467955"/>
            <a:ext cx="2241452" cy="323092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79"/>
          <p:cNvSpPr txBox="1">
            <a:spLocks noGrp="1"/>
          </p:cNvSpPr>
          <p:nvPr>
            <p:ph type="title" idx="4294967295"/>
          </p:nvPr>
        </p:nvSpPr>
        <p:spPr>
          <a:xfrm>
            <a:off x="395286" y="1773236"/>
            <a:ext cx="8424865" cy="1554164"/>
          </a:xfrm>
          <a:prstGeom prst="rect">
            <a:avLst/>
          </a:prstGeom>
        </p:spPr>
        <p:txBody>
          <a:bodyPr lIns="0" tIns="0" rIns="0" bIns="0">
            <a:normAutofit/>
          </a:bodyPr>
          <a:lstStyle>
            <a:lvl1pPr defTabSz="905255">
              <a:defRPr sz="2700">
                <a:solidFill>
                  <a:srgbClr val="FFFF00"/>
                </a:solidFill>
                <a:effectLst>
                  <a:outerShdw blurRad="12700" dist="25146" dir="2700000" rotWithShape="0">
                    <a:srgbClr val="000000"/>
                  </a:outerShdw>
                </a:effectLst>
              </a:defRPr>
            </a:lvl1pPr>
          </a:lstStyle>
          <a:p>
            <a:r>
              <a:t>“...the capacity to assume and hold any body position against the law of gravity”. </a:t>
            </a:r>
          </a:p>
        </p:txBody>
      </p:sp>
      <p:pic>
        <p:nvPicPr>
          <p:cNvPr id="19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98" name="Shape 181"/>
          <p:cNvSpPr txBox="1"/>
          <p:nvPr/>
        </p:nvSpPr>
        <p:spPr>
          <a:xfrm>
            <a:off x="2700336" y="620712"/>
            <a:ext cx="3095627" cy="764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2600"/>
              </a:spcBef>
              <a:defRPr sz="4400">
                <a:solidFill>
                  <a:srgbClr val="FFC000"/>
                </a:solidFill>
                <a:latin typeface="Tahoma"/>
                <a:ea typeface="Tahoma"/>
                <a:cs typeface="Tahoma"/>
                <a:sym typeface="Tahoma"/>
              </a:defRPr>
            </a:lvl1pPr>
          </a:lstStyle>
          <a:p>
            <a:r>
              <a:t>Concepts</a:t>
            </a:r>
          </a:p>
        </p:txBody>
      </p:sp>
      <p:pic>
        <p:nvPicPr>
          <p:cNvPr id="199" name="equilibrio 2.jpg" descr="equilibrio 2.jpg"/>
          <p:cNvPicPr>
            <a:picLocks noChangeAspect="1"/>
          </p:cNvPicPr>
          <p:nvPr/>
        </p:nvPicPr>
        <p:blipFill>
          <a:blip r:embed="rId3"/>
          <a:stretch>
            <a:fillRect/>
          </a:stretch>
        </p:blipFill>
        <p:spPr>
          <a:xfrm>
            <a:off x="2184700" y="3608285"/>
            <a:ext cx="4525614" cy="291336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184"/>
          <p:cNvSpPr txBox="1"/>
          <p:nvPr/>
        </p:nvSpPr>
        <p:spPr>
          <a:xfrm>
            <a:off x="827086" y="2349500"/>
            <a:ext cx="4679953" cy="1767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1000"/>
              </a:spcBef>
              <a:defRPr>
                <a:solidFill>
                  <a:srgbClr val="FFFFFF"/>
                </a:solidFill>
                <a:latin typeface="Tahoma"/>
                <a:ea typeface="Tahoma"/>
                <a:cs typeface="Tahoma"/>
                <a:sym typeface="Tahoma"/>
              </a:defRPr>
            </a:lvl1pPr>
          </a:lstStyle>
          <a:p>
            <a:r>
              <a:t>It is somewhat important in the sport world, especially in some artistic gymnastics exercises or climbing, it can be defined as the ability to keep the body straight or in any static position as it overcomes the force of gravity.</a:t>
            </a:r>
          </a:p>
        </p:txBody>
      </p:sp>
      <p:pic>
        <p:nvPicPr>
          <p:cNvPr id="202"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03" name="Shape 186"/>
          <p:cNvSpPr txBox="1"/>
          <p:nvPr/>
        </p:nvSpPr>
        <p:spPr>
          <a:xfrm>
            <a:off x="1547812" y="620712"/>
            <a:ext cx="3529013" cy="586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900"/>
              </a:spcBef>
              <a:defRPr sz="3200">
                <a:solidFill>
                  <a:srgbClr val="FFC000"/>
                </a:solidFill>
                <a:latin typeface="Tahoma"/>
                <a:ea typeface="Tahoma"/>
                <a:cs typeface="Tahoma"/>
                <a:sym typeface="Tahoma"/>
              </a:defRPr>
            </a:lvl1pPr>
          </a:lstStyle>
          <a:p>
            <a:r>
              <a:t>STATIC BALANCE </a:t>
            </a:r>
          </a:p>
        </p:txBody>
      </p:sp>
      <p:pic>
        <p:nvPicPr>
          <p:cNvPr id="204" name="montaña8.jpg" descr="montaña8.jpg"/>
          <p:cNvPicPr>
            <a:picLocks noChangeAspect="1"/>
          </p:cNvPicPr>
          <p:nvPr/>
        </p:nvPicPr>
        <p:blipFill>
          <a:blip r:embed="rId3"/>
          <a:stretch>
            <a:fillRect/>
          </a:stretch>
        </p:blipFill>
        <p:spPr>
          <a:xfrm>
            <a:off x="6034632" y="857213"/>
            <a:ext cx="2666044" cy="366676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201"/>
                                        </p:tgtEl>
                                        <p:attrNameLst>
                                          <p:attrName>style.visibility</p:attrName>
                                        </p:attrNameLst>
                                      </p:cBhvr>
                                      <p:to>
                                        <p:strVal val="visible"/>
                                      </p:to>
                                    </p:set>
                                    <p:animEffect transition="in" filter="box(in)">
                                      <p:cBhvr>
                                        <p:cTn id="7"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189"/>
          <p:cNvSpPr txBox="1"/>
          <p:nvPr/>
        </p:nvSpPr>
        <p:spPr>
          <a:xfrm>
            <a:off x="2339975" y="549275"/>
            <a:ext cx="3781425" cy="586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900"/>
              </a:spcBef>
              <a:defRPr sz="3200">
                <a:solidFill>
                  <a:srgbClr val="FFC000"/>
                </a:solidFill>
                <a:latin typeface="Tahoma"/>
                <a:ea typeface="Tahoma"/>
                <a:cs typeface="Tahoma"/>
                <a:sym typeface="Tahoma"/>
              </a:defRPr>
            </a:lvl1pPr>
          </a:lstStyle>
          <a:p>
            <a:r>
              <a:t>DYNAMIC BALANCE </a:t>
            </a:r>
          </a:p>
        </p:txBody>
      </p:sp>
      <p:sp>
        <p:nvSpPr>
          <p:cNvPr id="207" name="Shape 190"/>
          <p:cNvSpPr txBox="1"/>
          <p:nvPr/>
        </p:nvSpPr>
        <p:spPr>
          <a:xfrm>
            <a:off x="539750" y="2781300"/>
            <a:ext cx="3887788" cy="26060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spcBef>
                <a:spcPts val="1000"/>
              </a:spcBef>
              <a:defRPr>
                <a:solidFill>
                  <a:srgbClr val="FFFFFF"/>
                </a:solidFill>
                <a:latin typeface="Tahoma"/>
                <a:ea typeface="Tahoma"/>
                <a:cs typeface="Tahoma"/>
                <a:sym typeface="Tahoma"/>
              </a:defRPr>
            </a:lvl1pPr>
          </a:lstStyle>
          <a:p>
            <a:r>
              <a:t>Its importance in most sports cannot be denied. It can be defined as the ability to keep correct body position that is required by the physical activity (skiing, cycling and team sports). Sometimes it is performed without support in a specific space, i.e., in the air (volleyball, acrobatics, etc.) despite the force of gravity.</a:t>
            </a:r>
          </a:p>
        </p:txBody>
      </p:sp>
      <p:pic>
        <p:nvPicPr>
          <p:cNvPr id="208" name="logodefinitivo.png" descr="logodefinitivo.png"/>
          <p:cNvPicPr>
            <a:picLocks noChangeAspect="1"/>
          </p:cNvPicPr>
          <p:nvPr/>
        </p:nvPicPr>
        <p:blipFill>
          <a:blip r:embed="rId2"/>
          <a:stretch>
            <a:fillRect/>
          </a:stretch>
        </p:blipFill>
        <p:spPr>
          <a:xfrm>
            <a:off x="8162925" y="6143625"/>
            <a:ext cx="766763" cy="579438"/>
          </a:xfrm>
          <a:prstGeom prst="rect">
            <a:avLst/>
          </a:prstGeom>
          <a:ln w="34925">
            <a:solidFill>
              <a:srgbClr val="FFFFFF"/>
            </a:solidFill>
          </a:ln>
          <a:effectLst>
            <a:outerShdw blurRad="63500" rotWithShape="0">
              <a:srgbClr val="000000">
                <a:alpha val="42999"/>
              </a:srgbClr>
            </a:outerShdw>
          </a:effectLst>
        </p:spPr>
      </p:pic>
      <p:pic>
        <p:nvPicPr>
          <p:cNvPr id="209" name="gimnasia 121.jpg" descr="gimnasia 121.jpg"/>
          <p:cNvPicPr>
            <a:picLocks noChangeAspect="1"/>
          </p:cNvPicPr>
          <p:nvPr/>
        </p:nvPicPr>
        <p:blipFill>
          <a:blip r:embed="rId3"/>
          <a:stretch>
            <a:fillRect/>
          </a:stretch>
        </p:blipFill>
        <p:spPr>
          <a:xfrm>
            <a:off x="4610360" y="2096889"/>
            <a:ext cx="4425492" cy="333999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206"/>
                                        </p:tgtEl>
                                        <p:attrNameLst>
                                          <p:attrName>style.visibility</p:attrName>
                                        </p:attrNameLst>
                                      </p:cBhvr>
                                      <p:to>
                                        <p:strVal val="visible"/>
                                      </p:to>
                                    </p:set>
                                    <p:animEffect transition="in" filter="box(in)">
                                      <p:cBhvr>
                                        <p:cTn id="7" dur="500"/>
                                        <p:tgtEl>
                                          <p:spTgt spid="206"/>
                                        </p:tgtEl>
                                      </p:cBhvr>
                                    </p:animEffect>
                                  </p:childTnLst>
                                </p:cTn>
                              </p:par>
                            </p:childTnLst>
                          </p:cTn>
                        </p:par>
                        <p:par>
                          <p:cTn id="8" fill="hold">
                            <p:stCondLst>
                              <p:cond delay="500"/>
                            </p:stCondLst>
                            <p:childTnLst>
                              <p:par>
                                <p:cTn id="9" presetID="4" presetClass="entr" presetSubtype="16" fill="hold" grpId="0" nodeType="afterEffect">
                                  <p:stCondLst>
                                    <p:cond delay="0"/>
                                  </p:stCondLst>
                                  <p:iterate>
                                    <p:tmAbs val="0"/>
                                  </p:iterate>
                                  <p:childTnLst>
                                    <p:set>
                                      <p:cBhvr>
                                        <p:cTn id="10" fill="hold"/>
                                        <p:tgtEl>
                                          <p:spTgt spid="207"/>
                                        </p:tgtEl>
                                        <p:attrNameLst>
                                          <p:attrName>style.visibility</p:attrName>
                                        </p:attrNameLst>
                                      </p:cBhvr>
                                      <p:to>
                                        <p:strVal val="visible"/>
                                      </p:to>
                                    </p:set>
                                    <p:animEffect transition="in" filter="box(in)">
                                      <p:cBhvr>
                                        <p:cTn id="11"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advAuto="0"/>
      <p:bldP spid="207"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194"/>
          <p:cNvSpPr txBox="1"/>
          <p:nvPr/>
        </p:nvSpPr>
        <p:spPr>
          <a:xfrm>
            <a:off x="900112" y="188911"/>
            <a:ext cx="7848601" cy="586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3200">
                <a:solidFill>
                  <a:srgbClr val="FFC000"/>
                </a:solidFill>
                <a:latin typeface="Tahoma"/>
                <a:ea typeface="Tahoma"/>
                <a:cs typeface="Tahoma"/>
                <a:sym typeface="Tahoma"/>
              </a:defRPr>
            </a:lvl1pPr>
          </a:lstStyle>
          <a:p>
            <a:r>
              <a:t>FACTORS INVOLVED IN BALANCE </a:t>
            </a:r>
          </a:p>
        </p:txBody>
      </p:sp>
      <p:pic>
        <p:nvPicPr>
          <p:cNvPr id="212"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13" name="Shape 196"/>
          <p:cNvSpPr txBox="1"/>
          <p:nvPr/>
        </p:nvSpPr>
        <p:spPr>
          <a:xfrm>
            <a:off x="323850" y="1989136"/>
            <a:ext cx="5184775" cy="448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defRPr b="1">
                <a:solidFill>
                  <a:srgbClr val="FFFFFF"/>
                </a:solidFill>
                <a:latin typeface="Tahoma"/>
                <a:ea typeface="Tahoma"/>
                <a:cs typeface="Tahoma"/>
                <a:sym typeface="Tahoma"/>
              </a:defRPr>
            </a:pPr>
            <a:r>
              <a:t>Sight: </a:t>
            </a:r>
            <a:r>
              <a:rPr b="0"/>
              <a:t>through the eye we can observe the distance of objects, and establish references and contrasts.</a:t>
            </a:r>
            <a:r>
              <a:rPr b="0">
                <a:solidFill>
                  <a:srgbClr val="444444"/>
                </a:solidFill>
              </a:rPr>
              <a:t> </a:t>
            </a:r>
            <a:r>
              <a:rPr b="0"/>
              <a:t> </a:t>
            </a:r>
          </a:p>
          <a:p>
            <a:pPr algn="just">
              <a:defRPr b="1">
                <a:solidFill>
                  <a:srgbClr val="FFFFFF"/>
                </a:solidFill>
                <a:latin typeface="Tahoma"/>
                <a:ea typeface="Tahoma"/>
                <a:cs typeface="Tahoma"/>
                <a:sym typeface="Tahoma"/>
              </a:defRPr>
            </a:pPr>
            <a:r>
              <a:t>Touch: </a:t>
            </a:r>
            <a:r>
              <a:rPr b="0"/>
              <a:t>its function is to inform of the different postures that we experience through pressure, strain etc</a:t>
            </a:r>
            <a:r>
              <a:t>.</a:t>
            </a:r>
            <a:r>
              <a:rPr b="0"/>
              <a:t> </a:t>
            </a:r>
          </a:p>
          <a:p>
            <a:pPr algn="just">
              <a:defRPr b="1">
                <a:solidFill>
                  <a:srgbClr val="FFFFFF"/>
                </a:solidFill>
                <a:latin typeface="Tahoma"/>
                <a:ea typeface="Tahoma"/>
                <a:cs typeface="Tahoma"/>
                <a:sym typeface="Tahoma"/>
              </a:defRPr>
            </a:pPr>
            <a:r>
              <a:t>Hearing: t</a:t>
            </a:r>
            <a:r>
              <a:rPr b="0"/>
              <a:t>hrough the semi-circular canals and the vestibular system located in the inner ear, this sense gives us constant information about our spatial orientation.</a:t>
            </a:r>
            <a:r>
              <a:t> </a:t>
            </a:r>
          </a:p>
          <a:p>
            <a:pPr algn="just">
              <a:defRPr b="1">
                <a:solidFill>
                  <a:srgbClr val="FFFFFF"/>
                </a:solidFill>
                <a:latin typeface="Tahoma"/>
                <a:ea typeface="Tahoma"/>
                <a:cs typeface="Tahoma"/>
                <a:sym typeface="Tahoma"/>
              </a:defRPr>
            </a:pPr>
            <a:r>
              <a:t>Proprioception: </a:t>
            </a:r>
            <a:r>
              <a:rPr b="0"/>
              <a:t>these receptor nerves are located in the muscles and the tendons, and give us constant information about which muscle should flex, extend ...in each movement. </a:t>
            </a:r>
          </a:p>
          <a:p>
            <a:pPr>
              <a:defRPr b="1">
                <a:solidFill>
                  <a:srgbClr val="FFFFFF"/>
                </a:solidFill>
                <a:latin typeface="Tahoma"/>
                <a:ea typeface="Tahoma"/>
                <a:cs typeface="Tahoma"/>
                <a:sym typeface="Tahoma"/>
              </a:defRPr>
            </a:pPr>
            <a:r>
              <a:rPr sz="1600"/>
              <a:t/>
            </a:r>
            <a:br>
              <a:rPr sz="1600"/>
            </a:br>
            <a:endParaRPr sz="1600"/>
          </a:p>
        </p:txBody>
      </p:sp>
      <p:sp>
        <p:nvSpPr>
          <p:cNvPr id="214" name="Shape 197"/>
          <p:cNvSpPr txBox="1"/>
          <p:nvPr/>
        </p:nvSpPr>
        <p:spPr>
          <a:xfrm>
            <a:off x="323850" y="1268412"/>
            <a:ext cx="4067175" cy="45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2400">
                <a:solidFill>
                  <a:srgbClr val="FFC000"/>
                </a:solidFill>
                <a:latin typeface="Tahoma"/>
                <a:ea typeface="Tahoma"/>
                <a:cs typeface="Tahoma"/>
                <a:sym typeface="Tahoma"/>
              </a:defRPr>
            </a:lvl1pPr>
          </a:lstStyle>
          <a:p>
            <a:r>
              <a:t>Sensorial:</a:t>
            </a:r>
          </a:p>
        </p:txBody>
      </p:sp>
      <p:pic>
        <p:nvPicPr>
          <p:cNvPr id="215" name="equilibrio 4.jpg" descr="equilibrio 4.jpg"/>
          <p:cNvPicPr>
            <a:picLocks noChangeAspect="1"/>
          </p:cNvPicPr>
          <p:nvPr/>
        </p:nvPicPr>
        <p:blipFill>
          <a:blip r:embed="rId3"/>
          <a:stretch>
            <a:fillRect/>
          </a:stretch>
        </p:blipFill>
        <p:spPr>
          <a:xfrm>
            <a:off x="7007125" y="1494738"/>
            <a:ext cx="1272470" cy="1896849"/>
          </a:xfrm>
          <a:prstGeom prst="rect">
            <a:avLst/>
          </a:prstGeom>
          <a:ln w="12700">
            <a:miter lim="400000"/>
          </a:ln>
        </p:spPr>
      </p:pic>
      <p:pic>
        <p:nvPicPr>
          <p:cNvPr id="216" name="ojo.jpg" descr="ojo.jpg"/>
          <p:cNvPicPr>
            <a:picLocks noChangeAspect="1"/>
          </p:cNvPicPr>
          <p:nvPr/>
        </p:nvPicPr>
        <p:blipFill>
          <a:blip r:embed="rId4"/>
          <a:stretch>
            <a:fillRect/>
          </a:stretch>
        </p:blipFill>
        <p:spPr>
          <a:xfrm>
            <a:off x="5496767" y="787875"/>
            <a:ext cx="1511505" cy="1420814"/>
          </a:xfrm>
          <a:prstGeom prst="rect">
            <a:avLst/>
          </a:prstGeom>
          <a:ln w="12700">
            <a:miter lim="400000"/>
          </a:ln>
        </p:spPr>
      </p:pic>
      <p:pic>
        <p:nvPicPr>
          <p:cNvPr id="217" name="equilibrio 6.jpg" descr="equilibrio 6.jpg"/>
          <p:cNvPicPr>
            <a:picLocks noChangeAspect="1"/>
          </p:cNvPicPr>
          <p:nvPr/>
        </p:nvPicPr>
        <p:blipFill>
          <a:blip r:embed="rId5"/>
          <a:stretch>
            <a:fillRect/>
          </a:stretch>
        </p:blipFill>
        <p:spPr>
          <a:xfrm>
            <a:off x="6029721" y="3586040"/>
            <a:ext cx="1272470" cy="2367384"/>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02"/>
          <p:cNvSpPr txBox="1"/>
          <p:nvPr/>
        </p:nvSpPr>
        <p:spPr>
          <a:xfrm>
            <a:off x="500061" y="428625"/>
            <a:ext cx="7929565" cy="586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3200">
                <a:solidFill>
                  <a:srgbClr val="FFC000"/>
                </a:solidFill>
                <a:latin typeface="Tahoma"/>
                <a:ea typeface="Tahoma"/>
                <a:cs typeface="Tahoma"/>
                <a:sym typeface="Tahoma"/>
              </a:defRPr>
            </a:lvl1pPr>
          </a:lstStyle>
          <a:p>
            <a:r>
              <a:t>WHAT DOES BALANCE DEPEND ON? </a:t>
            </a:r>
          </a:p>
        </p:txBody>
      </p:sp>
      <p:pic>
        <p:nvPicPr>
          <p:cNvPr id="220"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221" name="Shape 204"/>
          <p:cNvSpPr/>
          <p:nvPr/>
        </p:nvSpPr>
        <p:spPr>
          <a:xfrm>
            <a:off x="-2" y="2559050"/>
            <a:ext cx="9144004" cy="12700"/>
          </a:xfrm>
          <a:prstGeom prst="rect">
            <a:avLst/>
          </a:prstGeom>
          <a:solidFill>
            <a:srgbClr val="E6E6E6"/>
          </a:solidFill>
          <a:ln w="12700">
            <a:miter lim="400000"/>
          </a:ln>
        </p:spPr>
        <p:txBody>
          <a:bodyPr lIns="45718" tIns="45718" rIns="45718" bIns="45718" anchor="ctr"/>
          <a:lstStyle/>
          <a:p>
            <a:pPr>
              <a:defRPr>
                <a:solidFill>
                  <a:srgbClr val="FFFFFF"/>
                </a:solidFill>
                <a:latin typeface="Tahoma"/>
                <a:ea typeface="Tahoma"/>
                <a:cs typeface="Tahoma"/>
                <a:sym typeface="Tahoma"/>
              </a:defRPr>
            </a:pPr>
            <a:endParaRPr/>
          </a:p>
        </p:txBody>
      </p:sp>
      <p:pic>
        <p:nvPicPr>
          <p:cNvPr id="222" name="gravedad2 english.jpg" descr="gravedad2 english.jpg"/>
          <p:cNvPicPr>
            <a:picLocks noChangeAspect="1"/>
          </p:cNvPicPr>
          <p:nvPr/>
        </p:nvPicPr>
        <p:blipFill>
          <a:blip r:embed="rId3"/>
          <a:stretch>
            <a:fillRect/>
          </a:stretch>
        </p:blipFill>
        <p:spPr>
          <a:xfrm>
            <a:off x="5728756" y="2168222"/>
            <a:ext cx="3191297" cy="3670271"/>
          </a:xfrm>
          <a:prstGeom prst="rect">
            <a:avLst/>
          </a:prstGeom>
          <a:ln w="12700">
            <a:miter lim="400000"/>
          </a:ln>
        </p:spPr>
      </p:pic>
      <p:graphicFrame>
        <p:nvGraphicFramePr>
          <p:cNvPr id="223" name="Table"/>
          <p:cNvGraphicFramePr/>
          <p:nvPr/>
        </p:nvGraphicFramePr>
        <p:xfrm>
          <a:off x="584200" y="1384300"/>
          <a:ext cx="4698364" cy="4945888"/>
        </p:xfrm>
        <a:graphic>
          <a:graphicData uri="http://schemas.openxmlformats.org/drawingml/2006/table">
            <a:tbl>
              <a:tblPr bandRow="1">
                <a:tableStyleId>{4C3C2611-4C71-4FC5-86AE-919BDF0F9419}</a:tableStyleId>
              </a:tblPr>
              <a:tblGrid>
                <a:gridCol w="1176337">
                  <a:extLst>
                    <a:ext uri="{9D8B030D-6E8A-4147-A177-3AD203B41FA5}">
                      <a16:colId xmlns:a16="http://schemas.microsoft.com/office/drawing/2014/main" xmlns="" val="20000"/>
                    </a:ext>
                  </a:extLst>
                </a:gridCol>
                <a:gridCol w="3522027">
                  <a:extLst>
                    <a:ext uri="{9D8B030D-6E8A-4147-A177-3AD203B41FA5}">
                      <a16:colId xmlns:a16="http://schemas.microsoft.com/office/drawing/2014/main" xmlns="" val="20001"/>
                    </a:ext>
                  </a:extLst>
                </a:gridCol>
              </a:tblGrid>
              <a:tr h="1346200">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defRPr>
                      </a:pPr>
                      <a:r>
                        <a:rPr sz="1400">
                          <a:latin typeface="+mj-lt"/>
                          <a:ea typeface="+mj-ea"/>
                          <a:cs typeface="+mj-cs"/>
                          <a:sym typeface="Helvetica"/>
                        </a:rPr>
                        <a:t>Gravity</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73FDFF"/>
                    </a:solidFill>
                  </a:tcPr>
                </a:tc>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defRPr>
                      </a:pPr>
                      <a:r>
                        <a:rPr sz="1400">
                          <a:latin typeface="+mj-lt"/>
                          <a:ea typeface="+mj-ea"/>
                          <a:cs typeface="+mj-cs"/>
                          <a:sym typeface="Helvetica"/>
                        </a:rPr>
                        <a:t>The strength that the Earth exerts on objects and that apply to all of us. Against this force, there is another one working with the same magnitude that keeps us balanced.</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EBEBEB"/>
                    </a:solidFill>
                  </a:tcPr>
                </a:tc>
                <a:extLst>
                  <a:ext uri="{0D108BD9-81ED-4DB2-BD59-A6C34878D82A}">
                    <a16:rowId xmlns:a16="http://schemas.microsoft.com/office/drawing/2014/main" xmlns="" val="10000"/>
                  </a:ext>
                </a:extLst>
              </a:tr>
              <a:tr h="1066800">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defRPr>
                      </a:pPr>
                      <a:r>
                        <a:rPr sz="1400">
                          <a:latin typeface="+mj-lt"/>
                          <a:ea typeface="+mj-ea"/>
                          <a:cs typeface="+mj-cs"/>
                          <a:sym typeface="Helvetica"/>
                        </a:rPr>
                        <a:t>Centre of Gravity (COG)</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73FDFF"/>
                    </a:solidFill>
                  </a:tcPr>
                </a:tc>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defRPr>
                      </a:pPr>
                      <a:r>
                        <a:rPr sz="1400">
                          <a:latin typeface="+mj-lt"/>
                          <a:ea typeface="+mj-ea"/>
                          <a:cs typeface="+mj-cs"/>
                          <a:sym typeface="Helvetica"/>
                        </a:rPr>
                        <a:t>The point through which the force of gravity passes and acts upon the body. It is located in a point that is the 55.27% of the height of the subject.</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EBEBEB"/>
                    </a:solidFill>
                  </a:tcPr>
                </a:tc>
                <a:extLst>
                  <a:ext uri="{0D108BD9-81ED-4DB2-BD59-A6C34878D82A}">
                    <a16:rowId xmlns:a16="http://schemas.microsoft.com/office/drawing/2014/main" xmlns="" val="10001"/>
                  </a:ext>
                </a:extLst>
              </a:tr>
              <a:tr h="787400">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defRPr>
                      </a:pPr>
                      <a:r>
                        <a:rPr sz="1400">
                          <a:latin typeface="+mj-lt"/>
                          <a:ea typeface="+mj-ea"/>
                          <a:cs typeface="+mj-cs"/>
                          <a:sym typeface="Helvetica"/>
                        </a:rPr>
                        <a:t>Base of Support (BOS)</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73FDFF"/>
                    </a:solidFill>
                  </a:tcPr>
                </a:tc>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defRPr>
                      </a:pPr>
                      <a:r>
                        <a:rPr sz="1400">
                          <a:latin typeface="+mj-lt"/>
                          <a:ea typeface="+mj-ea"/>
                          <a:cs typeface="+mj-cs"/>
                          <a:sym typeface="Helvetica"/>
                        </a:rPr>
                        <a:t>The place where the individual supports himself during a movement. The larger, the greater and the better the balance.</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a:solidFill>
                        <a:srgbClr val="AAAAAA">
                          <a:alpha val="85000"/>
                        </a:srgbClr>
                      </a:solidFill>
                      <a:miter lim="400000"/>
                    </a:lnB>
                    <a:solidFill>
                      <a:srgbClr val="EBEBEB"/>
                    </a:solidFill>
                  </a:tcPr>
                </a:tc>
                <a:extLst>
                  <a:ext uri="{0D108BD9-81ED-4DB2-BD59-A6C34878D82A}">
                    <a16:rowId xmlns:a16="http://schemas.microsoft.com/office/drawing/2014/main" xmlns="" val="10002"/>
                  </a:ext>
                </a:extLst>
              </a:tr>
              <a:tr h="1066800">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defRPr>
                      </a:pPr>
                      <a:r>
                        <a:rPr sz="1400">
                          <a:latin typeface="+mj-lt"/>
                          <a:ea typeface="+mj-ea"/>
                          <a:cs typeface="+mj-cs"/>
                          <a:sym typeface="Helvetica"/>
                        </a:rPr>
                        <a:t>Line of Gravity</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73FDFF"/>
                    </a:solidFill>
                  </a:tcPr>
                </a:tc>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solidFill>
                            <a:srgbClr val="000000"/>
                          </a:solidFill>
                        </a:defRPr>
                      </a:pPr>
                      <a:r>
                        <a:rPr sz="1400">
                          <a:latin typeface="+mj-lt"/>
                          <a:ea typeface="+mj-ea"/>
                          <a:cs typeface="+mj-cs"/>
                          <a:sym typeface="Helvetica"/>
                        </a:rPr>
                        <a:t>An imaginary line that should always pass through BOS so that balance can be maintained. The line that joins the COG with Earth’s gravity.</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EBEBEB"/>
                    </a:solidFill>
                  </a:tcPr>
                </a:tc>
                <a:extLst>
                  <a:ext uri="{0D108BD9-81ED-4DB2-BD59-A6C34878D82A}">
                    <a16:rowId xmlns:a16="http://schemas.microsoft.com/office/drawing/2014/main" xmlns=""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dissolve/>
      </p:transition>
    </mc:Choice>
    <mc:Fallback xmlns="" xmlns:m="http://schemas.openxmlformats.org/officeDocument/2006/math" xmlns:a14="http://schemas.microsoft.com/office/drawing/2010/main">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08"/>
          <p:cNvSpPr/>
          <p:nvPr/>
        </p:nvSpPr>
        <p:spPr>
          <a:xfrm>
            <a:off x="1678780" y="608012"/>
            <a:ext cx="5786440" cy="441326"/>
          </a:xfrm>
          <a:prstGeom prst="rect">
            <a:avLst/>
          </a:prstGeom>
          <a:ln>
            <a:solidFill>
              <a:srgbClr val="FFC000">
                <a:alpha val="94900"/>
              </a:srgb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342900" indent="-342900" algn="ctr">
              <a:defRPr sz="2800">
                <a:solidFill>
                  <a:srgbClr val="FFC000"/>
                </a:solidFill>
                <a:latin typeface="Tahoma"/>
                <a:ea typeface="Tahoma"/>
                <a:cs typeface="Tahoma"/>
                <a:sym typeface="Tahoma"/>
              </a:defRPr>
            </a:lvl1pPr>
          </a:lstStyle>
          <a:p>
            <a:r>
              <a:t>MEASUREMENT OF BALANCE </a:t>
            </a:r>
          </a:p>
        </p:txBody>
      </p:sp>
      <p:sp>
        <p:nvSpPr>
          <p:cNvPr id="226" name="Shape 209"/>
          <p:cNvSpPr/>
          <p:nvPr/>
        </p:nvSpPr>
        <p:spPr>
          <a:xfrm>
            <a:off x="271114" y="1931213"/>
            <a:ext cx="8601772" cy="2893775"/>
          </a:xfrm>
          <a:prstGeom prst="rect">
            <a:avLst/>
          </a:prstGeom>
          <a:ln>
            <a:solidFill>
              <a:srgbClr val="FFC000">
                <a:alpha val="96861"/>
              </a:srgb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j-lt"/>
                <a:ea typeface="+mj-ea"/>
                <a:cs typeface="+mj-cs"/>
                <a:sym typeface="Helvetica"/>
              </a:defRPr>
            </a:pPr>
            <a:r>
              <a:rPr b="1" dirty="0">
                <a:latin typeface="Tahoma"/>
                <a:ea typeface="Tahoma"/>
                <a:cs typeface="Tahoma"/>
                <a:sym typeface="Tahoma"/>
              </a:rPr>
              <a:t>Static Balance: </a:t>
            </a:r>
            <a:r>
              <a:rPr dirty="0">
                <a:latin typeface="Tahoma"/>
                <a:ea typeface="Tahoma"/>
                <a:cs typeface="Tahoma"/>
                <a:sym typeface="Tahoma"/>
              </a:rPr>
              <a:t>t</a:t>
            </a:r>
            <a:r>
              <a:rPr dirty="0"/>
              <a:t>his type of balance is easy to measure through the Letwin and Fernández’s test, which involves doing the </a:t>
            </a:r>
            <a:r>
              <a:rPr i="1" dirty="0"/>
              <a:t>balancing stick pose</a:t>
            </a:r>
            <a:r>
              <a:rPr dirty="0"/>
              <a:t>. Advancing the trunk forward and keeping it parallel to the floor, at the same time that a leg is lifted behind, looking always to the front. The aim is to maintain this position 10sec using the following scale: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j-lt"/>
                <a:ea typeface="+mj-ea"/>
                <a:cs typeface="+mj-cs"/>
                <a:sym typeface="Helvetica"/>
              </a:defRPr>
            </a:pPr>
            <a:r>
              <a:rPr dirty="0"/>
              <a:t>˗ 4 points if the subject holds the position.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j-lt"/>
                <a:ea typeface="+mj-ea"/>
                <a:cs typeface="+mj-cs"/>
                <a:sym typeface="Helvetica"/>
              </a:defRPr>
            </a:pPr>
            <a:r>
              <a:rPr dirty="0"/>
              <a:t>˗ 3 points if the subject holds the position slightly.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j-lt"/>
                <a:ea typeface="+mj-ea"/>
                <a:cs typeface="+mj-cs"/>
                <a:sym typeface="Helvetica"/>
              </a:defRPr>
            </a:pPr>
            <a:r>
              <a:rPr dirty="0"/>
              <a:t>˗ 2 points if the subject loses his/her balance more than once.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j-lt"/>
                <a:ea typeface="+mj-ea"/>
                <a:cs typeface="+mj-cs"/>
                <a:sym typeface="Helvetica"/>
              </a:defRPr>
            </a:pPr>
            <a:r>
              <a:rPr dirty="0"/>
              <a:t>˗ 1 point if the subject is unable to maintain the position not even once. </a:t>
            </a:r>
          </a:p>
        </p:txBody>
      </p:sp>
      <p:pic>
        <p:nvPicPr>
          <p:cNvPr id="227"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228" name="equilibrio 2.jpg" descr="equilibrio 2.jpg"/>
          <p:cNvPicPr>
            <a:picLocks noChangeAspect="1"/>
          </p:cNvPicPr>
          <p:nvPr/>
        </p:nvPicPr>
        <p:blipFill>
          <a:blip r:embed="rId3"/>
          <a:stretch>
            <a:fillRect/>
          </a:stretch>
        </p:blipFill>
        <p:spPr>
          <a:xfrm>
            <a:off x="3130007" y="5090437"/>
            <a:ext cx="2321385" cy="1494392"/>
          </a:xfrm>
          <a:prstGeom prst="rect">
            <a:avLst/>
          </a:prstGeom>
          <a:ln w="12700">
            <a:miter lim="400000"/>
          </a:ln>
        </p:spPr>
      </p:pic>
      <p:sp>
        <p:nvSpPr>
          <p:cNvPr id="229" name="Shape 208"/>
          <p:cNvSpPr/>
          <p:nvPr/>
        </p:nvSpPr>
        <p:spPr>
          <a:xfrm>
            <a:off x="2390625" y="1296600"/>
            <a:ext cx="2819700" cy="387351"/>
          </a:xfrm>
          <a:prstGeom prst="rect">
            <a:avLst/>
          </a:prstGeom>
          <a:ln w="6350">
            <a:solidFill>
              <a:srgbClr val="FFC000">
                <a:alpha val="94900"/>
              </a:srgbClr>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342900" indent="-342900" algn="ctr">
              <a:defRPr sz="2500">
                <a:solidFill>
                  <a:srgbClr val="FFC000"/>
                </a:solidFill>
                <a:latin typeface="Tahoma"/>
                <a:ea typeface="Tahoma"/>
                <a:cs typeface="Tahoma"/>
                <a:sym typeface="Tahoma"/>
              </a:defRPr>
            </a:lvl1pPr>
          </a:lstStyle>
          <a:p>
            <a:r>
              <a:t>Static Balance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p:tmAbs val="0"/>
                                  </p:iterate>
                                  <p:childTnLst>
                                    <p:set>
                                      <p:cBhvr>
                                        <p:cTn id="6" fill="hold"/>
                                        <p:tgtEl>
                                          <p:spTgt spid="225"/>
                                        </p:tgtEl>
                                        <p:attrNameLst>
                                          <p:attrName>style.visibility</p:attrName>
                                        </p:attrNameLst>
                                      </p:cBhvr>
                                      <p:to>
                                        <p:strVal val="visible"/>
                                      </p:to>
                                    </p:set>
                                    <p:animEffect transition="in" filter="box(in)">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iterate>
                                    <p:tmAbs val="0"/>
                                  </p:iterate>
                                  <p:childTnLst>
                                    <p:set>
                                      <p:cBhvr>
                                        <p:cTn id="11" fill="hold"/>
                                        <p:tgtEl>
                                          <p:spTgt spid="226"/>
                                        </p:tgtEl>
                                        <p:attrNameLst>
                                          <p:attrName>style.visibility</p:attrName>
                                        </p:attrNameLst>
                                      </p:cBhvr>
                                      <p:to>
                                        <p:strVal val="visible"/>
                                      </p:to>
                                    </p:set>
                                    <p:animEffect transition="in" filter="box(in)">
                                      <p:cBhvr>
                                        <p:cTn id="12" dur="500"/>
                                        <p:tgtEl>
                                          <p:spTgt spid="2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iterate>
                                    <p:tmAbs val="0"/>
                                  </p:iterate>
                                  <p:childTnLst>
                                    <p:set>
                                      <p:cBhvr>
                                        <p:cTn id="16" fill="hold"/>
                                        <p:tgtEl>
                                          <p:spTgt spid="229"/>
                                        </p:tgtEl>
                                        <p:attrNameLst>
                                          <p:attrName>style.visibility</p:attrName>
                                        </p:attrNameLst>
                                      </p:cBhvr>
                                      <p:to>
                                        <p:strVal val="visible"/>
                                      </p:to>
                                    </p:set>
                                    <p:animEffect transition="in" filter="box(in)">
                                      <p:cBhvr>
                                        <p:cTn id="17"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advAuto="0"/>
      <p:bldP spid="226" grpId="0" animBg="1" advAuto="0"/>
      <p:bldP spid="229" grpId="0" animBg="1" advAuto="0"/>
    </p:bldLst>
  </p:timing>
</p:sld>
</file>

<file path=ppt/theme/theme1.xml><?xml version="1.0" encoding="utf-8"?>
<a:theme xmlns:a="http://schemas.openxmlformats.org/drawingml/2006/main"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985</Words>
  <Application>Microsoft Office PowerPoint</Application>
  <PresentationFormat>Presentación en pantalla (4:3)</PresentationFormat>
  <Paragraphs>66</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Default</vt:lpstr>
      <vt:lpstr>Presentación de PowerPoint</vt:lpstr>
      <vt:lpstr>Presentación de PowerPoint</vt:lpstr>
      <vt:lpstr>Objectives</vt:lpstr>
      <vt:lpstr>“...the capacity to assume and hold any body position against the law of gravity”.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2021-08-29T10:51:45Z</dcterms:modified>
</cp:coreProperties>
</file>