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
          <p:cNvSpPr/>
          <p:nvPr>
            <p:ph type="sldImg"/>
          </p:nvPr>
        </p:nvSpPr>
        <p:spPr>
          <a:xfrm>
            <a:off x="1143000" y="685800"/>
            <a:ext cx="4572000" cy="3429000"/>
          </a:xfrm>
          <a:prstGeom prst="rect">
            <a:avLst/>
          </a:prstGeom>
        </p:spPr>
        <p:txBody>
          <a:bodyPr/>
          <a:lstStyle/>
          <a:p>
            <a:pPr lvl="0"/>
          </a:p>
        </p:txBody>
      </p:sp>
      <p:sp>
        <p:nvSpPr>
          <p:cNvPr id="8" name="Shape 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sldNum" sz="quarter" idx="2"/>
          </p:nvPr>
        </p:nvSpPr>
        <p:spPr>
          <a:xfrm>
            <a:off x="6553200" y="6348730"/>
            <a:ext cx="2133600" cy="269241"/>
          </a:xfrm>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 name="Shape 10"/>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11" name="Shape 11"/>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solidFill>
                  <a:srgbClr val="898989"/>
                </a:solidFill>
              </a:defRPr>
            </a:pPr>
          </a:p>
        </p:txBody>
      </p:sp>
      <p:pic>
        <p:nvPicPr>
          <p:cNvPr id="12" name="sherrero4.jpeg" descr="sherrero4"/>
          <p:cNvPicPr/>
          <p:nvPr/>
        </p:nvPicPr>
        <p:blipFill>
          <a:blip r:embed="rId2">
            <a:extLst/>
          </a:blip>
          <a:stretch>
            <a:fillRect/>
          </a:stretch>
        </p:blipFill>
        <p:spPr>
          <a:xfrm>
            <a:off x="0" y="-1588"/>
            <a:ext cx="9144000" cy="6859588"/>
          </a:xfrm>
          <a:prstGeom prst="rect">
            <a:avLst/>
          </a:prstGeom>
          <a:ln w="50800">
            <a:solidFill>
              <a:srgbClr val="006600"/>
            </a:solidFill>
            <a:round/>
          </a:ln>
        </p:spPr>
      </p:pic>
      <p:sp>
        <p:nvSpPr>
          <p:cNvPr id="13" name="Shape 13"/>
          <p:cNvSpPr/>
          <p:nvPr/>
        </p:nvSpPr>
        <p:spPr>
          <a:xfrm>
            <a:off x="395287" y="5734050"/>
            <a:ext cx="7783513" cy="1031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3200"/>
              <a:t>Expresión corporal. </a:t>
            </a:r>
            <a:endParaRPr sz="3200"/>
          </a:p>
          <a:p>
            <a:pPr lvl="0"/>
            <a:r>
              <a:rPr sz="3200"/>
              <a:t>Tu cuerpo como medio de comunicación</a:t>
            </a:r>
          </a:p>
        </p:txBody>
      </p:sp>
      <p:pic>
        <p:nvPicPr>
          <p:cNvPr id="14" name="logodefinitivo.png" descr="logodefinitivo"/>
          <p:cNvPicPr/>
          <p:nvPr/>
        </p:nvPicPr>
        <p:blipFill>
          <a:blip r:embed="rId3">
            <a:extLst/>
          </a:blip>
          <a:stretch>
            <a:fillRect/>
          </a:stretch>
        </p:blipFill>
        <p:spPr>
          <a:xfrm>
            <a:off x="8101012" y="6165850"/>
            <a:ext cx="863601" cy="552450"/>
          </a:xfrm>
          <a:prstGeom prst="rect">
            <a:avLst/>
          </a:prstGeom>
          <a:ln w="12700">
            <a:miter lim="400000"/>
          </a:ln>
        </p:spPr>
      </p:pic>
      <p:sp>
        <p:nvSpPr>
          <p:cNvPr id="15" name="Shape 15"/>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2"/>
                                        </p:tgtEl>
                                        <p:attrNameLst>
                                          <p:attrName>style.visibility</p:attrName>
                                        </p:attrNameLst>
                                      </p:cBhvr>
                                      <p:to>
                                        <p:strVal val="visible"/>
                                      </p:to>
                                    </p:set>
                                    <p:animEffect filter="fade" transition="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16" presetID="23" grpId="2" fill="hold">
                                  <p:stCondLst>
                                    <p:cond delay="0"/>
                                  </p:stCondLst>
                                  <p:iterate type="el" backwards="0">
                                    <p:tmAbs val="0"/>
                                  </p:iterate>
                                  <p:childTnLst>
                                    <p:set>
                                      <p:cBhvr>
                                        <p:cTn id="11" fill="hold"/>
                                        <p:tgtEl>
                                          <p:spTgt spid="15"/>
                                        </p:tgtEl>
                                        <p:attrNameLst>
                                          <p:attrName>style.visibility</p:attrName>
                                        </p:attrNameLst>
                                      </p:cBhvr>
                                      <p:to>
                                        <p:strVal val="visible"/>
                                      </p:to>
                                    </p:set>
                                    <p:anim calcmode="lin" valueType="num">
                                      <p:cBhvr>
                                        <p:cTn id="12" dur="1230" fill="hold"/>
                                        <p:tgtEl>
                                          <p:spTgt spid="15"/>
                                        </p:tgtEl>
                                        <p:attrNameLst>
                                          <p:attrName>ppt_w</p:attrName>
                                        </p:attrNameLst>
                                      </p:cBhvr>
                                      <p:tavLst>
                                        <p:tav tm="0">
                                          <p:val>
                                            <p:strVal val="4*#ppt_w"/>
                                          </p:val>
                                        </p:tav>
                                        <p:tav tm="100000">
                                          <p:val>
                                            <p:strVal val="#ppt_w"/>
                                          </p:val>
                                        </p:tav>
                                      </p:tavLst>
                                    </p:anim>
                                    <p:anim calcmode="lin" valueType="num">
                                      <p:cBhvr>
                                        <p:cTn id="13" dur="123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8" presetID="2" grpId="3" fill="hold">
                                  <p:stCondLst>
                                    <p:cond delay="0"/>
                                  </p:stCondLst>
                                  <p:iterate type="el" backwards="0">
                                    <p:tmAbs val="0"/>
                                  </p:iterate>
                                  <p:childTnLst>
                                    <p:set>
                                      <p:cBhvr>
                                        <p:cTn id="17" fill="hold"/>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0-#ppt_w/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4" fill="hold">
                                  <p:stCondLst>
                                    <p:cond delay="0"/>
                                  </p:stCondLst>
                                  <p:iterate type="el" backwards="0">
                                    <p:tmAbs val="0"/>
                                  </p:iterate>
                                  <p:childTnLst>
                                    <p:set>
                                      <p:cBhvr>
                                        <p:cTn id="23" fill="hold"/>
                                        <p:tgtEl>
                                          <p:spTgt spid="13"/>
                                        </p:tgtEl>
                                        <p:attrNameLst>
                                          <p:attrName>style.visibility</p:attrName>
                                        </p:attrNameLst>
                                      </p:cBhvr>
                                      <p:to>
                                        <p:strVal val="visible"/>
                                      </p:to>
                                    </p:set>
                                    <p:anim calcmode="lin" valueType="num">
                                      <p:cBhvr>
                                        <p:cTn id="24" dur="1000" fill="hold"/>
                                        <p:tgtEl>
                                          <p:spTgt spid="13"/>
                                        </p:tgtEl>
                                        <p:attrNameLst>
                                          <p:attrName>ppt_x</p:attrName>
                                        </p:attrNameLst>
                                      </p:cBhvr>
                                      <p:tavLst>
                                        <p:tav tm="0">
                                          <p:val>
                                            <p:strVal val="0-#ppt_w/2"/>
                                          </p:val>
                                        </p:tav>
                                        <p:tav tm="100000">
                                          <p:val>
                                            <p:strVal val="#ppt_x"/>
                                          </p:val>
                                        </p:tav>
                                      </p:tavLst>
                                    </p:anim>
                                    <p:anim calcmode="lin" valueType="num">
                                      <p:cBhvr>
                                        <p:cTn id="2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 grpId="4"/>
      <p:bldP build="whole" bldLvl="1" animBg="1" rev="0" advAuto="0" spid="14" grpId="3"/>
      <p:bldP build="whole" bldLvl="1" animBg="1" rev="0" advAuto="0" spid="15" grpId="2"/>
      <p:bldP build="whole" bldLvl="1" animBg="1" rev="0" advAuto="0" spid="1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 name="Shape 17"/>
          <p:cNvSpPr/>
          <p:nvPr/>
        </p:nvSpPr>
        <p:spPr>
          <a:xfrm>
            <a:off x="827087" y="1773237"/>
            <a:ext cx="4286251" cy="329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En realidad te expresas corporalmente siempre; cuando saludas, cuando juegas, cuando saltas, corres o gritas, puesto que lo haces a tu manera, como tú eres, sin ajustarte a ninguna norma o regla. </a:t>
            </a:r>
            <a:endParaRPr sz="2400"/>
          </a:p>
        </p:txBody>
      </p:sp>
      <p:pic>
        <p:nvPicPr>
          <p:cNvPr id="18"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19" name="Sin título-7.jpg"/>
          <p:cNvPicPr/>
          <p:nvPr/>
        </p:nvPicPr>
        <p:blipFill>
          <a:blip r:embed="rId3">
            <a:extLst/>
          </a:blip>
          <a:stretch>
            <a:fillRect/>
          </a:stretch>
        </p:blipFill>
        <p:spPr>
          <a:xfrm>
            <a:off x="5902969" y="1162694"/>
            <a:ext cx="2227880" cy="3975398"/>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18"/>
                                        </p:tgtEl>
                                        <p:attrNameLst>
                                          <p:attrName>style.visibility</p:attrName>
                                        </p:attrNameLst>
                                      </p:cBhvr>
                                      <p:to>
                                        <p:strVal val="visible"/>
                                      </p:to>
                                    </p:set>
                                    <p:anim calcmode="lin" valueType="num">
                                      <p:cBhvr>
                                        <p:cTn id="7" dur="1000" fill="hold"/>
                                        <p:tgtEl>
                                          <p:spTgt spid="18"/>
                                        </p:tgtEl>
                                        <p:attrNameLst>
                                          <p:attrName>ppt_x</p:attrName>
                                        </p:attrNameLst>
                                      </p:cBhvr>
                                      <p:tavLst>
                                        <p:tav tm="0">
                                          <p:val>
                                            <p:strVal val="0-#ppt_w/2"/>
                                          </p:val>
                                        </p:tav>
                                        <p:tav tm="100000">
                                          <p:val>
                                            <p:strVal val="#ppt_x"/>
                                          </p:val>
                                        </p:tav>
                                      </p:tavLst>
                                    </p:anim>
                                    <p:anim calcmode="lin" valueType="num">
                                      <p:cBhvr>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title" idx="4294967295"/>
          </p:nvPr>
        </p:nvSpPr>
        <p:spPr>
          <a:xfrm>
            <a:off x="395287" y="2509678"/>
            <a:ext cx="7772401" cy="147002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365760">
              <a:defRPr sz="1800"/>
            </a:pPr>
            <a:r>
              <a:rPr sz="1760"/>
              <a:t>1. Objetivos</a:t>
            </a:r>
            <a:br>
              <a:rPr sz="1760"/>
            </a:br>
            <a:r>
              <a:rPr sz="1760"/>
              <a:t>2. La expresión corporal</a:t>
            </a:r>
            <a:br>
              <a:rPr sz="1760"/>
            </a:br>
            <a:r>
              <a:rPr sz="1760"/>
              <a:t>3. Ideas básicas</a:t>
            </a:r>
            <a:br>
              <a:rPr sz="1760"/>
            </a:br>
            <a:r>
              <a:rPr sz="1760"/>
              <a:t>4. La relajación en la expresión		</a:t>
            </a:r>
            <a:br>
              <a:rPr sz="1760"/>
            </a:br>
            <a:r>
              <a:rPr sz="1760"/>
              <a:t>5. Algunos ejercicios elementales</a:t>
            </a:r>
            <a:br>
              <a:rPr sz="1760"/>
            </a:br>
            <a:br>
              <a:rPr sz="1760"/>
            </a:br>
            <a:br>
              <a:rPr sz="1760"/>
            </a:br>
            <a:br>
              <a:rPr sz="1760"/>
            </a:br>
          </a:p>
        </p:txBody>
      </p:sp>
      <p:sp>
        <p:nvSpPr>
          <p:cNvPr id="22" name="Shape 22"/>
          <p:cNvSpPr/>
          <p:nvPr/>
        </p:nvSpPr>
        <p:spPr>
          <a:xfrm>
            <a:off x="285750" y="5558155"/>
            <a:ext cx="6429375" cy="1056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400">
                <a:latin typeface="Comic Sans MS"/>
                <a:ea typeface="Comic Sans MS"/>
                <a:cs typeface="Comic Sans MS"/>
                <a:sym typeface="Comic Sans MS"/>
              </a:defRPr>
            </a:lvl1pPr>
          </a:lstStyle>
          <a:p>
            <a:pPr lvl="0">
              <a:defRPr sz="1800"/>
            </a:pPr>
            <a:r>
              <a:rPr sz="1400"/>
              <a:t>El cuerpo es un excelente y vivo medio de comunicación. No hay fin a sus respuestas motrices y sin proponérselo su expresión es clara y cristalina. La expresión corporal es, sin mayores adornos, una manifestación corporal y como tal no necesita aprendizaje alguno </a:t>
            </a:r>
          </a:p>
        </p:txBody>
      </p:sp>
      <p:sp>
        <p:nvSpPr>
          <p:cNvPr id="23" name="Shape 23"/>
          <p:cNvSpPr/>
          <p:nvPr/>
        </p:nvSpPr>
        <p:spPr>
          <a:xfrm>
            <a:off x="214312" y="357187"/>
            <a:ext cx="781146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000"/>
              </a:spcBef>
              <a:defRPr b="1">
                <a:solidFill>
                  <a:srgbClr val="003300"/>
                </a:solidFill>
              </a:defRPr>
            </a:lvl1pPr>
          </a:lstStyle>
          <a:p>
            <a:pPr lvl="0">
              <a:defRPr b="0">
                <a:solidFill>
                  <a:srgbClr val="000000"/>
                </a:solidFill>
              </a:defRPr>
            </a:pPr>
            <a:r>
              <a:rPr b="1">
                <a:solidFill>
                  <a:srgbClr val="003300"/>
                </a:solidFill>
              </a:rPr>
              <a:t>LA EXPRESIÓN CORPORAL .  TU CUERPO COMO MEDIO DE COMUNICACIÓN</a:t>
            </a:r>
          </a:p>
        </p:txBody>
      </p:sp>
      <p:pic>
        <p:nvPicPr>
          <p:cNvPr id="24"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25" name="Sin título-3.jpg"/>
          <p:cNvPicPr/>
          <p:nvPr/>
        </p:nvPicPr>
        <p:blipFill>
          <a:blip r:embed="rId3">
            <a:extLst/>
          </a:blip>
          <a:stretch>
            <a:fillRect/>
          </a:stretch>
        </p:blipFill>
        <p:spPr>
          <a:xfrm>
            <a:off x="4418210" y="1545421"/>
            <a:ext cx="4407226" cy="2967991"/>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24"/>
                                        </p:tgtEl>
                                        <p:attrNameLst>
                                          <p:attrName>style.visibility</p:attrName>
                                        </p:attrNameLst>
                                      </p:cBhvr>
                                      <p:to>
                                        <p:strVal val="visible"/>
                                      </p:to>
                                    </p:set>
                                    <p:anim calcmode="lin" valueType="num">
                                      <p:cBhvr>
                                        <p:cTn id="7" dur="1000" fill="hold"/>
                                        <p:tgtEl>
                                          <p:spTgt spid="24"/>
                                        </p:tgtEl>
                                        <p:attrNameLst>
                                          <p:attrName>ppt_x</p:attrName>
                                        </p:attrNameLst>
                                      </p:cBhvr>
                                      <p:tavLst>
                                        <p:tav tm="0">
                                          <p:val>
                                            <p:strVal val="0-#ppt_w/2"/>
                                          </p:val>
                                        </p:tav>
                                        <p:tav tm="100000">
                                          <p:val>
                                            <p:strVal val="#ppt_x"/>
                                          </p:val>
                                        </p:tav>
                                      </p:tavLst>
                                    </p:anim>
                                    <p:anim calcmode="lin" valueType="num">
                                      <p:cBhvr>
                                        <p:cTn id="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nvSpPr>
        <p:spPr>
          <a:xfrm>
            <a:off x="428625" y="3643312"/>
            <a:ext cx="8429625" cy="275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just">
              <a:lnSpc>
                <a:spcPct val="150000"/>
              </a:lnSpc>
            </a:pPr>
            <a:r>
              <a:t>- Participa para eliminar esas tensiones que siempre aparecen cuando tu cuerpo quiere expresarse de un modo natural</a:t>
            </a:r>
          </a:p>
          <a:p>
            <a:pPr lvl="0" algn="just">
              <a:lnSpc>
                <a:spcPct val="150000"/>
              </a:lnSpc>
            </a:pPr>
            <a:r>
              <a:t>- Potencia tu desarrollo como persona ya que te ayudará a mejorar tu autoestima y eliminará tus inhibiciones.</a:t>
            </a:r>
          </a:p>
          <a:p>
            <a:pPr lvl="0"/>
          </a:p>
          <a:p>
            <a:pPr lvl="0"/>
          </a:p>
          <a:p>
            <a:pPr lvl="0"/>
          </a:p>
        </p:txBody>
      </p:sp>
      <p:sp>
        <p:nvSpPr>
          <p:cNvPr id="28" name="Shape 28"/>
          <p:cNvSpPr/>
          <p:nvPr/>
        </p:nvSpPr>
        <p:spPr>
          <a:xfrm>
            <a:off x="1555750" y="2141537"/>
            <a:ext cx="121354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OBJETIVOS</a:t>
            </a:r>
          </a:p>
        </p:txBody>
      </p:sp>
      <p:pic>
        <p:nvPicPr>
          <p:cNvPr id="29"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30" name="baailando.jpg"/>
          <p:cNvPicPr/>
          <p:nvPr/>
        </p:nvPicPr>
        <p:blipFill>
          <a:blip r:embed="rId3">
            <a:extLst/>
          </a:blip>
          <a:stretch>
            <a:fillRect/>
          </a:stretch>
        </p:blipFill>
        <p:spPr>
          <a:xfrm>
            <a:off x="4461023" y="523825"/>
            <a:ext cx="3163688" cy="2692500"/>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29"/>
                                        </p:tgtEl>
                                        <p:attrNameLst>
                                          <p:attrName>style.visibility</p:attrName>
                                        </p:attrNameLst>
                                      </p:cBhvr>
                                      <p:to>
                                        <p:strVal val="visible"/>
                                      </p:to>
                                    </p:set>
                                    <p:anim calcmode="lin" valueType="num">
                                      <p:cBhvr>
                                        <p:cTn id="7" dur="1000" fill="hold"/>
                                        <p:tgtEl>
                                          <p:spTgt spid="29"/>
                                        </p:tgtEl>
                                        <p:attrNameLst>
                                          <p:attrName>ppt_x</p:attrName>
                                        </p:attrNameLst>
                                      </p:cBhvr>
                                      <p:tavLst>
                                        <p:tav tm="0">
                                          <p:val>
                                            <p:strVal val="0-#ppt_w/2"/>
                                          </p:val>
                                        </p:tav>
                                        <p:tav tm="100000">
                                          <p:val>
                                            <p:strVal val="#ppt_x"/>
                                          </p:val>
                                        </p:tav>
                                      </p:tavLst>
                                    </p:anim>
                                    <p:anim calcmode="lin" valueType="num">
                                      <p:cBhvr>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nvSpPr>
        <p:spPr>
          <a:xfrm>
            <a:off x="1692275" y="765175"/>
            <a:ext cx="5214938" cy="447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lvl="0">
              <a:defRPr sz="1800"/>
            </a:pPr>
            <a:r>
              <a:rPr sz="2400"/>
              <a:t>La expresión corporal </a:t>
            </a:r>
          </a:p>
        </p:txBody>
      </p:sp>
      <p:sp>
        <p:nvSpPr>
          <p:cNvPr id="33" name="Shape 33"/>
          <p:cNvSpPr/>
          <p:nvPr/>
        </p:nvSpPr>
        <p:spPr>
          <a:xfrm>
            <a:off x="428625" y="2279967"/>
            <a:ext cx="4719638" cy="37490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140758" indent="-140758">
              <a:buSzPct val="100000"/>
              <a:buFont typeface="Wingdings"/>
              <a:buChar char="▪"/>
            </a:pPr>
            <a:r>
              <a:rPr sz="1400"/>
              <a:t>La expresión corporal es un medio más para transmitir ideas, sentimientos, que utiliza el cuerpo y los movimientos de éste para sustituir en la comunicación al lenguaje oral</a:t>
            </a:r>
            <a:endParaRPr sz="1400"/>
          </a:p>
          <a:p>
            <a:pPr lvl="0" marL="180975" indent="-180975">
              <a:buSzPct val="100000"/>
              <a:buFont typeface="Wingdings"/>
              <a:buChar char="▪"/>
            </a:pPr>
            <a:endParaRPr sz="1400"/>
          </a:p>
          <a:p>
            <a:pPr lvl="0" marL="140758" indent="-140758">
              <a:buSzPct val="100000"/>
              <a:buFont typeface="Wingdings"/>
              <a:buChar char="▪"/>
            </a:pPr>
            <a:r>
              <a:rPr sz="1400"/>
              <a:t>La expresión corporal dentro de esta asignatura tiene el claro objetivo de enseñar que tu cuerpo es un vehículo impresionante de comunicación. Esta maravillosa posibilidad de comunicarse se ve favorecida cuanto mejor sea el conocimiento de nuestro cuerpo. </a:t>
            </a:r>
            <a:endParaRPr sz="1400"/>
          </a:p>
          <a:p>
            <a:pPr lvl="0" marL="180975" indent="-180975">
              <a:buSzPct val="100000"/>
              <a:buFont typeface="Wingdings"/>
              <a:buChar char="▪"/>
            </a:pPr>
            <a:endParaRPr sz="1400"/>
          </a:p>
          <a:p>
            <a:pPr lvl="0" marL="140758" indent="-140758">
              <a:buSzPct val="100000"/>
              <a:buFont typeface="Wingdings"/>
              <a:buChar char="▪"/>
            </a:pPr>
            <a:r>
              <a:rPr sz="1400"/>
              <a:t>La expresión corporal jugará su papel, que no es otro que el desarrollo del conocimiento y control de tu cuerpo y sus infinitas posibilidades de movimiento así como la mejora de las relaciones interpersonales.</a:t>
            </a:r>
            <a:endParaRPr sz="1400"/>
          </a:p>
          <a:p>
            <a:pPr lvl="0" marL="180975" indent="-180975">
              <a:buSzPct val="100000"/>
              <a:buFont typeface="Wingdings"/>
              <a:buChar char="▪"/>
            </a:pPr>
            <a:endParaRPr sz="1400"/>
          </a:p>
        </p:txBody>
      </p:sp>
      <p:pic>
        <p:nvPicPr>
          <p:cNvPr id="34"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35" name="leng.corp 10.jpg"/>
          <p:cNvPicPr/>
          <p:nvPr/>
        </p:nvPicPr>
        <p:blipFill>
          <a:blip r:embed="rId3">
            <a:extLst/>
          </a:blip>
          <a:stretch>
            <a:fillRect/>
          </a:stretch>
        </p:blipFill>
        <p:spPr>
          <a:xfrm>
            <a:off x="5487640" y="2124027"/>
            <a:ext cx="3409241" cy="2609946"/>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34"/>
                                        </p:tgtEl>
                                        <p:attrNameLst>
                                          <p:attrName>style.visibility</p:attrName>
                                        </p:attrNameLst>
                                      </p:cBhvr>
                                      <p:to>
                                        <p:strVal val="visible"/>
                                      </p:to>
                                    </p:set>
                                    <p:anim calcmode="lin" valueType="num">
                                      <p:cBhvr>
                                        <p:cTn id="7" dur="1000" fill="hold"/>
                                        <p:tgtEl>
                                          <p:spTgt spid="34"/>
                                        </p:tgtEl>
                                        <p:attrNameLst>
                                          <p:attrName>ppt_x</p:attrName>
                                        </p:attrNameLst>
                                      </p:cBhvr>
                                      <p:tavLst>
                                        <p:tav tm="0">
                                          <p:val>
                                            <p:strVal val="0-#ppt_w/2"/>
                                          </p:val>
                                        </p:tav>
                                        <p:tav tm="100000">
                                          <p:val>
                                            <p:strVal val="#ppt_x"/>
                                          </p:val>
                                        </p:tav>
                                      </p:tavLst>
                                    </p:anim>
                                    <p:anim calcmode="lin" valueType="num">
                                      <p:cBhvr>
                                        <p:cTn id="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idx="4294967295"/>
          </p:nvPr>
        </p:nvSpPr>
        <p:spPr>
          <a:xfrm>
            <a:off x="457200" y="274637"/>
            <a:ext cx="3971925"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Conceptos básicos</a:t>
            </a:r>
          </a:p>
        </p:txBody>
      </p:sp>
      <p:sp>
        <p:nvSpPr>
          <p:cNvPr id="38" name="Shape 38"/>
          <p:cNvSpPr/>
          <p:nvPr/>
        </p:nvSpPr>
        <p:spPr>
          <a:xfrm>
            <a:off x="395287" y="1791017"/>
            <a:ext cx="5832476" cy="3952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r>
              <a:rPr b="1" sz="1400"/>
              <a:t>Conocimiento corporal</a:t>
            </a:r>
            <a:r>
              <a:rPr sz="1400"/>
              <a:t>. Este lenguaje utiliza el gesto, la postura o el movimiento para transmitir sensaciones propias del ser humano, se utiliza mucho la cara y las manos aunque siempre unidas a la totalidad del cuerpo. Imagínate un rostro triste expresando una sensación alegre, ¿extraño  no?</a:t>
            </a:r>
            <a:endParaRPr sz="1400"/>
          </a:p>
          <a:p>
            <a:pPr lvl="0"/>
            <a:endParaRPr b="1" sz="1400"/>
          </a:p>
          <a:p>
            <a:pPr lvl="0"/>
            <a:r>
              <a:rPr b="1" sz="1400"/>
              <a:t>Dominio del espacio</a:t>
            </a:r>
            <a:r>
              <a:rPr sz="1400"/>
              <a:t>. Evolución por el espacio, trayectorias, direcciones y sentidos, así como del dominio corporal constante, de la posición ocupada.</a:t>
            </a:r>
            <a:endParaRPr sz="1400"/>
          </a:p>
          <a:p>
            <a:pPr lvl="0"/>
            <a:endParaRPr b="1" sz="1400"/>
          </a:p>
          <a:p>
            <a:pPr lvl="0"/>
            <a:r>
              <a:rPr b="1" sz="1400"/>
              <a:t>Estudio y control del ritmo</a:t>
            </a:r>
            <a:r>
              <a:rPr sz="1400"/>
              <a:t>. Nuestros movimientos deben ajustarse a unos determinados ritmos, momentos o tiempos, pudiendo ser éstos tanto externos como internos. </a:t>
            </a:r>
            <a:endParaRPr sz="1400"/>
          </a:p>
          <a:p>
            <a:pPr lvl="0"/>
            <a:endParaRPr b="1" sz="1400"/>
          </a:p>
          <a:p>
            <a:pPr lvl="0"/>
            <a:r>
              <a:rPr b="1" sz="1400"/>
              <a:t>Control muscular</a:t>
            </a:r>
            <a:r>
              <a:rPr sz="1400"/>
              <a:t>. Podremos expresar situaciones necesariamente tensas o situaciones evidentemente distendidas. </a:t>
            </a:r>
            <a:endParaRPr sz="1400"/>
          </a:p>
          <a:p>
            <a:pPr lvl="0" algn="just"/>
            <a:endParaRPr sz="1400"/>
          </a:p>
          <a:p>
            <a:pPr lvl="0" algn="just"/>
            <a:endParaRPr sz="1400"/>
          </a:p>
        </p:txBody>
      </p:sp>
      <p:pic>
        <p:nvPicPr>
          <p:cNvPr id="39"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40" name="2.jpg"/>
          <p:cNvPicPr/>
          <p:nvPr/>
        </p:nvPicPr>
        <p:blipFill>
          <a:blip r:embed="rId3">
            <a:extLst/>
          </a:blip>
          <a:stretch>
            <a:fillRect/>
          </a:stretch>
        </p:blipFill>
        <p:spPr>
          <a:xfrm>
            <a:off x="6515982" y="2363092"/>
            <a:ext cx="2072278" cy="2454341"/>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0-#ppt_w/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714375" y="1125537"/>
            <a:ext cx="5297488" cy="252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b="1" sz="1400"/>
              <a:t>Movimiento no deliberado</a:t>
            </a:r>
            <a:r>
              <a:rPr sz="1400"/>
              <a:t>. Es el triunfo de lo instintivo.</a:t>
            </a:r>
            <a:endParaRPr sz="1400"/>
          </a:p>
          <a:p>
            <a:pPr lvl="0"/>
            <a:endParaRPr b="1" sz="1400"/>
          </a:p>
          <a:p>
            <a:pPr lvl="0"/>
            <a:r>
              <a:rPr b="1" sz="1400"/>
              <a:t>Movimiento creado</a:t>
            </a:r>
            <a:r>
              <a:rPr sz="1400"/>
              <a:t>. Surgen constantemente gestos y ejercicios que nos provocan cada vez mas una sensación de fácil y libre movimiento, es la creatividad.</a:t>
            </a:r>
            <a:endParaRPr sz="1400"/>
          </a:p>
          <a:p>
            <a:pPr lvl="0"/>
            <a:endParaRPr b="1" sz="1400"/>
          </a:p>
          <a:p>
            <a:pPr lvl="0"/>
            <a:r>
              <a:rPr b="1" sz="1400"/>
              <a:t>Valor social</a:t>
            </a:r>
            <a:r>
              <a:rPr sz="1400"/>
              <a:t>. No olvidemos que la expresión corporal es un medio de comunicación y de relación.</a:t>
            </a:r>
            <a:endParaRPr sz="1400"/>
          </a:p>
          <a:p>
            <a:pPr lvl="0"/>
            <a:endParaRPr b="1" sz="1400"/>
          </a:p>
          <a:p>
            <a:pPr lvl="0"/>
            <a:r>
              <a:rPr b="1" sz="1400"/>
              <a:t>Desarrollo sensorial</a:t>
            </a:r>
            <a:r>
              <a:rPr sz="1400"/>
              <a:t>. Podemos saber cómo son las cosas por la vista, el oído, el gusto, el olfato y el tacto.</a:t>
            </a:r>
            <a:endParaRPr sz="1400"/>
          </a:p>
        </p:txBody>
      </p:sp>
      <p:pic>
        <p:nvPicPr>
          <p:cNvPr id="43"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44" name="leng.corp 11 copia.jpg"/>
          <p:cNvPicPr/>
          <p:nvPr/>
        </p:nvPicPr>
        <p:blipFill>
          <a:blip r:embed="rId3">
            <a:extLst/>
          </a:blip>
          <a:stretch>
            <a:fillRect/>
          </a:stretch>
        </p:blipFill>
        <p:spPr>
          <a:xfrm>
            <a:off x="6311255" y="1370987"/>
            <a:ext cx="2319084" cy="2669449"/>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43"/>
                                        </p:tgtEl>
                                        <p:attrNameLst>
                                          <p:attrName>style.visibility</p:attrName>
                                        </p:attrNameLst>
                                      </p:cBhvr>
                                      <p:to>
                                        <p:strVal val="visible"/>
                                      </p:to>
                                    </p:set>
                                    <p:anim calcmode="lin" valueType="num">
                                      <p:cBhvr>
                                        <p:cTn id="7" dur="1000" fill="hold"/>
                                        <p:tgtEl>
                                          <p:spTgt spid="43"/>
                                        </p:tgtEl>
                                        <p:attrNameLst>
                                          <p:attrName>ppt_x</p:attrName>
                                        </p:attrNameLst>
                                      </p:cBhvr>
                                      <p:tavLst>
                                        <p:tav tm="0">
                                          <p:val>
                                            <p:strVal val="0-#ppt_w/2"/>
                                          </p:val>
                                        </p:tav>
                                        <p:tav tm="100000">
                                          <p:val>
                                            <p:strVal val="#ppt_x"/>
                                          </p:val>
                                        </p:tav>
                                      </p:tavLst>
                                    </p:anim>
                                    <p:anim calcmode="lin" valueType="num">
                                      <p:cBhvr>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body" idx="4294967295"/>
          </p:nvPr>
        </p:nvSpPr>
        <p:spPr>
          <a:xfrm>
            <a:off x="428625" y="785812"/>
            <a:ext cx="46863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5180" indent="-305180" defTabSz="813816">
              <a:spcBef>
                <a:spcPts val="500"/>
              </a:spcBef>
              <a:buSzTx/>
              <a:buNone/>
              <a:defRPr sz="1800"/>
            </a:pPr>
            <a:r>
              <a:rPr sz="2492"/>
              <a:t>La relajación en la expresión</a:t>
            </a:r>
            <a:endParaRPr sz="2492"/>
          </a:p>
          <a:p>
            <a:pPr lvl="0" marL="305180" indent="-305180" defTabSz="813816">
              <a:spcBef>
                <a:spcPts val="600"/>
              </a:spcBef>
              <a:buSzTx/>
              <a:buNone/>
              <a:defRPr sz="1800"/>
            </a:pPr>
            <a:endParaRPr sz="2492"/>
          </a:p>
          <a:p>
            <a:pPr lvl="0" marL="305180" indent="-305180" algn="just" defTabSz="813816">
              <a:spcBef>
                <a:spcPts val="300"/>
              </a:spcBef>
              <a:buSzTx/>
              <a:buNone/>
              <a:defRPr sz="1800"/>
            </a:pPr>
            <a:r>
              <a:rPr sz="1246"/>
              <a:t>	</a:t>
            </a:r>
            <a:r>
              <a:rPr sz="1424"/>
              <a:t>-  En la expresión corporal la relajación facilita el reconocimiento corporal y favorece su control al incidir directamente sobre los estados de contracción y descontracción musculares.</a:t>
            </a:r>
            <a:endParaRPr sz="1424"/>
          </a:p>
          <a:p>
            <a:pPr lvl="0" marL="305180" indent="-305180" defTabSz="813816">
              <a:spcBef>
                <a:spcPts val="600"/>
              </a:spcBef>
              <a:buSzTx/>
              <a:buNone/>
              <a:defRPr sz="1800"/>
            </a:pPr>
            <a:endParaRPr sz="1424"/>
          </a:p>
          <a:p>
            <a:pPr lvl="0" marL="305180" indent="-305180" algn="just" defTabSz="813816">
              <a:spcBef>
                <a:spcPts val="300"/>
              </a:spcBef>
              <a:buSzTx/>
              <a:buNone/>
              <a:defRPr sz="1800"/>
            </a:pPr>
            <a:r>
              <a:rPr sz="1424"/>
              <a:t>	-  En las actividades de relajación hay que tener  en cuenta la respiración. Conseguir una respiración pausada y armónica nos otorga un bienestar físico muy importante, y  resulta imprescindible como canalizador y facilitador de sensaciones.</a:t>
            </a:r>
            <a:endParaRPr sz="1424"/>
          </a:p>
          <a:p>
            <a:pPr lvl="0" marL="305180" indent="-305180" defTabSz="813816">
              <a:spcBef>
                <a:spcPts val="600"/>
              </a:spcBef>
              <a:buSzTx/>
              <a:buNone/>
              <a:defRPr sz="1800"/>
            </a:pPr>
            <a:endParaRPr sz="1424"/>
          </a:p>
          <a:p>
            <a:pPr lvl="0" marL="305180" indent="-305180" algn="just" defTabSz="813816">
              <a:spcBef>
                <a:spcPts val="300"/>
              </a:spcBef>
              <a:buSzTx/>
              <a:buNone/>
              <a:defRPr sz="1800"/>
            </a:pPr>
            <a:r>
              <a:rPr sz="1424"/>
              <a:t>	-  Las tensiones acumuladas del alumnado al incorporarse a la sesión provocadas por la falta evidente de atención y por la excesiva dispersión, desaparecen con más rapidez con la práctica previa de ejercicios de relajación.</a:t>
            </a:r>
          </a:p>
        </p:txBody>
      </p:sp>
      <p:pic>
        <p:nvPicPr>
          <p:cNvPr id="47"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48" name="leng.corp 7.jpg"/>
          <p:cNvPicPr/>
          <p:nvPr/>
        </p:nvPicPr>
        <p:blipFill>
          <a:blip r:embed="rId3">
            <a:extLst/>
          </a:blip>
          <a:stretch>
            <a:fillRect/>
          </a:stretch>
        </p:blipFill>
        <p:spPr>
          <a:xfrm>
            <a:off x="5669210" y="1843241"/>
            <a:ext cx="2737608" cy="2411105"/>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47"/>
                                        </p:tgtEl>
                                        <p:attrNameLst>
                                          <p:attrName>style.visibility</p:attrName>
                                        </p:attrNameLst>
                                      </p:cBhvr>
                                      <p:to>
                                        <p:strVal val="visible"/>
                                      </p:to>
                                    </p:set>
                                    <p:anim calcmode="lin" valueType="num">
                                      <p:cBhvr>
                                        <p:cTn id="7" dur="1000" fill="hold"/>
                                        <p:tgtEl>
                                          <p:spTgt spid="47"/>
                                        </p:tgtEl>
                                        <p:attrNameLst>
                                          <p:attrName>ppt_x</p:attrName>
                                        </p:attrNameLst>
                                      </p:cBhvr>
                                      <p:tavLst>
                                        <p:tav tm="0">
                                          <p:val>
                                            <p:strVal val="0-#ppt_w/2"/>
                                          </p:val>
                                        </p:tav>
                                        <p:tav tm="100000">
                                          <p:val>
                                            <p:strVal val="#ppt_x"/>
                                          </p:val>
                                        </p:tav>
                                      </p:tavLst>
                                    </p:anim>
                                    <p:anim calcmode="lin" valueType="num">
                                      <p:cBhvr>
                                        <p:cTn id="8" dur="10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457200" y="274637"/>
            <a:ext cx="8229600" cy="5111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lvl1pPr>
          </a:lstStyle>
          <a:p>
            <a:pPr lvl="0">
              <a:defRPr sz="1800"/>
            </a:pPr>
            <a:r>
              <a:rPr sz="2500"/>
              <a:t>Atiende bien y contesta las preguntas</a:t>
            </a:r>
          </a:p>
        </p:txBody>
      </p:sp>
      <p:sp>
        <p:nvSpPr>
          <p:cNvPr id="51" name="Shape 51"/>
          <p:cNvSpPr/>
          <p:nvPr/>
        </p:nvSpPr>
        <p:spPr>
          <a:xfrm>
            <a:off x="1785937" y="3726180"/>
            <a:ext cx="7786688" cy="2021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sz="1600"/>
              <a:t>¿Qué es expresión corporal?</a:t>
            </a:r>
            <a:endParaRPr sz="1600"/>
          </a:p>
          <a:p>
            <a:pPr lvl="0"/>
            <a:endParaRPr sz="1600"/>
          </a:p>
          <a:p>
            <a:pPr lvl="0"/>
            <a:r>
              <a:rPr sz="1600"/>
              <a:t>¿Conoces algún aspecto que incida en la Expresión corporal?</a:t>
            </a:r>
            <a:endParaRPr sz="1600"/>
          </a:p>
          <a:p>
            <a:pPr lvl="0"/>
            <a:endParaRPr sz="1600"/>
          </a:p>
          <a:p>
            <a:pPr lvl="0"/>
            <a:r>
              <a:rPr sz="1600"/>
              <a:t>¿Qué es el desarrollo sensorial?</a:t>
            </a:r>
            <a:endParaRPr sz="1600"/>
          </a:p>
          <a:p>
            <a:pPr lvl="0"/>
            <a:endParaRPr sz="1600"/>
          </a:p>
          <a:p>
            <a:pPr lvl="0"/>
            <a:r>
              <a:rPr sz="1600"/>
              <a:t>¿Conoces lo que pretende la relajación en la Expresión corporal?</a:t>
            </a:r>
            <a:endParaRPr sz="1600"/>
          </a:p>
        </p:txBody>
      </p:sp>
      <p:pic>
        <p:nvPicPr>
          <p:cNvPr id="52" name="logodefinitivo.png" descr="logodefinitivo"/>
          <p:cNvPicPr/>
          <p:nvPr/>
        </p:nvPicPr>
        <p:blipFill>
          <a:blip r:embed="rId2">
            <a:extLst/>
          </a:blip>
          <a:stretch>
            <a:fillRect/>
          </a:stretch>
        </p:blipFill>
        <p:spPr>
          <a:xfrm>
            <a:off x="8101012" y="6165850"/>
            <a:ext cx="863601" cy="552450"/>
          </a:xfrm>
          <a:prstGeom prst="rect">
            <a:avLst/>
          </a:prstGeom>
          <a:ln w="12700">
            <a:miter lim="400000"/>
          </a:ln>
        </p:spPr>
      </p:pic>
      <p:pic>
        <p:nvPicPr>
          <p:cNvPr id="53" name="danza 3.jpg"/>
          <p:cNvPicPr/>
          <p:nvPr/>
        </p:nvPicPr>
        <p:blipFill>
          <a:blip r:embed="rId3">
            <a:alphaModFix amt="36013"/>
            <a:extLst/>
          </a:blip>
          <a:stretch>
            <a:fillRect/>
          </a:stretch>
        </p:blipFill>
        <p:spPr>
          <a:xfrm>
            <a:off x="2012503" y="381000"/>
            <a:ext cx="4635501" cy="6096000"/>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2" grpId="1" fill="hold">
                                  <p:stCondLst>
                                    <p:cond delay="0"/>
                                  </p:stCondLst>
                                  <p:iterate type="el" backwards="0">
                                    <p:tmAbs val="0"/>
                                  </p:iterate>
                                  <p:childTnLst>
                                    <p:set>
                                      <p:cBhvr>
                                        <p:cTn id="6" fill="hold"/>
                                        <p:tgtEl>
                                          <p:spTgt spid="52"/>
                                        </p:tgtEl>
                                        <p:attrNameLst>
                                          <p:attrName>style.visibility</p:attrName>
                                        </p:attrNameLst>
                                      </p:cBhvr>
                                      <p:to>
                                        <p:strVal val="visible"/>
                                      </p:to>
                                    </p:set>
                                    <p:anim calcmode="lin" valueType="num">
                                      <p:cBhvr>
                                        <p:cTn id="7" dur="1000" fill="hold"/>
                                        <p:tgtEl>
                                          <p:spTgt spid="52"/>
                                        </p:tgtEl>
                                        <p:attrNameLst>
                                          <p:attrName>ppt_x</p:attrName>
                                        </p:attrNameLst>
                                      </p:cBhvr>
                                      <p:tavLst>
                                        <p:tav tm="0">
                                          <p:val>
                                            <p:strVal val="0-#ppt_w/2"/>
                                          </p:val>
                                        </p:tav>
                                        <p:tav tm="100000">
                                          <p:val>
                                            <p:strVal val="#ppt_x"/>
                                          </p:val>
                                        </p:tav>
                                      </p:tavLst>
                                    </p:anim>
                                    <p:anim calcmode="lin" valueType="num">
                                      <p:cBhvr>
                                        <p:cTn id="8"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 grpId="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CC66"/>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