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maria Casado gracia" initials="JmC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DAD5F-A2AC-468C-A85B-693B7EBC01FC}" v="13" dt="2021-08-03T18:35:54.409"/>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A9FDAD5F-A2AC-468C-A85B-693B7EBC01FC}"/>
    <pc:docChg chg="undo custSel modSld">
      <pc:chgData name="mario.diaz@uam.es" userId="b18783af-88a7-4588-8d94-dc9c0dee9733" providerId="ADAL" clId="{A9FDAD5F-A2AC-468C-A85B-693B7EBC01FC}" dt="2021-08-03T18:42:26.388" v="67" actId="1076"/>
      <pc:docMkLst>
        <pc:docMk/>
      </pc:docMkLst>
      <pc:sldChg chg="modSp mod">
        <pc:chgData name="mario.diaz@uam.es" userId="b18783af-88a7-4588-8d94-dc9c0dee9733" providerId="ADAL" clId="{A9FDAD5F-A2AC-468C-A85B-693B7EBC01FC}" dt="2021-08-03T18:27:47.631" v="3" actId="1076"/>
        <pc:sldMkLst>
          <pc:docMk/>
          <pc:sldMk cId="0" sldId="257"/>
        </pc:sldMkLst>
        <pc:spChg chg="mod">
          <ac:chgData name="mario.diaz@uam.es" userId="b18783af-88a7-4588-8d94-dc9c0dee9733" providerId="ADAL" clId="{A9FDAD5F-A2AC-468C-A85B-693B7EBC01FC}" dt="2021-08-03T18:27:35.302" v="1" actId="1076"/>
          <ac:spMkLst>
            <pc:docMk/>
            <pc:sldMk cId="0" sldId="257"/>
            <ac:spMk id="25" creationId="{00000000-0000-0000-0000-000000000000}"/>
          </ac:spMkLst>
        </pc:spChg>
        <pc:spChg chg="mod">
          <ac:chgData name="mario.diaz@uam.es" userId="b18783af-88a7-4588-8d94-dc9c0dee9733" providerId="ADAL" clId="{A9FDAD5F-A2AC-468C-A85B-693B7EBC01FC}" dt="2021-08-03T18:27:47.631" v="3" actId="1076"/>
          <ac:spMkLst>
            <pc:docMk/>
            <pc:sldMk cId="0" sldId="257"/>
            <ac:spMk id="26" creationId="{00000000-0000-0000-0000-000000000000}"/>
          </ac:spMkLst>
        </pc:spChg>
      </pc:sldChg>
      <pc:sldChg chg="modSp mod">
        <pc:chgData name="mario.diaz@uam.es" userId="b18783af-88a7-4588-8d94-dc9c0dee9733" providerId="ADAL" clId="{A9FDAD5F-A2AC-468C-A85B-693B7EBC01FC}" dt="2021-08-03T18:28:45.748" v="5" actId="207"/>
        <pc:sldMkLst>
          <pc:docMk/>
          <pc:sldMk cId="0" sldId="260"/>
        </pc:sldMkLst>
        <pc:spChg chg="mod">
          <ac:chgData name="mario.diaz@uam.es" userId="b18783af-88a7-4588-8d94-dc9c0dee9733" providerId="ADAL" clId="{A9FDAD5F-A2AC-468C-A85B-693B7EBC01FC}" dt="2021-08-03T18:28:33.969" v="4" actId="207"/>
          <ac:spMkLst>
            <pc:docMk/>
            <pc:sldMk cId="0" sldId="260"/>
            <ac:spMk id="39" creationId="{00000000-0000-0000-0000-000000000000}"/>
          </ac:spMkLst>
        </pc:spChg>
        <pc:spChg chg="mod">
          <ac:chgData name="mario.diaz@uam.es" userId="b18783af-88a7-4588-8d94-dc9c0dee9733" providerId="ADAL" clId="{A9FDAD5F-A2AC-468C-A85B-693B7EBC01FC}" dt="2021-08-03T18:28:45.748" v="5" actId="207"/>
          <ac:spMkLst>
            <pc:docMk/>
            <pc:sldMk cId="0" sldId="260"/>
            <ac:spMk id="40" creationId="{00000000-0000-0000-0000-000000000000}"/>
          </ac:spMkLst>
        </pc:spChg>
      </pc:sldChg>
      <pc:sldChg chg="modSp mod">
        <pc:chgData name="mario.diaz@uam.es" userId="b18783af-88a7-4588-8d94-dc9c0dee9733" providerId="ADAL" clId="{A9FDAD5F-A2AC-468C-A85B-693B7EBC01FC}" dt="2021-08-03T18:38:31.781" v="45" actId="1076"/>
        <pc:sldMkLst>
          <pc:docMk/>
          <pc:sldMk cId="0" sldId="264"/>
        </pc:sldMkLst>
        <pc:spChg chg="mod">
          <ac:chgData name="mario.diaz@uam.es" userId="b18783af-88a7-4588-8d94-dc9c0dee9733" providerId="ADAL" clId="{A9FDAD5F-A2AC-468C-A85B-693B7EBC01FC}" dt="2021-08-03T18:36:17.862" v="23" actId="2085"/>
          <ac:spMkLst>
            <pc:docMk/>
            <pc:sldMk cId="0" sldId="264"/>
            <ac:spMk id="91" creationId="{00000000-0000-0000-0000-000000000000}"/>
          </ac:spMkLst>
        </pc:spChg>
        <pc:spChg chg="mod">
          <ac:chgData name="mario.diaz@uam.es" userId="b18783af-88a7-4588-8d94-dc9c0dee9733" providerId="ADAL" clId="{A9FDAD5F-A2AC-468C-A85B-693B7EBC01FC}" dt="2021-08-03T18:36:26.495" v="24" actId="2085"/>
          <ac:spMkLst>
            <pc:docMk/>
            <pc:sldMk cId="0" sldId="264"/>
            <ac:spMk id="92" creationId="{00000000-0000-0000-0000-000000000000}"/>
          </ac:spMkLst>
        </pc:spChg>
        <pc:spChg chg="mod">
          <ac:chgData name="mario.diaz@uam.es" userId="b18783af-88a7-4588-8d94-dc9c0dee9733" providerId="ADAL" clId="{A9FDAD5F-A2AC-468C-A85B-693B7EBC01FC}" dt="2021-08-03T18:36:30.958" v="25" actId="2085"/>
          <ac:spMkLst>
            <pc:docMk/>
            <pc:sldMk cId="0" sldId="264"/>
            <ac:spMk id="93" creationId="{00000000-0000-0000-0000-000000000000}"/>
          </ac:spMkLst>
        </pc:spChg>
        <pc:spChg chg="mod">
          <ac:chgData name="mario.diaz@uam.es" userId="b18783af-88a7-4588-8d94-dc9c0dee9733" providerId="ADAL" clId="{A9FDAD5F-A2AC-468C-A85B-693B7EBC01FC}" dt="2021-08-03T18:36:35.197" v="26" actId="2085"/>
          <ac:spMkLst>
            <pc:docMk/>
            <pc:sldMk cId="0" sldId="264"/>
            <ac:spMk id="95" creationId="{00000000-0000-0000-0000-000000000000}"/>
          </ac:spMkLst>
        </pc:spChg>
        <pc:spChg chg="mod">
          <ac:chgData name="mario.diaz@uam.es" userId="b18783af-88a7-4588-8d94-dc9c0dee9733" providerId="ADAL" clId="{A9FDAD5F-A2AC-468C-A85B-693B7EBC01FC}" dt="2021-08-03T18:36:41.174" v="27" actId="2085"/>
          <ac:spMkLst>
            <pc:docMk/>
            <pc:sldMk cId="0" sldId="264"/>
            <ac:spMk id="96" creationId="{00000000-0000-0000-0000-000000000000}"/>
          </ac:spMkLst>
        </pc:spChg>
        <pc:spChg chg="mod">
          <ac:chgData name="mario.diaz@uam.es" userId="b18783af-88a7-4588-8d94-dc9c0dee9733" providerId="ADAL" clId="{A9FDAD5F-A2AC-468C-A85B-693B7EBC01FC}" dt="2021-08-03T18:37:30.582" v="36" actId="2085"/>
          <ac:spMkLst>
            <pc:docMk/>
            <pc:sldMk cId="0" sldId="264"/>
            <ac:spMk id="97" creationId="{00000000-0000-0000-0000-000000000000}"/>
          </ac:spMkLst>
        </pc:spChg>
        <pc:spChg chg="mod">
          <ac:chgData name="mario.diaz@uam.es" userId="b18783af-88a7-4588-8d94-dc9c0dee9733" providerId="ADAL" clId="{A9FDAD5F-A2AC-468C-A85B-693B7EBC01FC}" dt="2021-08-03T18:38:10.558" v="41" actId="2085"/>
          <ac:spMkLst>
            <pc:docMk/>
            <pc:sldMk cId="0" sldId="264"/>
            <ac:spMk id="98" creationId="{00000000-0000-0000-0000-000000000000}"/>
          </ac:spMkLst>
        </pc:spChg>
        <pc:spChg chg="mod">
          <ac:chgData name="mario.diaz@uam.es" userId="b18783af-88a7-4588-8d94-dc9c0dee9733" providerId="ADAL" clId="{A9FDAD5F-A2AC-468C-A85B-693B7EBC01FC}" dt="2021-08-03T18:37:18.518" v="34" actId="14100"/>
          <ac:spMkLst>
            <pc:docMk/>
            <pc:sldMk cId="0" sldId="264"/>
            <ac:spMk id="104" creationId="{00000000-0000-0000-0000-000000000000}"/>
          </ac:spMkLst>
        </pc:spChg>
        <pc:spChg chg="mod">
          <ac:chgData name="mario.diaz@uam.es" userId="b18783af-88a7-4588-8d94-dc9c0dee9733" providerId="ADAL" clId="{A9FDAD5F-A2AC-468C-A85B-693B7EBC01FC}" dt="2021-08-03T18:38:03.526" v="39" actId="14100"/>
          <ac:spMkLst>
            <pc:docMk/>
            <pc:sldMk cId="0" sldId="264"/>
            <ac:spMk id="105" creationId="{00000000-0000-0000-0000-000000000000}"/>
          </ac:spMkLst>
        </pc:spChg>
        <pc:spChg chg="mod">
          <ac:chgData name="mario.diaz@uam.es" userId="b18783af-88a7-4588-8d94-dc9c0dee9733" providerId="ADAL" clId="{A9FDAD5F-A2AC-468C-A85B-693B7EBC01FC}" dt="2021-08-03T18:38:25.150" v="43" actId="14100"/>
          <ac:spMkLst>
            <pc:docMk/>
            <pc:sldMk cId="0" sldId="264"/>
            <ac:spMk id="108" creationId="{00000000-0000-0000-0000-000000000000}"/>
          </ac:spMkLst>
        </pc:spChg>
        <pc:spChg chg="mod">
          <ac:chgData name="mario.diaz@uam.es" userId="b18783af-88a7-4588-8d94-dc9c0dee9733" providerId="ADAL" clId="{A9FDAD5F-A2AC-468C-A85B-693B7EBC01FC}" dt="2021-08-03T18:38:31.781" v="45" actId="1076"/>
          <ac:spMkLst>
            <pc:docMk/>
            <pc:sldMk cId="0" sldId="264"/>
            <ac:spMk id="109" creationId="{00000000-0000-0000-0000-000000000000}"/>
          </ac:spMkLst>
        </pc:spChg>
        <pc:picChg chg="mod">
          <ac:chgData name="mario.diaz@uam.es" userId="b18783af-88a7-4588-8d94-dc9c0dee9733" providerId="ADAL" clId="{A9FDAD5F-A2AC-468C-A85B-693B7EBC01FC}" dt="2021-08-03T18:37:01.311" v="31" actId="1076"/>
          <ac:picMkLst>
            <pc:docMk/>
            <pc:sldMk cId="0" sldId="264"/>
            <ac:picMk id="106" creationId="{00000000-0000-0000-0000-000000000000}"/>
          </ac:picMkLst>
        </pc:picChg>
      </pc:sldChg>
      <pc:sldChg chg="modSp mod">
        <pc:chgData name="mario.diaz@uam.es" userId="b18783af-88a7-4588-8d94-dc9c0dee9733" providerId="ADAL" clId="{A9FDAD5F-A2AC-468C-A85B-693B7EBC01FC}" dt="2021-08-03T18:39:48.253" v="51" actId="1076"/>
        <pc:sldMkLst>
          <pc:docMk/>
          <pc:sldMk cId="0" sldId="265"/>
        </pc:sldMkLst>
        <pc:picChg chg="mod">
          <ac:chgData name="mario.diaz@uam.es" userId="b18783af-88a7-4588-8d94-dc9c0dee9733" providerId="ADAL" clId="{A9FDAD5F-A2AC-468C-A85B-693B7EBC01FC}" dt="2021-08-03T18:39:48.253" v="51" actId="1076"/>
          <ac:picMkLst>
            <pc:docMk/>
            <pc:sldMk cId="0" sldId="265"/>
            <ac:picMk id="111" creationId="{00000000-0000-0000-0000-000000000000}"/>
          </ac:picMkLst>
        </pc:picChg>
      </pc:sldChg>
      <pc:sldChg chg="modSp mod">
        <pc:chgData name="mario.diaz@uam.es" userId="b18783af-88a7-4588-8d94-dc9c0dee9733" providerId="ADAL" clId="{A9FDAD5F-A2AC-468C-A85B-693B7EBC01FC}" dt="2021-08-03T18:42:26.388" v="67" actId="1076"/>
        <pc:sldMkLst>
          <pc:docMk/>
          <pc:sldMk cId="0" sldId="267"/>
        </pc:sldMkLst>
        <pc:spChg chg="mod">
          <ac:chgData name="mario.diaz@uam.es" userId="b18783af-88a7-4588-8d94-dc9c0dee9733" providerId="ADAL" clId="{A9FDAD5F-A2AC-468C-A85B-693B7EBC01FC}" dt="2021-08-03T18:42:07.954" v="64" actId="179"/>
          <ac:spMkLst>
            <pc:docMk/>
            <pc:sldMk cId="0" sldId="267"/>
            <ac:spMk id="119" creationId="{00000000-0000-0000-0000-000000000000}"/>
          </ac:spMkLst>
        </pc:spChg>
        <pc:picChg chg="mod">
          <ac:chgData name="mario.diaz@uam.es" userId="b18783af-88a7-4588-8d94-dc9c0dee9733" providerId="ADAL" clId="{A9FDAD5F-A2AC-468C-A85B-693B7EBC01FC}" dt="2021-08-03T18:42:26.388" v="67" actId="1076"/>
          <ac:picMkLst>
            <pc:docMk/>
            <pc:sldMk cId="0" sldId="267"/>
            <ac:picMk id="117"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7-05-08T21:01:17.501" idx="1">
    <p:pos x="2816" y="244"/>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97725865"/>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AC6CD"/>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errero4.jpeg" descr="sherrero4.jpeg"/>
          <p:cNvPicPr>
            <a:picLocks noChangeAspect="1"/>
          </p:cNvPicPr>
          <p:nvPr/>
        </p:nvPicPr>
        <p:blipFill>
          <a:blip r:embed="rId2"/>
          <a:stretch>
            <a:fillRect/>
          </a:stretch>
        </p:blipFill>
        <p:spPr>
          <a:xfrm>
            <a:off x="0" y="0"/>
            <a:ext cx="9144000" cy="6858000"/>
          </a:xfrm>
          <a:prstGeom prst="rect">
            <a:avLst/>
          </a:prstGeom>
          <a:ln w="50800">
            <a:solidFill>
              <a:srgbClr val="006600"/>
            </a:solidFill>
          </a:ln>
        </p:spPr>
      </p:pic>
      <p:sp>
        <p:nvSpPr>
          <p:cNvPr id="21" name="Shape 9"/>
          <p:cNvSpPr txBox="1"/>
          <p:nvPr/>
        </p:nvSpPr>
        <p:spPr>
          <a:xfrm>
            <a:off x="357186" y="285750"/>
            <a:ext cx="8786815" cy="802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C000"/>
                </a:solidFill>
                <a:latin typeface="Papyrus"/>
                <a:ea typeface="Papyrus"/>
                <a:cs typeface="Papyrus"/>
                <a:sym typeface="Papyrus"/>
              </a:defRPr>
            </a:lvl1pPr>
          </a:lstStyle>
          <a:p>
            <a:r>
              <a:t>Fundamentals for Secondary School and Baccalaureate. Comprehensive and experiential learning</a:t>
            </a:r>
          </a:p>
        </p:txBody>
      </p:sp>
      <p:pic>
        <p:nvPicPr>
          <p:cNvPr id="22" name="logodefinitivo.png" descr="logodefinitivo.png"/>
          <p:cNvPicPr>
            <a:picLocks noChangeAspect="1"/>
          </p:cNvPicPr>
          <p:nvPr/>
        </p:nvPicPr>
        <p:blipFill>
          <a:blip r:embed="rId3"/>
          <a:stretch>
            <a:fillRect/>
          </a:stretch>
        </p:blipFill>
        <p:spPr>
          <a:xfrm>
            <a:off x="8072436" y="6000750"/>
            <a:ext cx="785814" cy="590550"/>
          </a:xfrm>
          <a:prstGeom prst="rect">
            <a:avLst/>
          </a:prstGeom>
          <a:ln w="34925">
            <a:solidFill>
              <a:srgbClr val="FFFFFF"/>
            </a:solidFill>
          </a:ln>
          <a:effectLst>
            <a:outerShdw blurRad="63500" rotWithShape="0">
              <a:srgbClr val="000000">
                <a:alpha val="42999"/>
              </a:srgbClr>
            </a:outerShdw>
          </a:effectLst>
        </p:spPr>
      </p:pic>
      <p:sp>
        <p:nvSpPr>
          <p:cNvPr id="23" name="Shape 11"/>
          <p:cNvSpPr txBox="1"/>
          <p:nvPr/>
        </p:nvSpPr>
        <p:spPr>
          <a:xfrm>
            <a:off x="357187" y="5572125"/>
            <a:ext cx="3500438" cy="1343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C000"/>
                </a:solidFill>
                <a:latin typeface="Arial"/>
                <a:ea typeface="Arial"/>
                <a:cs typeface="Arial"/>
                <a:sym typeface="Arial"/>
              </a:defRPr>
            </a:lvl1pPr>
          </a:lstStyle>
          <a:p>
            <a:r>
              <a:t>STRENGTH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fuerza22.jpg" descr="fuerza22.jpg"/>
          <p:cNvPicPr>
            <a:picLocks noChangeAspect="1"/>
          </p:cNvPicPr>
          <p:nvPr/>
        </p:nvPicPr>
        <p:blipFill>
          <a:blip r:embed="rId2">
            <a:alphaModFix amt="15264"/>
          </a:blip>
          <a:stretch>
            <a:fillRect/>
          </a:stretch>
        </p:blipFill>
        <p:spPr>
          <a:xfrm>
            <a:off x="1271016" y="2224193"/>
            <a:ext cx="6115687" cy="3220293"/>
          </a:xfrm>
          <a:prstGeom prst="rect">
            <a:avLst/>
          </a:prstGeom>
          <a:ln w="12700">
            <a:miter lim="400000"/>
          </a:ln>
        </p:spPr>
      </p:pic>
      <p:graphicFrame>
        <p:nvGraphicFramePr>
          <p:cNvPr id="112" name="Table"/>
          <p:cNvGraphicFramePr/>
          <p:nvPr/>
        </p:nvGraphicFramePr>
        <p:xfrm>
          <a:off x="131191" y="67412"/>
          <a:ext cx="8993359" cy="6730200"/>
        </p:xfrm>
        <a:graphic>
          <a:graphicData uri="http://schemas.openxmlformats.org/drawingml/2006/table">
            <a:tbl>
              <a:tblPr bandRow="1">
                <a:tableStyleId>{4C3C2611-4C71-4FC5-86AE-919BDF0F9419}</a:tableStyleId>
              </a:tblPr>
              <a:tblGrid>
                <a:gridCol w="1236946">
                  <a:extLst>
                    <a:ext uri="{9D8B030D-6E8A-4147-A177-3AD203B41FA5}">
                      <a16:colId xmlns:a16="http://schemas.microsoft.com/office/drawing/2014/main" xmlns="" val="20000"/>
                    </a:ext>
                  </a:extLst>
                </a:gridCol>
                <a:gridCol w="1742560">
                  <a:extLst>
                    <a:ext uri="{9D8B030D-6E8A-4147-A177-3AD203B41FA5}">
                      <a16:colId xmlns:a16="http://schemas.microsoft.com/office/drawing/2014/main" xmlns="" val="20001"/>
                    </a:ext>
                  </a:extLst>
                </a:gridCol>
                <a:gridCol w="1388483">
                  <a:extLst>
                    <a:ext uri="{9D8B030D-6E8A-4147-A177-3AD203B41FA5}">
                      <a16:colId xmlns:a16="http://schemas.microsoft.com/office/drawing/2014/main" xmlns="" val="20002"/>
                    </a:ext>
                  </a:extLst>
                </a:gridCol>
                <a:gridCol w="1302218">
                  <a:extLst>
                    <a:ext uri="{9D8B030D-6E8A-4147-A177-3AD203B41FA5}">
                      <a16:colId xmlns:a16="http://schemas.microsoft.com/office/drawing/2014/main" xmlns="" val="20003"/>
                    </a:ext>
                  </a:extLst>
                </a:gridCol>
                <a:gridCol w="1172998">
                  <a:extLst>
                    <a:ext uri="{9D8B030D-6E8A-4147-A177-3AD203B41FA5}">
                      <a16:colId xmlns:a16="http://schemas.microsoft.com/office/drawing/2014/main" xmlns="" val="20004"/>
                    </a:ext>
                  </a:extLst>
                </a:gridCol>
                <a:gridCol w="730374">
                  <a:extLst>
                    <a:ext uri="{9D8B030D-6E8A-4147-A177-3AD203B41FA5}">
                      <a16:colId xmlns:a16="http://schemas.microsoft.com/office/drawing/2014/main" xmlns="" val="20005"/>
                    </a:ext>
                  </a:extLst>
                </a:gridCol>
                <a:gridCol w="1419780">
                  <a:extLst>
                    <a:ext uri="{9D8B030D-6E8A-4147-A177-3AD203B41FA5}">
                      <a16:colId xmlns:a16="http://schemas.microsoft.com/office/drawing/2014/main" xmlns="" val="20006"/>
                    </a:ext>
                  </a:extLst>
                </a:gridCol>
              </a:tblGrid>
              <a:tr h="236243">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METHOD</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OBJECTIVE</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EXERCISES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REPS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SETS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LOADS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200" b="1">
                          <a:sym typeface="Helvetica"/>
                        </a:rPr>
                        <a:t>RECOVERY</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008F00">
                        <a:alpha val="21000"/>
                      </a:srgbClr>
                    </a:solidFill>
                  </a:tcPr>
                </a:tc>
                <a:extLst>
                  <a:ext uri="{0D108BD9-81ED-4DB2-BD59-A6C34878D82A}">
                    <a16:rowId xmlns:a16="http://schemas.microsoft.com/office/drawing/2014/main" xmlns="" val="10000"/>
                  </a:ext>
                </a:extLst>
              </a:tr>
              <a:tr h="766445">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MAXIMUM LOADS</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Develop slow strength and maximum force</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lifting own weight. From 3 to 7.</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1 to 3</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From 2 to 4</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90/100%</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Active 3 to 5' between sets</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1"/>
                  </a:ext>
                </a:extLst>
              </a:tr>
              <a:tr h="766445">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SUB- MAXIMAL LOADS</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Develop strength, speed and muscle stamina</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From 8-12</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6 to 10</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2 to 5</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70/85%</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Active 3 to 4’ between sets</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2"/>
                  </a:ext>
                </a:extLst>
              </a:tr>
              <a:tr h="613630">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ENDURANCE- STRENGTH</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Muscular endurance-strength</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From 9-14 in a circuit</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45 sec each exercise</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3. Minimum 140/160 bpm</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&gt; 50%</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1min maximum between series</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3"/>
                  </a:ext>
                </a:extLst>
              </a:tr>
              <a:tr h="1030605">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ISOMETRIC</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Improving strength in weak areas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4 to 8 and in 3 angulations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4 to 6 sec each</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1 to 5</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No</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5 sec between ejercise. 30 to 180sec between sets.</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4"/>
                  </a:ext>
                </a:extLst>
              </a:tr>
              <a:tr h="531756">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PLYOMETRIC</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Improving explosive force</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Jumping from heights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20 to 40 jumps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10 in each height</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No</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Relaxation, jogging</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5"/>
                  </a:ext>
                </a:extLst>
              </a:tr>
              <a:tr h="857479">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ISOKINETIC</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Strength development</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Those resembling sporting activity</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dirty="0">
                          <a:sym typeface="Helvetica"/>
                        </a:rPr>
                        <a:t>From 6 to 15 fast</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3 to 5</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Continuous and varying</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No rest</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6"/>
                  </a:ext>
                </a:extLst>
              </a:tr>
              <a:tr h="1106419">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ELECTRO- STIMULATION</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Improved strength in injured muscles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Electrical impulses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10 taking 10 sec</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dirty="0">
                          <a:sym typeface="Helvetica"/>
                        </a:rPr>
                        <a:t>One</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50 Hz</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50 sec between stimulus.1 month between sets</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7"/>
                  </a:ext>
                </a:extLst>
              </a:tr>
              <a:tr h="814152">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MULTI-JUMP</a:t>
                      </a:r>
                    </a:p>
                  </a:txBody>
                  <a:tcPr marL="12700" marR="12700" marT="12700" marB="127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50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Improve muscular power</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Continuous jumps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1 to 10 short distances</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From 1-4 300 jumps as max</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a:sym typeface="Helvetica"/>
                        </a:rPr>
                        <a:t>Max 5% of body weight</a:t>
                      </a:r>
                    </a:p>
                  </a:txBody>
                  <a:tcPr marL="12700" marR="12700" marT="12700" marB="127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7000"/>
                      </a:srgbClr>
                    </a:solidFill>
                  </a:tcPr>
                </a:tc>
                <a:tc>
                  <a:txBody>
                    <a:bodyPr/>
                    <a:lstStyle/>
                    <a:p>
                      <a: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300" dirty="0">
                          <a:sym typeface="Helvetica"/>
                        </a:rPr>
                        <a:t>Active 3 min to 5 min</a:t>
                      </a:r>
                    </a:p>
                  </a:txBody>
                  <a:tcPr marL="12700" marR="12700" marT="12700" marB="127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7000"/>
                      </a:srgbClr>
                    </a:solidFill>
                  </a:tcPr>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99"/>
          <p:cNvSpPr txBox="1">
            <a:spLocks noGrp="1"/>
          </p:cNvSpPr>
          <p:nvPr>
            <p:ph type="body" idx="4294967295"/>
          </p:nvPr>
        </p:nvSpPr>
        <p:spPr>
          <a:xfrm>
            <a:off x="457200" y="642936"/>
            <a:ext cx="8229600" cy="5643566"/>
          </a:xfrm>
          <a:prstGeom prst="rect">
            <a:avLst/>
          </a:prstGeom>
        </p:spPr>
        <p:txBody>
          <a:bodyPr lIns="0" tIns="0" rIns="0" bIns="0">
            <a:normAutofit/>
          </a:bodyPr>
          <a:lstStyle/>
          <a:p>
            <a:pPr algn="ctr">
              <a:spcBef>
                <a:spcPts val="600"/>
              </a:spcBef>
              <a:buSzTx/>
              <a:buNone/>
              <a:defRPr sz="2200"/>
            </a:pPr>
            <a:r>
              <a:t>STRENGTH DEVELOPMENT IN RELATION TO AGE AND SEX </a:t>
            </a:r>
          </a:p>
          <a:p>
            <a:pPr algn="ctr">
              <a:spcBef>
                <a:spcPts val="600"/>
              </a:spcBef>
              <a:buSzTx/>
              <a:buNone/>
              <a:defRPr sz="2800"/>
            </a:pPr>
            <a:endParaRPr sz="1600"/>
          </a:p>
          <a:p>
            <a:pPr marL="121919" indent="-108584"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Strength is doubled between the ages of 11 and 16,</a:t>
            </a:r>
          </a:p>
          <a:p>
            <a:pPr marL="121919" indent="-108584"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Maximum strength is achieved at around 30,</a:t>
            </a:r>
          </a:p>
          <a:p>
            <a:pPr marL="121919" indent="-108584"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Children under 12 require special care when strength training,</a:t>
            </a:r>
          </a:p>
          <a:p>
            <a:pPr marL="121919" indent="-108584"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Men can develop twice the strength of women mainly due to genetics,</a:t>
            </a:r>
          </a:p>
          <a:p>
            <a:pPr marL="121919" indent="-108584"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Boys, aged 13-14, reach or can reach the maximum strength of an adult female, and</a:t>
            </a:r>
          </a:p>
          <a:p>
            <a:pPr marL="121919" indent="-108584"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Strength decreases similarly after 30 in men and women. </a:t>
            </a:r>
          </a:p>
        </p:txBody>
      </p:sp>
      <p:pic>
        <p:nvPicPr>
          <p:cNvPr id="115" name="fuerza2.jpg" descr="fuerza2.jpg"/>
          <p:cNvPicPr>
            <a:picLocks noChangeAspect="1"/>
          </p:cNvPicPr>
          <p:nvPr/>
        </p:nvPicPr>
        <p:blipFill>
          <a:blip r:embed="rId2">
            <a:alphaModFix amt="20293"/>
          </a:blip>
          <a:stretch>
            <a:fillRect/>
          </a:stretch>
        </p:blipFill>
        <p:spPr>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fuerza4.jpg" descr="fuerza4.jpg"/>
          <p:cNvPicPr>
            <a:picLocks noChangeAspect="1"/>
          </p:cNvPicPr>
          <p:nvPr/>
        </p:nvPicPr>
        <p:blipFill>
          <a:blip r:embed="rId2">
            <a:alphaModFix amt="21640"/>
          </a:blip>
          <a:stretch>
            <a:fillRect/>
          </a:stretch>
        </p:blipFill>
        <p:spPr>
          <a:xfrm>
            <a:off x="107446" y="1082250"/>
            <a:ext cx="8533635" cy="4693500"/>
          </a:xfrm>
          <a:prstGeom prst="rect">
            <a:avLst/>
          </a:prstGeom>
          <a:ln w="12700">
            <a:miter lim="400000"/>
          </a:ln>
        </p:spPr>
      </p:pic>
      <p:sp>
        <p:nvSpPr>
          <p:cNvPr id="118" name="QUESTIONNAIRE AND ACTIVITIES"/>
          <p:cNvSpPr txBox="1"/>
          <p:nvPr/>
        </p:nvSpPr>
        <p:spPr>
          <a:xfrm>
            <a:off x="2107915" y="223470"/>
            <a:ext cx="4928170" cy="438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b="1">
                <a:latin typeface="Helvetica Neue"/>
                <a:ea typeface="Helvetica Neue"/>
                <a:cs typeface="Helvetica Neue"/>
                <a:sym typeface="Helvetica Neue"/>
              </a:defRPr>
            </a:lvl1pPr>
          </a:lstStyle>
          <a:p>
            <a:r>
              <a:t>QUESTIONNAIRE AND ACTIVITIES</a:t>
            </a:r>
          </a:p>
        </p:txBody>
      </p:sp>
      <p:sp>
        <p:nvSpPr>
          <p:cNvPr id="119" name="1. Could you say what strength is?…"/>
          <p:cNvSpPr txBox="1"/>
          <p:nvPr/>
        </p:nvSpPr>
        <p:spPr>
          <a:xfrm>
            <a:off x="208281" y="942341"/>
            <a:ext cx="8432800" cy="3794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30200" algn="just" defTabSz="457200">
              <a:lnSpc>
                <a:spcPct val="1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1. Could you say what </a:t>
            </a:r>
            <a:r>
              <a:rPr i="1" dirty="0"/>
              <a:t>strength</a:t>
            </a:r>
            <a:r>
              <a:rPr dirty="0"/>
              <a:t> is? </a:t>
            </a:r>
          </a:p>
          <a:p>
            <a:pPr marL="330200" algn="just" defTabSz="457200">
              <a:lnSpc>
                <a:spcPct val="1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2. How many types of strength are there? </a:t>
            </a:r>
          </a:p>
          <a:p>
            <a:pPr marL="330200" algn="just" defTabSz="457200">
              <a:lnSpc>
                <a:spcPct val="1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3. When you push a car and move it, what kind of force are you exerting?</a:t>
            </a:r>
          </a:p>
          <a:p>
            <a:pPr marL="539750" indent="-182563" algn="just" defTabSz="457200">
              <a:lnSpc>
                <a:spcPct val="170000"/>
              </a:lnSpc>
              <a:tabLst>
                <a:tab pos="539750" algn="l"/>
                <a:tab pos="711200" algn="l"/>
                <a:tab pos="1066800" algn="l"/>
                <a:tab pos="1422400" algn="l"/>
                <a:tab pos="1778000" algn="l"/>
                <a:tab pos="2133600" algn="l"/>
                <a:tab pos="2489200" algn="l"/>
                <a:tab pos="2844800" algn="l"/>
                <a:tab pos="3200400" algn="l"/>
                <a:tab pos="3556000" algn="l"/>
                <a:tab pos="3911600" algn="l"/>
                <a:tab pos="4267200" algn="l"/>
              </a:tabLst>
            </a:pPr>
            <a:r>
              <a:rPr dirty="0"/>
              <a:t>4. As an activity, get to a gym, list the different apparatuses that you find and say what kind of strength you can develop with each. Make an outline of how they are distributed inside the gym.</a:t>
            </a:r>
          </a:p>
          <a:p>
            <a:pPr marL="330200" algn="just" defTabSz="457200">
              <a:lnSpc>
                <a:spcPct val="1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5. Explain the relationship between age and strength.</a:t>
            </a:r>
          </a:p>
          <a:p>
            <a:pPr marL="330200" algn="just" defTabSz="457200">
              <a:lnSpc>
                <a:spcPct val="17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6. Write down in your notebook unknown vocabulary from this unit.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3"/>
          <p:cNvSpPr txBox="1"/>
          <p:nvPr/>
        </p:nvSpPr>
        <p:spPr>
          <a:xfrm>
            <a:off x="2516886" y="79184"/>
            <a:ext cx="3786188" cy="6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600">
                <a:latin typeface="Arial"/>
                <a:ea typeface="Arial"/>
                <a:cs typeface="Arial"/>
                <a:sym typeface="Arial"/>
              </a:defRPr>
            </a:lvl1pPr>
          </a:lstStyle>
          <a:p>
            <a:r>
              <a:rPr dirty="0"/>
              <a:t>Contents</a:t>
            </a:r>
          </a:p>
        </p:txBody>
      </p:sp>
      <p:sp>
        <p:nvSpPr>
          <p:cNvPr id="26" name="Shape 14"/>
          <p:cNvSpPr txBox="1"/>
          <p:nvPr/>
        </p:nvSpPr>
        <p:spPr>
          <a:xfrm>
            <a:off x="331188" y="962533"/>
            <a:ext cx="4882954" cy="4624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87157" marR="12700" indent="-187157">
              <a:spcAft>
                <a:spcPts val="300"/>
              </a:spcAft>
              <a:buSzPct val="100000"/>
              <a:buAutoNum type="arabicPeriod"/>
              <a:defRPr sz="1400">
                <a:latin typeface="Arial"/>
                <a:ea typeface="Arial"/>
                <a:cs typeface="Arial"/>
                <a:sym typeface="Arial"/>
              </a:defRPr>
            </a:pPr>
            <a:r>
              <a:rPr dirty="0"/>
              <a:t>Objectives</a:t>
            </a:r>
          </a:p>
          <a:p>
            <a:pPr marL="187157" marR="12700" indent="-187157">
              <a:spcAft>
                <a:spcPts val="300"/>
              </a:spcAft>
              <a:buSzPct val="100000"/>
              <a:buAutoNum type="arabicPeriod"/>
              <a:defRPr sz="1400">
                <a:latin typeface="Arial"/>
                <a:ea typeface="Arial"/>
                <a:cs typeface="Arial"/>
                <a:sym typeface="Arial"/>
              </a:defRPr>
            </a:pPr>
            <a:r>
              <a:rPr dirty="0"/>
              <a:t>Definition and Types of Strength 3. Muscle Contraction</a:t>
            </a:r>
          </a:p>
          <a:p>
            <a:pPr marL="187157" marR="12700" indent="-187157">
              <a:spcAft>
                <a:spcPts val="300"/>
              </a:spcAft>
              <a:buSzPct val="100000"/>
              <a:buAutoNum type="arabicPeriod"/>
              <a:defRPr sz="1400">
                <a:latin typeface="Arial"/>
                <a:ea typeface="Arial"/>
                <a:cs typeface="Arial"/>
                <a:sym typeface="Arial"/>
              </a:defRPr>
            </a:pPr>
            <a:r>
              <a:rPr dirty="0"/>
              <a:t>Muscle Contraction</a:t>
            </a:r>
          </a:p>
          <a:p>
            <a:pPr marL="187157" marR="12700" indent="-187157">
              <a:spcAft>
                <a:spcPts val="300"/>
              </a:spcAft>
              <a:buSzPct val="100000"/>
              <a:buAutoNum type="arabicPeriod"/>
              <a:defRPr sz="1400">
                <a:latin typeface="Arial"/>
                <a:ea typeface="Arial"/>
                <a:cs typeface="Arial"/>
                <a:sym typeface="Arial"/>
              </a:defRPr>
            </a:pPr>
            <a:r>
              <a:rPr dirty="0"/>
              <a:t>Measuring Strength</a:t>
            </a:r>
          </a:p>
          <a:p>
            <a:pPr marL="187157" marR="12700" indent="-187157">
              <a:spcAft>
                <a:spcPts val="300"/>
              </a:spcAft>
              <a:buSzPct val="100000"/>
              <a:buAutoNum type="arabicPeriod"/>
              <a:defRPr sz="1400">
                <a:latin typeface="Arial"/>
                <a:ea typeface="Arial"/>
                <a:cs typeface="Arial"/>
                <a:sym typeface="Arial"/>
              </a:defRPr>
            </a:pPr>
            <a:r>
              <a:rPr dirty="0"/>
              <a:t>Factors Determining Strength </a:t>
            </a:r>
          </a:p>
          <a:p>
            <a:pPr marL="25400" marR="12700" lvl="2" indent="152400">
              <a:spcAft>
                <a:spcPts val="300"/>
              </a:spcAft>
              <a:defRPr sz="1400">
                <a:latin typeface="Arial"/>
                <a:ea typeface="Arial"/>
                <a:cs typeface="Arial"/>
                <a:sym typeface="Arial"/>
              </a:defRPr>
            </a:pPr>
            <a:r>
              <a:rPr dirty="0"/>
              <a:t>    Extrinsic: Mechanical and Other </a:t>
            </a:r>
          </a:p>
          <a:p>
            <a:pPr marL="25400" marR="12700" lvl="2" indent="152400">
              <a:spcAft>
                <a:spcPts val="300"/>
              </a:spcAft>
              <a:defRPr sz="1400">
                <a:latin typeface="Arial"/>
                <a:ea typeface="Arial"/>
                <a:cs typeface="Arial"/>
                <a:sym typeface="Arial"/>
              </a:defRPr>
            </a:pPr>
            <a:r>
              <a:rPr dirty="0"/>
              <a:t>    Intrinsic: Physiological </a:t>
            </a:r>
          </a:p>
          <a:p>
            <a:pPr marL="25400" marR="12700" indent="-25400">
              <a:spcAft>
                <a:spcPts val="300"/>
              </a:spcAft>
              <a:defRPr sz="1400">
                <a:latin typeface="Arial"/>
                <a:ea typeface="Arial"/>
                <a:cs typeface="Arial"/>
                <a:sym typeface="Arial"/>
              </a:defRPr>
            </a:pPr>
            <a:r>
              <a:rPr dirty="0"/>
              <a:t>6. Ways to Develop Strength </a:t>
            </a:r>
          </a:p>
          <a:p>
            <a:pPr marL="25400" marR="12700" indent="152400">
              <a:spcAft>
                <a:spcPts val="300"/>
              </a:spcAft>
              <a:defRPr sz="1400">
                <a:latin typeface="Arial"/>
                <a:ea typeface="Arial"/>
                <a:cs typeface="Arial"/>
                <a:sym typeface="Arial"/>
              </a:defRPr>
            </a:pPr>
            <a:r>
              <a:rPr dirty="0"/>
              <a:t>    Maximum Loads</a:t>
            </a:r>
          </a:p>
          <a:p>
            <a:pPr marL="25400" marR="12700" indent="152400">
              <a:spcAft>
                <a:spcPts val="300"/>
              </a:spcAft>
              <a:defRPr sz="1400">
                <a:latin typeface="Arial"/>
                <a:ea typeface="Arial"/>
                <a:cs typeface="Arial"/>
                <a:sym typeface="Arial"/>
              </a:defRPr>
            </a:pPr>
            <a:r>
              <a:rPr dirty="0"/>
              <a:t>    Submaximal Loads</a:t>
            </a:r>
          </a:p>
          <a:p>
            <a:pPr marL="25400" marR="12700" indent="152400">
              <a:spcAft>
                <a:spcPts val="300"/>
              </a:spcAft>
              <a:defRPr sz="1400">
                <a:latin typeface="Arial"/>
                <a:ea typeface="Arial"/>
                <a:cs typeface="Arial"/>
                <a:sym typeface="Arial"/>
              </a:defRPr>
            </a:pPr>
            <a:r>
              <a:rPr dirty="0"/>
              <a:t>    Endurance-Strength</a:t>
            </a:r>
          </a:p>
          <a:p>
            <a:pPr marL="25400" marR="12700" indent="152400">
              <a:spcAft>
                <a:spcPts val="300"/>
              </a:spcAft>
              <a:defRPr sz="1400">
                <a:latin typeface="Arial"/>
                <a:ea typeface="Arial"/>
                <a:cs typeface="Arial"/>
                <a:sym typeface="Arial"/>
              </a:defRPr>
            </a:pPr>
            <a:r>
              <a:rPr dirty="0"/>
              <a:t>    Isometric </a:t>
            </a:r>
          </a:p>
          <a:p>
            <a:pPr marL="25400" marR="12700" indent="152400">
              <a:spcAft>
                <a:spcPts val="300"/>
              </a:spcAft>
              <a:defRPr sz="1400">
                <a:latin typeface="Arial"/>
                <a:ea typeface="Arial"/>
                <a:cs typeface="Arial"/>
                <a:sym typeface="Arial"/>
              </a:defRPr>
            </a:pPr>
            <a:r>
              <a:rPr dirty="0"/>
              <a:t>    Plyometric I</a:t>
            </a:r>
          </a:p>
          <a:p>
            <a:pPr marL="25400" marR="12700" indent="152400">
              <a:spcAft>
                <a:spcPts val="300"/>
              </a:spcAft>
              <a:defRPr sz="1400">
                <a:latin typeface="Arial"/>
                <a:ea typeface="Arial"/>
                <a:cs typeface="Arial"/>
                <a:sym typeface="Arial"/>
              </a:defRPr>
            </a:pPr>
            <a:r>
              <a:rPr dirty="0"/>
              <a:t>    Isokinetic </a:t>
            </a:r>
          </a:p>
          <a:p>
            <a:pPr marL="25400" marR="12700" indent="152400">
              <a:spcAft>
                <a:spcPts val="300"/>
              </a:spcAft>
              <a:defRPr sz="1400">
                <a:latin typeface="Arial"/>
                <a:ea typeface="Arial"/>
                <a:cs typeface="Arial"/>
                <a:sym typeface="Arial"/>
              </a:defRPr>
            </a:pPr>
            <a:r>
              <a:rPr dirty="0"/>
              <a:t>    Electrostimulation </a:t>
            </a:r>
          </a:p>
          <a:p>
            <a:pPr marL="25400" marR="12700" indent="152400">
              <a:spcAft>
                <a:spcPts val="300"/>
              </a:spcAft>
              <a:defRPr sz="1400">
                <a:latin typeface="Arial"/>
                <a:ea typeface="Arial"/>
                <a:cs typeface="Arial"/>
                <a:sym typeface="Arial"/>
              </a:defRPr>
            </a:pPr>
            <a:r>
              <a:rPr dirty="0"/>
              <a:t>    Multi-Jump Training </a:t>
            </a:r>
          </a:p>
          <a:p>
            <a:pPr marL="25400" marR="12700" indent="-25400">
              <a:spcAft>
                <a:spcPts val="300"/>
              </a:spcAft>
              <a:defRPr sz="1400">
                <a:latin typeface="Arial"/>
                <a:ea typeface="Arial"/>
                <a:cs typeface="Arial"/>
                <a:sym typeface="Arial"/>
              </a:defRPr>
            </a:pPr>
            <a:r>
              <a:rPr dirty="0"/>
              <a:t>7. Strength Development In Relation To Age and Sex </a:t>
            </a:r>
          </a:p>
          <a:p>
            <a:pPr marL="25400" marR="12700" indent="-25400">
              <a:spcAft>
                <a:spcPts val="300"/>
              </a:spcAft>
              <a:defRPr sz="1400">
                <a:latin typeface="Arial"/>
                <a:ea typeface="Arial"/>
                <a:cs typeface="Arial"/>
                <a:sym typeface="Arial"/>
              </a:defRPr>
            </a:pPr>
            <a:r>
              <a:rPr dirty="0"/>
              <a:t>8. Questionnaire and Activities</a:t>
            </a:r>
          </a:p>
        </p:txBody>
      </p:sp>
      <p:pic>
        <p:nvPicPr>
          <p:cNvPr id="27" name="fuerza14.jpg" descr="fuerza14.jpg"/>
          <p:cNvPicPr>
            <a:picLocks noChangeAspect="1"/>
          </p:cNvPicPr>
          <p:nvPr/>
        </p:nvPicPr>
        <p:blipFill>
          <a:blip r:embed="rId2"/>
          <a:stretch>
            <a:fillRect/>
          </a:stretch>
        </p:blipFill>
        <p:spPr>
          <a:xfrm>
            <a:off x="5214142" y="2099424"/>
            <a:ext cx="3430244" cy="290904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17"/>
          <p:cNvSpPr txBox="1"/>
          <p:nvPr/>
        </p:nvSpPr>
        <p:spPr>
          <a:xfrm>
            <a:off x="1647825" y="190500"/>
            <a:ext cx="4714875" cy="6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600">
                <a:latin typeface="Arial"/>
                <a:ea typeface="Arial"/>
                <a:cs typeface="Arial"/>
                <a:sym typeface="Arial"/>
              </a:defRPr>
            </a:lvl1pPr>
          </a:lstStyle>
          <a:p>
            <a:r>
              <a:t>Objectives</a:t>
            </a:r>
          </a:p>
        </p:txBody>
      </p:sp>
      <p:sp>
        <p:nvSpPr>
          <p:cNvPr id="30" name="Shape 18"/>
          <p:cNvSpPr txBox="1"/>
          <p:nvPr/>
        </p:nvSpPr>
        <p:spPr>
          <a:xfrm>
            <a:off x="4076700" y="1404937"/>
            <a:ext cx="4861620" cy="4084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40368" indent="-140368" algn="just" defTabSz="457200">
              <a:lnSpc>
                <a:spcPct val="130000"/>
              </a:lnSpc>
              <a:spcBef>
                <a:spcPts val="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To learn the characteristics of the physical capacities of strength, and the changes it exerts on the body. </a:t>
            </a:r>
          </a:p>
          <a:p>
            <a:pPr marL="180473" indent="-180473" algn="just" defTabSz="457200">
              <a:lnSpc>
                <a:spcPct val="130000"/>
              </a:lnSpc>
              <a:spcBef>
                <a:spcPts val="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sz="1800"/>
              <a:t>To understand how it may be used taking into account our characteristics and level of physical fitness, elaborating and implementing sessions or exercises, depending on the course, in which we can improve or develop strength favouring a healthy approach.</a:t>
            </a:r>
            <a:r>
              <a:t> </a:t>
            </a:r>
          </a:p>
        </p:txBody>
      </p:sp>
      <p:pic>
        <p:nvPicPr>
          <p:cNvPr id="31" name="fuerza8.jpg" descr="fuerza8.jpg"/>
          <p:cNvPicPr>
            <a:picLocks noChangeAspect="1"/>
          </p:cNvPicPr>
          <p:nvPr/>
        </p:nvPicPr>
        <p:blipFill>
          <a:blip r:embed="rId2"/>
          <a:stretch>
            <a:fillRect/>
          </a:stretch>
        </p:blipFill>
        <p:spPr>
          <a:xfrm>
            <a:off x="401141" y="1352243"/>
            <a:ext cx="3351742" cy="36564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21"/>
          <p:cNvSpPr txBox="1">
            <a:spLocks noGrp="1"/>
          </p:cNvSpPr>
          <p:nvPr>
            <p:ph type="title" idx="4294967295"/>
          </p:nvPr>
        </p:nvSpPr>
        <p:spPr>
          <a:xfrm>
            <a:off x="2265362" y="90486"/>
            <a:ext cx="3960813" cy="1000127"/>
          </a:xfrm>
          <a:prstGeom prst="rect">
            <a:avLst/>
          </a:prstGeom>
        </p:spPr>
        <p:txBody>
          <a:bodyPr lIns="0" tIns="0" rIns="0" bIns="0">
            <a:normAutofit/>
          </a:bodyPr>
          <a:lstStyle>
            <a:lvl1pPr>
              <a:defRPr sz="3200"/>
            </a:lvl1pPr>
          </a:lstStyle>
          <a:p>
            <a:r>
              <a:t>Definition</a:t>
            </a:r>
          </a:p>
        </p:txBody>
      </p:sp>
      <p:sp>
        <p:nvSpPr>
          <p:cNvPr id="34" name="Shape 22"/>
          <p:cNvSpPr txBox="1"/>
          <p:nvPr/>
        </p:nvSpPr>
        <p:spPr>
          <a:xfrm>
            <a:off x="367704" y="1012825"/>
            <a:ext cx="8690721" cy="742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sz="2200">
                <a:latin typeface="Arial"/>
                <a:ea typeface="Arial"/>
                <a:cs typeface="Arial"/>
                <a:sym typeface="Arial"/>
              </a:defRPr>
            </a:lvl1pPr>
          </a:lstStyle>
          <a:p>
            <a:r>
              <a:t>"Strength is the ability to overcome an external resistor or cope with muscle contraction." </a:t>
            </a:r>
          </a:p>
        </p:txBody>
      </p:sp>
      <p:pic>
        <p:nvPicPr>
          <p:cNvPr id="35" name="fuerza18.jpg" descr="fuerza18.jpg"/>
          <p:cNvPicPr>
            <a:picLocks noChangeAspect="1"/>
          </p:cNvPicPr>
          <p:nvPr/>
        </p:nvPicPr>
        <p:blipFill>
          <a:blip r:embed="rId2"/>
          <a:stretch>
            <a:fillRect/>
          </a:stretch>
        </p:blipFill>
        <p:spPr>
          <a:xfrm>
            <a:off x="2856304" y="2377797"/>
            <a:ext cx="2778929" cy="437339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p:tmAbs val="0"/>
                                  </p:iterate>
                                  <p:childTnLst>
                                    <p:set>
                                      <p:cBhvr>
                                        <p:cTn id="11" fill="hold"/>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advAuto="0"/>
      <p:bldP spid="3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a:spLocks noGrp="1"/>
          </p:cNvSpPr>
          <p:nvPr>
            <p:ph type="title" idx="4294967295"/>
          </p:nvPr>
        </p:nvSpPr>
        <p:spPr>
          <a:xfrm>
            <a:off x="2571750" y="260348"/>
            <a:ext cx="3800475" cy="1143004"/>
          </a:xfrm>
          <a:prstGeom prst="rect">
            <a:avLst/>
          </a:prstGeom>
        </p:spPr>
        <p:txBody>
          <a:bodyPr lIns="0" tIns="0" rIns="0" bIns="0">
            <a:normAutofit/>
          </a:bodyPr>
          <a:lstStyle>
            <a:lvl1pPr>
              <a:defRPr sz="2400"/>
            </a:lvl1pPr>
          </a:lstStyle>
          <a:p>
            <a:r>
              <a:t>Types of Strength</a:t>
            </a:r>
          </a:p>
        </p:txBody>
      </p:sp>
      <p:sp>
        <p:nvSpPr>
          <p:cNvPr id="38" name="Shape 26"/>
          <p:cNvSpPr txBox="1">
            <a:spLocks noGrp="1"/>
          </p:cNvSpPr>
          <p:nvPr>
            <p:ph type="body" sz="quarter" idx="4294967295"/>
          </p:nvPr>
        </p:nvSpPr>
        <p:spPr>
          <a:xfrm>
            <a:off x="0" y="3860800"/>
            <a:ext cx="4038600" cy="460375"/>
          </a:xfrm>
          <a:prstGeom prst="rect">
            <a:avLst/>
          </a:prstGeom>
        </p:spPr>
        <p:txBody>
          <a:bodyPr lIns="0" tIns="0" rIns="0" bIns="0">
            <a:normAutofit/>
          </a:bodyPr>
          <a:lstStyle>
            <a:lvl1pPr marL="315468" indent="-315468" defTabSz="841247">
              <a:lnSpc>
                <a:spcPct val="80000"/>
              </a:lnSpc>
              <a:spcBef>
                <a:spcPts val="600"/>
              </a:spcBef>
              <a:buSzTx/>
              <a:buNone/>
              <a:defRPr sz="2500"/>
            </a:lvl1pPr>
          </a:lstStyle>
          <a:p>
            <a:r>
              <a:t>Dynamic</a:t>
            </a:r>
          </a:p>
        </p:txBody>
      </p:sp>
      <p:sp>
        <p:nvSpPr>
          <p:cNvPr id="39" name="Shape 27"/>
          <p:cNvSpPr/>
          <p:nvPr/>
        </p:nvSpPr>
        <p:spPr>
          <a:xfrm>
            <a:off x="3132136" y="1769833"/>
            <a:ext cx="2498876" cy="1326022"/>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tabLst>
                <a:tab pos="228600" algn="l"/>
              </a:tabLst>
              <a:defRPr>
                <a:latin typeface="Arial"/>
                <a:ea typeface="Arial"/>
                <a:cs typeface="Arial"/>
                <a:sym typeface="Arial"/>
              </a:defRPr>
            </a:lvl1pPr>
          </a:lstStyle>
          <a:p>
            <a:r>
              <a:rPr dirty="0"/>
              <a:t>Even with sustained resistance, e.g., an immovable object, there is no change in muscle length or movement.</a:t>
            </a:r>
          </a:p>
        </p:txBody>
      </p:sp>
      <p:sp>
        <p:nvSpPr>
          <p:cNvPr id="40" name="Shape 28"/>
          <p:cNvSpPr/>
          <p:nvPr/>
        </p:nvSpPr>
        <p:spPr>
          <a:xfrm>
            <a:off x="3143250" y="3652608"/>
            <a:ext cx="1909768" cy="1592722"/>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defRPr>
                <a:latin typeface="Arial"/>
                <a:ea typeface="Arial"/>
                <a:cs typeface="Arial"/>
                <a:sym typeface="Arial"/>
              </a:defRPr>
            </a:lvl1pPr>
          </a:lstStyle>
          <a:p>
            <a:r>
              <a:rPr dirty="0"/>
              <a:t>This is when moving or overcoming resistance, the muscle length changes.</a:t>
            </a:r>
          </a:p>
        </p:txBody>
      </p:sp>
      <p:sp>
        <p:nvSpPr>
          <p:cNvPr id="41" name="Shape 29"/>
          <p:cNvSpPr/>
          <p:nvPr/>
        </p:nvSpPr>
        <p:spPr>
          <a:xfrm flipV="1">
            <a:off x="5072062" y="3071812"/>
            <a:ext cx="2016127" cy="1008065"/>
          </a:xfrm>
          <a:prstGeom prst="line">
            <a:avLst/>
          </a:prstGeom>
          <a:ln>
            <a:solidFill>
              <a:srgbClr val="000000"/>
            </a:solidFill>
            <a:tailEnd type="triangle"/>
          </a:ln>
        </p:spPr>
        <p:txBody>
          <a:bodyPr lIns="45718" tIns="45718" rIns="45718" bIns="45718"/>
          <a:lstStyle/>
          <a:p>
            <a:endParaRPr/>
          </a:p>
        </p:txBody>
      </p:sp>
      <p:sp>
        <p:nvSpPr>
          <p:cNvPr id="42" name="Shape 30"/>
          <p:cNvSpPr/>
          <p:nvPr/>
        </p:nvSpPr>
        <p:spPr>
          <a:xfrm flipV="1">
            <a:off x="5076823" y="3786187"/>
            <a:ext cx="1852615" cy="652464"/>
          </a:xfrm>
          <a:prstGeom prst="line">
            <a:avLst/>
          </a:prstGeom>
          <a:ln>
            <a:solidFill>
              <a:srgbClr val="000000"/>
            </a:solidFill>
            <a:tailEnd type="triangle"/>
          </a:ln>
        </p:spPr>
        <p:txBody>
          <a:bodyPr lIns="45718" tIns="45718" rIns="45718" bIns="45718"/>
          <a:lstStyle/>
          <a:p>
            <a:endParaRPr/>
          </a:p>
        </p:txBody>
      </p:sp>
      <p:sp>
        <p:nvSpPr>
          <p:cNvPr id="43" name="Shape 31"/>
          <p:cNvSpPr/>
          <p:nvPr/>
        </p:nvSpPr>
        <p:spPr>
          <a:xfrm>
            <a:off x="5076825" y="4652962"/>
            <a:ext cx="142876" cy="863601"/>
          </a:xfrm>
          <a:prstGeom prst="line">
            <a:avLst/>
          </a:prstGeom>
          <a:ln>
            <a:solidFill>
              <a:srgbClr val="000000"/>
            </a:solidFill>
            <a:tailEnd type="triangle"/>
          </a:ln>
        </p:spPr>
        <p:txBody>
          <a:bodyPr lIns="45718" tIns="45718" rIns="45718" bIns="45718"/>
          <a:lstStyle/>
          <a:p>
            <a:endParaRPr/>
          </a:p>
        </p:txBody>
      </p:sp>
      <p:sp>
        <p:nvSpPr>
          <p:cNvPr id="44" name="Shape 32"/>
          <p:cNvSpPr txBox="1"/>
          <p:nvPr/>
        </p:nvSpPr>
        <p:spPr>
          <a:xfrm>
            <a:off x="7036601" y="2860186"/>
            <a:ext cx="202245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Maximum Strength</a:t>
            </a:r>
          </a:p>
        </p:txBody>
      </p:sp>
      <p:sp>
        <p:nvSpPr>
          <p:cNvPr id="45" name="Shape 33"/>
          <p:cNvSpPr txBox="1"/>
          <p:nvPr/>
        </p:nvSpPr>
        <p:spPr>
          <a:xfrm>
            <a:off x="6948546" y="3592653"/>
            <a:ext cx="219233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r>
              <a:rPr dirty="0"/>
              <a:t>Speed-Strength</a:t>
            </a:r>
          </a:p>
        </p:txBody>
      </p:sp>
      <p:sp>
        <p:nvSpPr>
          <p:cNvPr id="46" name="Shape 34"/>
          <p:cNvSpPr txBox="1"/>
          <p:nvPr/>
        </p:nvSpPr>
        <p:spPr>
          <a:xfrm>
            <a:off x="4067175" y="5589587"/>
            <a:ext cx="2073693"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Explosive Strength </a:t>
            </a:r>
          </a:p>
        </p:txBody>
      </p:sp>
      <p:sp>
        <p:nvSpPr>
          <p:cNvPr id="47" name="Shape 35"/>
          <p:cNvSpPr txBox="1"/>
          <p:nvPr/>
        </p:nvSpPr>
        <p:spPr>
          <a:xfrm>
            <a:off x="-1" y="2852736"/>
            <a:ext cx="2808290"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342900" indent="-342900">
              <a:spcBef>
                <a:spcPts val="600"/>
              </a:spcBef>
              <a:defRPr sz="2800">
                <a:latin typeface="Arial"/>
                <a:ea typeface="Arial"/>
                <a:cs typeface="Arial"/>
                <a:sym typeface="Arial"/>
              </a:defRPr>
            </a:lvl1pPr>
          </a:lstStyle>
          <a:p>
            <a:r>
              <a:t>Static</a:t>
            </a:r>
          </a:p>
        </p:txBody>
      </p:sp>
      <p:pic>
        <p:nvPicPr>
          <p:cNvPr id="48" name="fuerza17.jpg" descr="fuerza17.jpg"/>
          <p:cNvPicPr>
            <a:picLocks noChangeAspect="1"/>
          </p:cNvPicPr>
          <p:nvPr/>
        </p:nvPicPr>
        <p:blipFill>
          <a:blip r:embed="rId2"/>
          <a:stretch>
            <a:fillRect/>
          </a:stretch>
        </p:blipFill>
        <p:spPr>
          <a:xfrm>
            <a:off x="82723" y="138544"/>
            <a:ext cx="2395391" cy="2071689"/>
          </a:xfrm>
          <a:prstGeom prst="rect">
            <a:avLst/>
          </a:prstGeom>
          <a:ln w="12700">
            <a:miter lim="400000"/>
          </a:ln>
        </p:spPr>
      </p:pic>
      <p:pic>
        <p:nvPicPr>
          <p:cNvPr id="49" name="fuerza20.jpg" descr="fuerza20.jpg"/>
          <p:cNvPicPr>
            <a:picLocks noChangeAspect="1"/>
          </p:cNvPicPr>
          <p:nvPr/>
        </p:nvPicPr>
        <p:blipFill>
          <a:blip r:embed="rId3"/>
          <a:stretch>
            <a:fillRect/>
          </a:stretch>
        </p:blipFill>
        <p:spPr>
          <a:xfrm>
            <a:off x="6590307" y="15359"/>
            <a:ext cx="2147890" cy="2616718"/>
          </a:xfrm>
          <a:prstGeom prst="rect">
            <a:avLst/>
          </a:prstGeom>
          <a:ln w="12700">
            <a:miter lim="400000"/>
          </a:ln>
        </p:spPr>
      </p:pic>
      <p:pic>
        <p:nvPicPr>
          <p:cNvPr id="50" name="fuerza8.jpg" descr="fuerza8.jpg"/>
          <p:cNvPicPr>
            <a:picLocks noChangeAspect="1"/>
          </p:cNvPicPr>
          <p:nvPr/>
        </p:nvPicPr>
        <p:blipFill>
          <a:blip r:embed="rId4"/>
          <a:stretch>
            <a:fillRect/>
          </a:stretch>
        </p:blipFill>
        <p:spPr>
          <a:xfrm>
            <a:off x="497681" y="4345082"/>
            <a:ext cx="2128839" cy="2322369"/>
          </a:xfrm>
          <a:prstGeom prst="rect">
            <a:avLst/>
          </a:prstGeom>
          <a:ln w="12700">
            <a:miter lim="400000"/>
          </a:ln>
        </p:spPr>
      </p:pic>
      <p:pic>
        <p:nvPicPr>
          <p:cNvPr id="51" name="fuerza13.jpg" descr="fuerza13.jpg"/>
          <p:cNvPicPr>
            <a:picLocks noChangeAspect="1"/>
          </p:cNvPicPr>
          <p:nvPr/>
        </p:nvPicPr>
        <p:blipFill>
          <a:blip r:embed="rId5"/>
          <a:stretch>
            <a:fillRect/>
          </a:stretch>
        </p:blipFill>
        <p:spPr>
          <a:xfrm>
            <a:off x="6718249" y="4121920"/>
            <a:ext cx="1534107" cy="2789284"/>
          </a:xfrm>
          <a:prstGeom prst="rect">
            <a:avLst/>
          </a:prstGeom>
          <a:ln w="12700">
            <a:miter lim="400000"/>
          </a:ln>
        </p:spPr>
      </p:pic>
      <p:sp>
        <p:nvSpPr>
          <p:cNvPr id="52" name="Shape 29"/>
          <p:cNvSpPr/>
          <p:nvPr/>
        </p:nvSpPr>
        <p:spPr>
          <a:xfrm flipV="1">
            <a:off x="1012301" y="2256164"/>
            <a:ext cx="2015948" cy="877814"/>
          </a:xfrm>
          <a:prstGeom prst="line">
            <a:avLst/>
          </a:prstGeom>
          <a:ln w="38100">
            <a:solidFill>
              <a:srgbClr val="AA7942"/>
            </a:solidFill>
            <a:tailEnd type="triangle"/>
          </a:ln>
        </p:spPr>
        <p:txBody>
          <a:bodyPr lIns="45718" tIns="45718" rIns="45718" bIns="45718"/>
          <a:lstStyle/>
          <a:p>
            <a:endParaRPr/>
          </a:p>
        </p:txBody>
      </p:sp>
      <p:sp>
        <p:nvSpPr>
          <p:cNvPr id="53" name="Shape 29"/>
          <p:cNvSpPr/>
          <p:nvPr/>
        </p:nvSpPr>
        <p:spPr>
          <a:xfrm>
            <a:off x="1317101" y="4074153"/>
            <a:ext cx="1692511" cy="1"/>
          </a:xfrm>
          <a:prstGeom prst="line">
            <a:avLst/>
          </a:prstGeom>
          <a:ln w="38100">
            <a:solidFill>
              <a:srgbClr val="AA7942"/>
            </a:solidFill>
            <a:tailEnd type="triangle"/>
          </a:ln>
        </p:spPr>
        <p:txBody>
          <a:bodyPr lIns="45718" tIns="45718" rIns="45718" bIns="45718"/>
          <a:lstStyle/>
          <a:p>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ppt_x"/>
                                          </p:val>
                                        </p:tav>
                                        <p:tav tm="100000">
                                          <p:val>
                                            <p:strVal val="#ppt_x"/>
                                          </p:val>
                                        </p:tav>
                                      </p:tavLst>
                                    </p:anim>
                                    <p:anim calcmode="lin" valueType="num">
                                      <p:cBhvr>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0" nodeType="clickEffect">
                                  <p:stCondLst>
                                    <p:cond delay="0"/>
                                  </p:stCondLst>
                                  <p:iterate>
                                    <p:tmAbs val="0"/>
                                  </p:iterate>
                                  <p:childTnLst>
                                    <p:set>
                                      <p:cBhvr>
                                        <p:cTn id="12" fill="hold"/>
                                        <p:tgtEl>
                                          <p:spTgt spid="47"/>
                                        </p:tgtEl>
                                        <p:attrNameLst>
                                          <p:attrName>style.visibility</p:attrName>
                                        </p:attrNameLst>
                                      </p:cBhvr>
                                      <p:to>
                                        <p:strVal val="visible"/>
                                      </p:to>
                                    </p:set>
                                    <p:animEffect transition="in" filter="dissolve">
                                      <p:cBhvr>
                                        <p:cTn id="13" dur="500"/>
                                        <p:tgtEl>
                                          <p:spTgt spid="47"/>
                                        </p:tgtEl>
                                      </p:cBhvr>
                                    </p:animEffect>
                                  </p:childTnLst>
                                </p:cTn>
                              </p:par>
                            </p:childTnLst>
                          </p:cTn>
                        </p:par>
                        <p:par>
                          <p:cTn id="14" fill="hold">
                            <p:stCondLst>
                              <p:cond delay="500"/>
                            </p:stCondLst>
                            <p:childTnLst>
                              <p:par>
                                <p:cTn id="15" presetID="4" presetClass="entr" presetSubtype="16" fill="hold" grpId="0" nodeType="afterEffect">
                                  <p:stCondLst>
                                    <p:cond delay="0"/>
                                  </p:stCondLst>
                                  <p:iterate>
                                    <p:tmAbs val="0"/>
                                  </p:iterate>
                                  <p:childTnLst>
                                    <p:set>
                                      <p:cBhvr>
                                        <p:cTn id="16" fill="hold"/>
                                        <p:tgtEl>
                                          <p:spTgt spid="39"/>
                                        </p:tgtEl>
                                        <p:attrNameLst>
                                          <p:attrName>style.visibility</p:attrName>
                                        </p:attrNameLst>
                                      </p:cBhvr>
                                      <p:to>
                                        <p:strVal val="visible"/>
                                      </p:to>
                                    </p:set>
                                    <p:animEffect transition="in" filter="box(in)">
                                      <p:cBhvr>
                                        <p:cTn id="17" dur="500"/>
                                        <p:tgtEl>
                                          <p:spTgt spid="39"/>
                                        </p:tgtEl>
                                      </p:cBhvr>
                                    </p:animEffect>
                                  </p:childTnLst>
                                </p:cTn>
                              </p:par>
                            </p:childTnLst>
                          </p:cTn>
                        </p:par>
                        <p:par>
                          <p:cTn id="18" fill="hold">
                            <p:stCondLst>
                              <p:cond delay="1000"/>
                            </p:stCondLst>
                            <p:childTnLst>
                              <p:par>
                                <p:cTn id="19" presetID="9" presetClass="entr" fill="hold" grpId="0" nodeType="afterEffect">
                                  <p:stCondLst>
                                    <p:cond delay="0"/>
                                  </p:stCondLst>
                                  <p:iterate>
                                    <p:tmAbs val="0"/>
                                  </p:iterate>
                                  <p:childTnLst>
                                    <p:set>
                                      <p:cBhvr>
                                        <p:cTn id="20" fill="hold"/>
                                        <p:tgtEl>
                                          <p:spTgt spid="38">
                                            <p:bg/>
                                          </p:spTgt>
                                        </p:tgtEl>
                                        <p:attrNameLst>
                                          <p:attrName>style.visibility</p:attrName>
                                        </p:attrNameLst>
                                      </p:cBhvr>
                                      <p:to>
                                        <p:strVal val="visible"/>
                                      </p:to>
                                    </p:set>
                                    <p:animEffect transition="in" filter="dissolve">
                                      <p:cBhvr>
                                        <p:cTn id="21" dur="500"/>
                                        <p:tgtEl>
                                          <p:spTgt spid="38">
                                            <p:bg/>
                                          </p:spTgt>
                                        </p:tgtEl>
                                      </p:cBhvr>
                                    </p:animEffect>
                                  </p:childTnLst>
                                </p:cTn>
                              </p:par>
                              <p:par>
                                <p:cTn id="22" presetID="9" presetClass="entr" presetSubtype="0" fill="hold" grpId="0" nodeType="withEffect">
                                  <p:stCondLst>
                                    <p:cond delay="0"/>
                                  </p:stCondLst>
                                  <p:iterate>
                                    <p:tmAbs val="0"/>
                                  </p:iterate>
                                  <p:childTnLst>
                                    <p:set>
                                      <p:cBhvr>
                                        <p:cTn id="23" fill="hold"/>
                                        <p:tgtEl>
                                          <p:spTgt spid="38">
                                            <p:txEl>
                                              <p:pRg st="0" end="0"/>
                                            </p:txEl>
                                          </p:spTgt>
                                        </p:tgtEl>
                                        <p:attrNameLst>
                                          <p:attrName>style.visibility</p:attrName>
                                        </p:attrNameLst>
                                      </p:cBhvr>
                                      <p:to>
                                        <p:strVal val="visible"/>
                                      </p:to>
                                    </p:set>
                                    <p:animEffect transition="in" filter="dissolve">
                                      <p:cBhvr>
                                        <p:cTn id="24" dur="500"/>
                                        <p:tgtEl>
                                          <p:spTgt spid="3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iterate>
                                    <p:tmAbs val="0"/>
                                  </p:iterate>
                                  <p:childTnLst>
                                    <p:set>
                                      <p:cBhvr>
                                        <p:cTn id="28" fill="hold"/>
                                        <p:tgtEl>
                                          <p:spTgt spid="40"/>
                                        </p:tgtEl>
                                        <p:attrNameLst>
                                          <p:attrName>style.visibility</p:attrName>
                                        </p:attrNameLst>
                                      </p:cBhvr>
                                      <p:to>
                                        <p:strVal val="visible"/>
                                      </p:to>
                                    </p:set>
                                    <p:animEffect transition="in" filter="box(in)">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4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iterate>
                                    <p:tmAbs val="0"/>
                                  </p:iterate>
                                  <p:childTnLst>
                                    <p:set>
                                      <p:cBhvr>
                                        <p:cTn id="37" fill="hold"/>
                                        <p:tgtEl>
                                          <p:spTgt spid="44"/>
                                        </p:tgtEl>
                                        <p:attrNameLst>
                                          <p:attrName>style.visibility</p:attrName>
                                        </p:attrNameLst>
                                      </p:cBhvr>
                                      <p:to>
                                        <p:strVal val="visible"/>
                                      </p:to>
                                    </p:set>
                                    <p:animEffect transition="in" filter="box(in)">
                                      <p:cBhvr>
                                        <p:cTn id="38" dur="20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iterate>
                                    <p:tmAbs val="0"/>
                                  </p:iterate>
                                  <p:childTnLst>
                                    <p:set>
                                      <p:cBhvr>
                                        <p:cTn id="46" fill="hold"/>
                                        <p:tgtEl>
                                          <p:spTgt spid="45"/>
                                        </p:tgtEl>
                                        <p:attrNameLst>
                                          <p:attrName>style.visibility</p:attrName>
                                        </p:attrNameLst>
                                      </p:cBhvr>
                                      <p:to>
                                        <p:strVal val="visible"/>
                                      </p:to>
                                    </p:set>
                                    <p:animEffect transition="in" filter="box(in)">
                                      <p:cBhvr>
                                        <p:cTn id="47" dur="20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p:tmAbs val="0"/>
                                  </p:iterate>
                                  <p:childTnLst>
                                    <p:set>
                                      <p:cBhvr>
                                        <p:cTn id="51" fill="hold"/>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iterate>
                                    <p:tmAbs val="0"/>
                                  </p:iterate>
                                  <p:childTnLst>
                                    <p:set>
                                      <p:cBhvr>
                                        <p:cTn id="55" fill="hold"/>
                                        <p:tgtEl>
                                          <p:spTgt spid="46"/>
                                        </p:tgtEl>
                                        <p:attrNameLst>
                                          <p:attrName>style.visibility</p:attrName>
                                        </p:attrNameLst>
                                      </p:cBhvr>
                                      <p:to>
                                        <p:strVal val="visible"/>
                                      </p:to>
                                    </p:set>
                                    <p:animEffect transition="in" filter="box(in)">
                                      <p:cBhvr>
                                        <p:cTn id="56" dur="20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p:tmAbs val="0"/>
                                  </p:iterate>
                                  <p:childTnLst>
                                    <p:set>
                                      <p:cBhvr>
                                        <p:cTn id="60" fill="hold"/>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iterate>
                                    <p:tmAbs val="0"/>
                                  </p:iterate>
                                  <p:childTnLst>
                                    <p:set>
                                      <p:cBhvr>
                                        <p:cTn id="64" fill="hold"/>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advAuto="0"/>
      <p:bldP spid="38" grpId="0" build="p" animBg="1" advAuto="0"/>
      <p:bldP spid="39" grpId="0" animBg="1" advAuto="0"/>
      <p:bldP spid="40"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52" grpId="0" animBg="1" advAuto="0"/>
      <p:bldP spid="5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41"/>
          <p:cNvSpPr txBox="1"/>
          <p:nvPr/>
        </p:nvSpPr>
        <p:spPr>
          <a:xfrm>
            <a:off x="428625" y="1428750"/>
            <a:ext cx="1584325" cy="456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Tempus Sans ITC"/>
                <a:ea typeface="Tempus Sans ITC"/>
                <a:cs typeface="Tempus Sans ITC"/>
                <a:sym typeface="Tempus Sans ITC"/>
              </a:defRPr>
            </a:lvl1pPr>
          </a:lstStyle>
          <a:p>
            <a:r>
              <a:t>ISOMETRIC</a:t>
            </a:r>
          </a:p>
        </p:txBody>
      </p:sp>
      <p:sp>
        <p:nvSpPr>
          <p:cNvPr id="56" name="Shape 42"/>
          <p:cNvSpPr txBox="1"/>
          <p:nvPr/>
        </p:nvSpPr>
        <p:spPr>
          <a:xfrm>
            <a:off x="3571875" y="2571750"/>
            <a:ext cx="1032254" cy="456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Tempus Sans ITC"/>
                <a:ea typeface="Tempus Sans ITC"/>
                <a:cs typeface="Tempus Sans ITC"/>
                <a:sym typeface="Tempus Sans ITC"/>
              </a:defRPr>
            </a:lvl1pPr>
          </a:lstStyle>
          <a:p>
            <a:r>
              <a:t>ISOTONIC</a:t>
            </a:r>
          </a:p>
        </p:txBody>
      </p:sp>
      <p:sp>
        <p:nvSpPr>
          <p:cNvPr id="57" name="Shape 43"/>
          <p:cNvSpPr txBox="1"/>
          <p:nvPr/>
        </p:nvSpPr>
        <p:spPr>
          <a:xfrm>
            <a:off x="428624" y="4429125"/>
            <a:ext cx="1293431" cy="456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Tempus Sans ITC"/>
                <a:ea typeface="Tempus Sans ITC"/>
                <a:cs typeface="Tempus Sans ITC"/>
                <a:sym typeface="Tempus Sans ITC"/>
              </a:defRPr>
            </a:lvl1pPr>
          </a:lstStyle>
          <a:p>
            <a:r>
              <a:t>AUXOTONIC</a:t>
            </a:r>
          </a:p>
        </p:txBody>
      </p:sp>
      <p:sp>
        <p:nvSpPr>
          <p:cNvPr id="58" name="Shape 44"/>
          <p:cNvSpPr txBox="1"/>
          <p:nvPr/>
        </p:nvSpPr>
        <p:spPr>
          <a:xfrm>
            <a:off x="2214561" y="1928811"/>
            <a:ext cx="6670697"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atin typeface="Arial"/>
                <a:ea typeface="Arial"/>
                <a:cs typeface="Arial"/>
                <a:sym typeface="Arial"/>
              </a:defRPr>
            </a:lvl1pPr>
          </a:lstStyle>
          <a:p>
            <a:r>
              <a:t>Such contraction does not change the length of the muscle. </a:t>
            </a:r>
          </a:p>
        </p:txBody>
      </p:sp>
      <p:sp>
        <p:nvSpPr>
          <p:cNvPr id="59" name="Shape 45"/>
          <p:cNvSpPr txBox="1"/>
          <p:nvPr/>
        </p:nvSpPr>
        <p:spPr>
          <a:xfrm>
            <a:off x="5286375" y="3500437"/>
            <a:ext cx="2786064" cy="1417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a:latin typeface="Arial"/>
                <a:ea typeface="Arial"/>
                <a:cs typeface="Arial"/>
                <a:sym typeface="Arial"/>
              </a:defRPr>
            </a:lvl1pPr>
          </a:lstStyle>
          <a:p>
            <a:r>
              <a:t>This contraction occurs when there is a change in muscle length, either by shortening or lengthening it. </a:t>
            </a:r>
          </a:p>
        </p:txBody>
      </p:sp>
      <p:sp>
        <p:nvSpPr>
          <p:cNvPr id="60" name="Shape 46"/>
          <p:cNvSpPr txBox="1"/>
          <p:nvPr/>
        </p:nvSpPr>
        <p:spPr>
          <a:xfrm>
            <a:off x="2786061" y="5786437"/>
            <a:ext cx="5235473"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atin typeface="Arial"/>
                <a:ea typeface="Arial"/>
                <a:cs typeface="Arial"/>
                <a:sym typeface="Arial"/>
              </a:defRPr>
            </a:lvl1pPr>
          </a:lstStyle>
          <a:p>
            <a:r>
              <a:t>This type of contraction is a mixture of the two.</a:t>
            </a:r>
          </a:p>
        </p:txBody>
      </p:sp>
      <p:sp>
        <p:nvSpPr>
          <p:cNvPr id="61" name="Shape 47"/>
          <p:cNvSpPr txBox="1"/>
          <p:nvPr/>
        </p:nvSpPr>
        <p:spPr>
          <a:xfrm>
            <a:off x="1835745" y="285750"/>
            <a:ext cx="6379568" cy="6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latin typeface="Arial"/>
                <a:ea typeface="Arial"/>
                <a:cs typeface="Arial"/>
                <a:sym typeface="Arial"/>
              </a:defRPr>
            </a:lvl1pPr>
          </a:lstStyle>
          <a:p>
            <a:r>
              <a:t>MUSCLE CONTRACTION </a:t>
            </a:r>
          </a:p>
        </p:txBody>
      </p:sp>
      <p:pic>
        <p:nvPicPr>
          <p:cNvPr id="62" name="fuerza16.jpg" descr="fuerza16.jpg"/>
          <p:cNvPicPr>
            <a:picLocks noChangeAspect="1"/>
          </p:cNvPicPr>
          <p:nvPr/>
        </p:nvPicPr>
        <p:blipFill>
          <a:blip r:embed="rId2"/>
          <a:stretch>
            <a:fillRect/>
          </a:stretch>
        </p:blipFill>
        <p:spPr>
          <a:xfrm>
            <a:off x="226108" y="1989984"/>
            <a:ext cx="1838196" cy="2334217"/>
          </a:xfrm>
          <a:prstGeom prst="rect">
            <a:avLst/>
          </a:prstGeom>
          <a:ln w="12700">
            <a:miter lim="400000"/>
          </a:ln>
        </p:spPr>
      </p:pic>
      <p:pic>
        <p:nvPicPr>
          <p:cNvPr id="63" name="fuerza11.jpg" descr="fuerza11.jpg"/>
          <p:cNvPicPr>
            <a:picLocks noChangeAspect="1"/>
          </p:cNvPicPr>
          <p:nvPr/>
        </p:nvPicPr>
        <p:blipFill>
          <a:blip r:embed="rId3"/>
          <a:stretch>
            <a:fillRect/>
          </a:stretch>
        </p:blipFill>
        <p:spPr>
          <a:xfrm>
            <a:off x="3365706" y="3091545"/>
            <a:ext cx="1584327" cy="2631408"/>
          </a:xfrm>
          <a:prstGeom prst="rect">
            <a:avLst/>
          </a:prstGeom>
          <a:ln w="12700">
            <a:miter lim="400000"/>
          </a:ln>
        </p:spPr>
      </p:pic>
      <p:pic>
        <p:nvPicPr>
          <p:cNvPr id="64" name="fuerza14.jpg" descr="fuerza14.jpg"/>
          <p:cNvPicPr>
            <a:picLocks noChangeAspect="1"/>
          </p:cNvPicPr>
          <p:nvPr/>
        </p:nvPicPr>
        <p:blipFill>
          <a:blip r:embed="rId4"/>
          <a:stretch>
            <a:fillRect/>
          </a:stretch>
        </p:blipFill>
        <p:spPr>
          <a:xfrm>
            <a:off x="211666" y="4990360"/>
            <a:ext cx="2065672" cy="1751808"/>
          </a:xfrm>
          <a:prstGeom prst="rect">
            <a:avLst/>
          </a:prstGeom>
          <a:ln w="12700">
            <a:miter lim="400000"/>
          </a:ln>
        </p:spPr>
      </p:pic>
      <p:sp>
        <p:nvSpPr>
          <p:cNvPr id="65" name="Text"/>
          <p:cNvSpPr txBox="1"/>
          <p:nvPr/>
        </p:nvSpPr>
        <p:spPr>
          <a:xfrm>
            <a:off x="4246738" y="3243581"/>
            <a:ext cx="523388" cy="370839"/>
          </a:xfrm>
          <a:prstGeom prst="rect">
            <a:avLst/>
          </a:prstGeom>
          <a:ln w="12700">
            <a:miter lim="400000"/>
          </a:ln>
        </p:spPr>
        <p:txBody>
          <a:bodyPr wrap="none" lIns="45718" tIns="45718" rIns="45718" bIns="45718">
            <a:spAutoFit/>
          </a:bodyPr>
          <a:lstStyle/>
          <a:p>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55"/>
                                        </p:tgtEl>
                                        <p:attrNameLst>
                                          <p:attrName>style.visibility</p:attrName>
                                        </p:attrNameLst>
                                      </p:cBhvr>
                                      <p:to>
                                        <p:strVal val="visible"/>
                                      </p:to>
                                    </p:set>
                                    <p:anim calcmode="lin" valueType="num">
                                      <p:cBhvr>
                                        <p:cTn id="7" dur="500" fill="hold"/>
                                        <p:tgtEl>
                                          <p:spTgt spid="55"/>
                                        </p:tgtEl>
                                        <p:attrNameLst>
                                          <p:attrName>ppt_x</p:attrName>
                                        </p:attrNameLst>
                                      </p:cBhvr>
                                      <p:tavLst>
                                        <p:tav tm="0">
                                          <p:val>
                                            <p:strVal val="#ppt_x"/>
                                          </p:val>
                                        </p:tav>
                                        <p:tav tm="100000">
                                          <p:val>
                                            <p:strVal val="#ppt_x"/>
                                          </p:val>
                                        </p:tav>
                                      </p:tavLst>
                                    </p:anim>
                                    <p:anim calcmode="lin" valueType="num">
                                      <p:cBhvr>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58"/>
                                        </p:tgtEl>
                                        <p:attrNameLst>
                                          <p:attrName>style.visibility</p:attrName>
                                        </p:attrNameLst>
                                      </p:cBhvr>
                                      <p:to>
                                        <p:strVal val="visible"/>
                                      </p:to>
                                    </p:se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56"/>
                                        </p:tgtEl>
                                        <p:attrNameLst>
                                          <p:attrName>style.visibility</p:attrName>
                                        </p:attrNameLst>
                                      </p:cBhvr>
                                      <p:to>
                                        <p:strVal val="visible"/>
                                      </p:to>
                                    </p:set>
                                    <p:anim calcmode="lin" valueType="num">
                                      <p:cBhvr>
                                        <p:cTn id="19" dur="500" fill="hold"/>
                                        <p:tgtEl>
                                          <p:spTgt spid="56"/>
                                        </p:tgtEl>
                                        <p:attrNameLst>
                                          <p:attrName>ppt_x</p:attrName>
                                        </p:attrNameLst>
                                      </p:cBhvr>
                                      <p:tavLst>
                                        <p:tav tm="0">
                                          <p:val>
                                            <p:strVal val="#ppt_x"/>
                                          </p:val>
                                        </p:tav>
                                        <p:tav tm="100000">
                                          <p:val>
                                            <p:strVal val="#ppt_x"/>
                                          </p:val>
                                        </p:tav>
                                      </p:tavLst>
                                    </p:anim>
                                    <p:anim calcmode="lin" valueType="num">
                                      <p:cBhvr>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59"/>
                                        </p:tgtEl>
                                        <p:attrNameLst>
                                          <p:attrName>style.visibility</p:attrName>
                                        </p:attrNameLst>
                                      </p:cBhvr>
                                      <p:to>
                                        <p:strVal val="visible"/>
                                      </p:to>
                                    </p:set>
                                    <p:anim calcmode="lin" valueType="num">
                                      <p:cBhvr>
                                        <p:cTn id="25" dur="500" fill="hold"/>
                                        <p:tgtEl>
                                          <p:spTgt spid="59"/>
                                        </p:tgtEl>
                                        <p:attrNameLst>
                                          <p:attrName>ppt_x</p:attrName>
                                        </p:attrNameLst>
                                      </p:cBhvr>
                                      <p:tavLst>
                                        <p:tav tm="0">
                                          <p:val>
                                            <p:strVal val="#ppt_x"/>
                                          </p:val>
                                        </p:tav>
                                        <p:tav tm="100000">
                                          <p:val>
                                            <p:strVal val="#ppt_x"/>
                                          </p:val>
                                        </p:tav>
                                      </p:tavLst>
                                    </p:anim>
                                    <p:anim calcmode="lin" valueType="num">
                                      <p:cBhvr>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57"/>
                                        </p:tgtEl>
                                        <p:attrNameLst>
                                          <p:attrName>style.visibility</p:attrName>
                                        </p:attrNameLst>
                                      </p:cBhvr>
                                      <p:to>
                                        <p:strVal val="visible"/>
                                      </p:to>
                                    </p:set>
                                    <p:anim calcmode="lin" valueType="num">
                                      <p:cBhvr>
                                        <p:cTn id="31" dur="500" fill="hold"/>
                                        <p:tgtEl>
                                          <p:spTgt spid="57"/>
                                        </p:tgtEl>
                                        <p:attrNameLst>
                                          <p:attrName>ppt_x</p:attrName>
                                        </p:attrNameLst>
                                      </p:cBhvr>
                                      <p:tavLst>
                                        <p:tav tm="0">
                                          <p:val>
                                            <p:strVal val="#ppt_x"/>
                                          </p:val>
                                        </p:tav>
                                        <p:tav tm="100000">
                                          <p:val>
                                            <p:strVal val="#ppt_x"/>
                                          </p:val>
                                        </p:tav>
                                      </p:tavLst>
                                    </p:anim>
                                    <p:anim calcmode="lin" valueType="num">
                                      <p:cBhvr>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p:tmAbs val="0"/>
                                  </p:iterate>
                                  <p:childTnLst>
                                    <p:set>
                                      <p:cBhvr>
                                        <p:cTn id="36" fill="hold"/>
                                        <p:tgtEl>
                                          <p:spTgt spid="60"/>
                                        </p:tgtEl>
                                        <p:attrNameLst>
                                          <p:attrName>style.visibility</p:attrName>
                                        </p:attrNameLst>
                                      </p:cBhvr>
                                      <p:to>
                                        <p:strVal val="visible"/>
                                      </p:to>
                                    </p:set>
                                    <p:anim calcmode="lin" valueType="num">
                                      <p:cBhvr>
                                        <p:cTn id="37" dur="500" fill="hold"/>
                                        <p:tgtEl>
                                          <p:spTgt spid="60"/>
                                        </p:tgtEl>
                                        <p:attrNameLst>
                                          <p:attrName>ppt_x</p:attrName>
                                        </p:attrNameLst>
                                      </p:cBhvr>
                                      <p:tavLst>
                                        <p:tav tm="0">
                                          <p:val>
                                            <p:strVal val="#ppt_x"/>
                                          </p:val>
                                        </p:tav>
                                        <p:tav tm="100000">
                                          <p:val>
                                            <p:strVal val="#ppt_x"/>
                                          </p:val>
                                        </p:tav>
                                      </p:tavLst>
                                    </p:anim>
                                    <p:anim calcmode="lin" valueType="num">
                                      <p:cBhvr>
                                        <p:cTn id="3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dvAuto="0"/>
      <p:bldP spid="56" grpId="0" animBg="1" advAuto="0"/>
      <p:bldP spid="57" grpId="0" animBg="1" advAuto="0"/>
      <p:bldP spid="58" grpId="0" animBg="1" advAuto="0"/>
      <p:bldP spid="59" grpId="0" animBg="1" advAuto="0"/>
      <p:bldP spid="6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52"/>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200"/>
            </a:lvl1pPr>
          </a:lstStyle>
          <a:p>
            <a:r>
              <a:t>FACTORS DETERMINING STRENGTH </a:t>
            </a:r>
          </a:p>
        </p:txBody>
      </p:sp>
      <p:sp>
        <p:nvSpPr>
          <p:cNvPr id="68" name="Shape 53"/>
          <p:cNvSpPr txBox="1"/>
          <p:nvPr/>
        </p:nvSpPr>
        <p:spPr>
          <a:xfrm>
            <a:off x="133349" y="2495639"/>
            <a:ext cx="201397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PHYSIOLOGICAL </a:t>
            </a:r>
          </a:p>
        </p:txBody>
      </p:sp>
      <p:sp>
        <p:nvSpPr>
          <p:cNvPr id="69" name="Shape 54"/>
          <p:cNvSpPr txBox="1"/>
          <p:nvPr/>
        </p:nvSpPr>
        <p:spPr>
          <a:xfrm>
            <a:off x="357186" y="4572000"/>
            <a:ext cx="1785940"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MECHANIC </a:t>
            </a:r>
          </a:p>
        </p:txBody>
      </p:sp>
      <p:sp>
        <p:nvSpPr>
          <p:cNvPr id="70" name="Shape 55"/>
          <p:cNvSpPr txBox="1"/>
          <p:nvPr/>
        </p:nvSpPr>
        <p:spPr>
          <a:xfrm>
            <a:off x="306386" y="6077832"/>
            <a:ext cx="1476378" cy="617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r>
              <a:t>OTHER FACTORS </a:t>
            </a:r>
          </a:p>
        </p:txBody>
      </p:sp>
      <p:sp>
        <p:nvSpPr>
          <p:cNvPr id="71" name="Shape 56"/>
          <p:cNvSpPr txBox="1"/>
          <p:nvPr/>
        </p:nvSpPr>
        <p:spPr>
          <a:xfrm>
            <a:off x="2339975" y="1505514"/>
            <a:ext cx="6518275" cy="2392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127000" indent="-127000">
              <a:buSzPct val="100000"/>
              <a:buChar char="•"/>
              <a:tabLst>
                <a:tab pos="228600" algn="l"/>
                <a:tab pos="444500" algn="l"/>
              </a:tabLst>
              <a:defRPr>
                <a:latin typeface="Arial"/>
                <a:ea typeface="Arial"/>
                <a:cs typeface="Arial"/>
                <a:sym typeface="Arial"/>
              </a:defRPr>
            </a:pPr>
            <a:r>
              <a:t>" The strength of a muscle is directly proportional to the magnitude of its cross section"  </a:t>
            </a:r>
          </a:p>
          <a:p>
            <a:pPr marL="127000" indent="-127000">
              <a:buSzPct val="100000"/>
              <a:buChar char="•"/>
              <a:tabLst>
                <a:tab pos="228600" algn="l"/>
                <a:tab pos="444500" algn="l"/>
              </a:tabLst>
              <a:defRPr>
                <a:latin typeface="Arial"/>
                <a:ea typeface="Arial"/>
                <a:cs typeface="Arial"/>
                <a:sym typeface="Arial"/>
              </a:defRPr>
            </a:pPr>
            <a:r>
              <a:t>The muscle shape: the bipennate muscles develop more force than the longitudinal or fusiform.</a:t>
            </a:r>
          </a:p>
          <a:p>
            <a:pPr marL="127000" indent="-127000">
              <a:buSzPct val="100000"/>
              <a:buChar char="•"/>
              <a:tabLst>
                <a:tab pos="228600" algn="l"/>
                <a:tab pos="444500" algn="l"/>
              </a:tabLst>
              <a:defRPr>
                <a:latin typeface="Arial"/>
                <a:ea typeface="Arial"/>
                <a:cs typeface="Arial"/>
                <a:sym typeface="Arial"/>
              </a:defRPr>
            </a:pPr>
            <a:r>
              <a:t>Innervation: the more stimulated the fibres, the more connected they are with the central nervous system (CNS), the more strength there is.</a:t>
            </a:r>
          </a:p>
          <a:p>
            <a:pPr marL="127000" indent="-127000">
              <a:buSzPct val="100000"/>
              <a:buChar char="•"/>
              <a:tabLst>
                <a:tab pos="228600" algn="l"/>
                <a:tab pos="444500" algn="l"/>
              </a:tabLst>
              <a:defRPr>
                <a:latin typeface="Arial"/>
                <a:ea typeface="Arial"/>
                <a:cs typeface="Arial"/>
                <a:sym typeface="Arial"/>
              </a:defRPr>
            </a:pPr>
            <a:r>
              <a:t>The higher the proportion of white fibres, the greater the strength. </a:t>
            </a:r>
          </a:p>
        </p:txBody>
      </p:sp>
      <p:sp>
        <p:nvSpPr>
          <p:cNvPr id="72" name="Shape 57"/>
          <p:cNvSpPr txBox="1"/>
          <p:nvPr/>
        </p:nvSpPr>
        <p:spPr>
          <a:xfrm>
            <a:off x="2428875" y="4274908"/>
            <a:ext cx="5327650" cy="1059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101600" indent="-101600">
              <a:buSzPct val="100000"/>
              <a:buChar char="•"/>
              <a:tabLst>
                <a:tab pos="228600" algn="l"/>
                <a:tab pos="342900" algn="l"/>
              </a:tabLst>
              <a:defRPr>
                <a:latin typeface="Arial"/>
                <a:ea typeface="Arial"/>
                <a:cs typeface="Arial"/>
                <a:sym typeface="Arial"/>
              </a:defRPr>
            </a:pPr>
            <a:r>
              <a:t>The degree of rotation the joint attains in a particular movement.  </a:t>
            </a:r>
          </a:p>
          <a:p>
            <a:pPr marL="101600" indent="-101600">
              <a:buSzPct val="100000"/>
              <a:buChar char="•"/>
              <a:tabLst>
                <a:tab pos="228600" algn="l"/>
                <a:tab pos="342900" algn="l"/>
              </a:tabLst>
              <a:defRPr>
                <a:latin typeface="Arial"/>
                <a:ea typeface="Arial"/>
                <a:cs typeface="Arial"/>
                <a:sym typeface="Arial"/>
              </a:defRPr>
            </a:pPr>
            <a:r>
              <a:t>The degree of rotation a joint could make when applying force determines the degree of intensity. </a:t>
            </a:r>
          </a:p>
        </p:txBody>
      </p:sp>
      <p:sp>
        <p:nvSpPr>
          <p:cNvPr id="73" name="Shape 58"/>
          <p:cNvSpPr txBox="1"/>
          <p:nvPr/>
        </p:nvSpPr>
        <p:spPr>
          <a:xfrm>
            <a:off x="2411411" y="6219595"/>
            <a:ext cx="4751798" cy="259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latin typeface="Arial"/>
                <a:ea typeface="Arial"/>
                <a:cs typeface="Arial"/>
                <a:sym typeface="Arial"/>
              </a:defRPr>
            </a:lvl1pPr>
          </a:lstStyle>
          <a:p>
            <a:r>
              <a:t>Age, sex, Diet, Muscle temperature, Motivation</a:t>
            </a:r>
          </a:p>
        </p:txBody>
      </p:sp>
      <p:sp>
        <p:nvSpPr>
          <p:cNvPr id="74" name="Shape 59"/>
          <p:cNvSpPr/>
          <p:nvPr/>
        </p:nvSpPr>
        <p:spPr>
          <a:xfrm>
            <a:off x="2000250" y="1571624"/>
            <a:ext cx="428625" cy="22860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151"/>
                  <a:pt x="10800" y="337"/>
                </a:cubicBezTo>
                <a:lnTo>
                  <a:pt x="10800" y="10463"/>
                </a:lnTo>
                <a:cubicBezTo>
                  <a:pt x="10800" y="10649"/>
                  <a:pt x="5965" y="10800"/>
                  <a:pt x="0" y="10800"/>
                </a:cubicBezTo>
                <a:cubicBezTo>
                  <a:pt x="5965" y="10800"/>
                  <a:pt x="10800" y="10951"/>
                  <a:pt x="10800" y="11137"/>
                </a:cubicBezTo>
                <a:lnTo>
                  <a:pt x="10800" y="21263"/>
                </a:lnTo>
                <a:cubicBezTo>
                  <a:pt x="10800" y="21449"/>
                  <a:pt x="15635" y="21600"/>
                  <a:pt x="21600" y="21600"/>
                </a:cubicBezTo>
              </a:path>
            </a:pathLst>
          </a:custGeom>
          <a:ln>
            <a:solidFill>
              <a:srgbClr val="B6DCDF"/>
            </a:solidFill>
          </a:ln>
        </p:spPr>
        <p:txBody>
          <a:bodyPr lIns="45718" tIns="45718" rIns="45718" bIns="45718" anchor="ctr"/>
          <a:lstStyle/>
          <a:p>
            <a:pPr algn="ctr">
              <a:defRPr>
                <a:latin typeface="Arial"/>
                <a:ea typeface="Arial"/>
                <a:cs typeface="Arial"/>
                <a:sym typeface="Arial"/>
              </a:defRPr>
            </a:pPr>
            <a:endParaRPr/>
          </a:p>
        </p:txBody>
      </p:sp>
      <p:sp>
        <p:nvSpPr>
          <p:cNvPr id="75" name="Shape 60"/>
          <p:cNvSpPr/>
          <p:nvPr/>
        </p:nvSpPr>
        <p:spPr>
          <a:xfrm>
            <a:off x="2000250" y="3929062"/>
            <a:ext cx="428625" cy="1643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210"/>
                  <a:pt x="10800" y="470"/>
                </a:cubicBezTo>
                <a:lnTo>
                  <a:pt x="10800" y="10330"/>
                </a:lnTo>
                <a:cubicBezTo>
                  <a:pt x="10800" y="10590"/>
                  <a:pt x="5965" y="10800"/>
                  <a:pt x="0" y="10800"/>
                </a:cubicBezTo>
                <a:cubicBezTo>
                  <a:pt x="5965" y="10800"/>
                  <a:pt x="10800" y="11010"/>
                  <a:pt x="10800" y="11270"/>
                </a:cubicBezTo>
                <a:lnTo>
                  <a:pt x="10800" y="21130"/>
                </a:lnTo>
                <a:cubicBezTo>
                  <a:pt x="10800" y="21390"/>
                  <a:pt x="15635" y="21600"/>
                  <a:pt x="21600" y="21600"/>
                </a:cubicBezTo>
              </a:path>
            </a:pathLst>
          </a:custGeom>
          <a:ln>
            <a:solidFill>
              <a:srgbClr val="B6DCDF"/>
            </a:solidFill>
          </a:ln>
        </p:spPr>
        <p:txBody>
          <a:bodyPr lIns="45718" tIns="45718" rIns="45718" bIns="45718" anchor="ctr"/>
          <a:lstStyle/>
          <a:p>
            <a:pPr algn="ctr">
              <a:defRPr>
                <a:latin typeface="Arial"/>
                <a:ea typeface="Arial"/>
                <a:cs typeface="Arial"/>
                <a:sym typeface="Arial"/>
              </a:defRPr>
            </a:pPr>
            <a:endParaRPr/>
          </a:p>
        </p:txBody>
      </p:sp>
      <p:sp>
        <p:nvSpPr>
          <p:cNvPr id="76" name="Shape 61"/>
          <p:cNvSpPr/>
          <p:nvPr/>
        </p:nvSpPr>
        <p:spPr>
          <a:xfrm>
            <a:off x="1857375" y="6143625"/>
            <a:ext cx="357189" cy="4857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592"/>
                  <a:pt x="10800" y="1323"/>
                </a:cubicBezTo>
                <a:lnTo>
                  <a:pt x="10800" y="9477"/>
                </a:lnTo>
                <a:cubicBezTo>
                  <a:pt x="10800" y="10208"/>
                  <a:pt x="5965" y="10800"/>
                  <a:pt x="0" y="10800"/>
                </a:cubicBezTo>
                <a:cubicBezTo>
                  <a:pt x="5965" y="10800"/>
                  <a:pt x="10800" y="11392"/>
                  <a:pt x="10800" y="12123"/>
                </a:cubicBezTo>
                <a:lnTo>
                  <a:pt x="10800" y="20277"/>
                </a:lnTo>
                <a:cubicBezTo>
                  <a:pt x="10800" y="21008"/>
                  <a:pt x="15635" y="21600"/>
                  <a:pt x="21600" y="21600"/>
                </a:cubicBezTo>
              </a:path>
            </a:pathLst>
          </a:custGeom>
          <a:ln>
            <a:solidFill>
              <a:srgbClr val="B6DCDF"/>
            </a:solidFill>
          </a:ln>
        </p:spPr>
        <p:txBody>
          <a:bodyPr lIns="45718" tIns="45718" rIns="45718" bIns="45718" anchor="ctr"/>
          <a:lstStyle/>
          <a:p>
            <a:pPr algn="ctr">
              <a:defRPr>
                <a:latin typeface="Arial"/>
                <a:ea typeface="Arial"/>
                <a:cs typeface="Arial"/>
                <a:sym typeface="Arial"/>
              </a:defRPr>
            </a:pPr>
            <a:endParaRPr/>
          </a:p>
        </p:txBody>
      </p:sp>
      <p:pic>
        <p:nvPicPr>
          <p:cNvPr id="77" name="fuerza6.jpg" descr="fuerza6.jpg"/>
          <p:cNvPicPr>
            <a:picLocks noChangeAspect="1"/>
          </p:cNvPicPr>
          <p:nvPr/>
        </p:nvPicPr>
        <p:blipFill>
          <a:blip r:embed="rId2">
            <a:alphaModFix amt="22159"/>
          </a:blip>
          <a:srcRect r="4974" b="32034"/>
          <a:stretch>
            <a:fillRect/>
          </a:stretch>
        </p:blipFill>
        <p:spPr>
          <a:xfrm>
            <a:off x="-25007" y="1173020"/>
            <a:ext cx="8843794" cy="48891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p:tmAbs val="0"/>
                                  </p:iterate>
                                  <p:childTnLst>
                                    <p:set>
                                      <p:cBhvr>
                                        <p:cTn id="18" fill="hold"/>
                                        <p:tgtEl>
                                          <p:spTgt spid="71"/>
                                        </p:tgtEl>
                                        <p:attrNameLst>
                                          <p:attrName>style.visibility</p:attrName>
                                        </p:attrNameLst>
                                      </p:cBhvr>
                                      <p:to>
                                        <p:strVal val="visible"/>
                                      </p:to>
                                    </p:set>
                                    <p:animEffect transition="in" filter="blinds(horizontal)">
                                      <p:cBhvr>
                                        <p:cTn id="19" dur="5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iterate>
                                    <p:tmAbs val="0"/>
                                  </p:iterate>
                                  <p:childTnLst>
                                    <p:set>
                                      <p:cBhvr>
                                        <p:cTn id="23" fill="hold"/>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iterate>
                                    <p:tmAbs val="0"/>
                                  </p:iterate>
                                  <p:childTnLst>
                                    <p:set>
                                      <p:cBhvr>
                                        <p:cTn id="29" fill="hold"/>
                                        <p:tgtEl>
                                          <p:spTgt spid="72"/>
                                        </p:tgtEl>
                                        <p:attrNameLst>
                                          <p:attrName>style.visibility</p:attrName>
                                        </p:attrNameLst>
                                      </p:cBhvr>
                                      <p:to>
                                        <p:strVal val="visible"/>
                                      </p:to>
                                    </p:set>
                                    <p:animEffect transition="in" filter="blinds(horizontal)">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iterate>
                                    <p:tmAbs val="0"/>
                                  </p:iterate>
                                  <p:childTnLst>
                                    <p:set>
                                      <p:cBhvr>
                                        <p:cTn id="34" fill="hold"/>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iterate>
                                    <p:tmAbs val="0"/>
                                  </p:iterate>
                                  <p:childTnLst>
                                    <p:set>
                                      <p:cBhvr>
                                        <p:cTn id="40" fill="hold"/>
                                        <p:tgtEl>
                                          <p:spTgt spid="73"/>
                                        </p:tgtEl>
                                        <p:attrNameLst>
                                          <p:attrName>style.visibility</p:attrName>
                                        </p:attrNameLst>
                                      </p:cBhvr>
                                      <p:to>
                                        <p:strVal val="visible"/>
                                      </p:to>
                                    </p:set>
                                    <p:animEffect transition="in" filter="blinds(horizontal)">
                                      <p:cBhvr>
                                        <p:cTn id="4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advAuto="0"/>
      <p:bldP spid="68" grpId="0" animBg="1" advAuto="0"/>
      <p:bldP spid="69" grpId="0" animBg="1" advAuto="0"/>
      <p:bldP spid="70" grpId="0" animBg="1" advAuto="0"/>
      <p:bldP spid="71" grpId="0" animBg="1" advAuto="0"/>
      <p:bldP spid="72" grpId="0" animBg="1" advAuto="0"/>
      <p:bldP spid="7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64"/>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lvl1pPr>
          </a:lstStyle>
          <a:p>
            <a:r>
              <a:t>MEASURING STRENGTH </a:t>
            </a:r>
          </a:p>
        </p:txBody>
      </p:sp>
      <p:sp>
        <p:nvSpPr>
          <p:cNvPr id="80" name="Shape 65"/>
          <p:cNvSpPr txBox="1"/>
          <p:nvPr/>
        </p:nvSpPr>
        <p:spPr>
          <a:xfrm>
            <a:off x="323850" y="1857375"/>
            <a:ext cx="5543550" cy="2142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latin typeface="Arial"/>
                <a:ea typeface="Arial"/>
                <a:cs typeface="Arial"/>
                <a:sym typeface="Arial"/>
              </a:defRPr>
            </a:pPr>
            <a:r>
              <a:t>We find it impossible to measure only the strength of just one muscle since in any movement, however slight, we will use more than one. Nonetheless, there are devices for measuring the static strength of a muscle group. Force dynamometers are the most commonly used.</a:t>
            </a:r>
          </a:p>
          <a:p>
            <a:pPr>
              <a:defRPr sz="1600">
                <a:latin typeface="Arial"/>
                <a:ea typeface="Arial"/>
                <a:cs typeface="Arial"/>
                <a:sym typeface="Arial"/>
              </a:defRPr>
            </a:pPr>
            <a:endParaRPr/>
          </a:p>
          <a:p>
            <a:pPr>
              <a:defRPr sz="1600">
                <a:latin typeface="Arial"/>
                <a:ea typeface="Arial"/>
                <a:cs typeface="Arial"/>
                <a:sym typeface="Arial"/>
              </a:defRPr>
            </a:pPr>
            <a:r>
              <a:t>Dynamic force applied to sport is what interests us most and for this we have the bar-bell, dumbbell or medicine ball.</a:t>
            </a:r>
          </a:p>
        </p:txBody>
      </p:sp>
      <p:pic>
        <p:nvPicPr>
          <p:cNvPr id="81" name="FUERZA1 2.jpg" descr="FUERZA1 2.jpg"/>
          <p:cNvPicPr>
            <a:picLocks noChangeAspect="1"/>
          </p:cNvPicPr>
          <p:nvPr/>
        </p:nvPicPr>
        <p:blipFill>
          <a:blip r:embed="rId2"/>
          <a:stretch>
            <a:fillRect/>
          </a:stretch>
        </p:blipFill>
        <p:spPr>
          <a:xfrm>
            <a:off x="1526182" y="3914378"/>
            <a:ext cx="2674047" cy="2674046"/>
          </a:xfrm>
          <a:prstGeom prst="rect">
            <a:avLst/>
          </a:prstGeom>
          <a:ln w="12700">
            <a:miter lim="400000"/>
          </a:ln>
        </p:spPr>
      </p:pic>
      <p:pic>
        <p:nvPicPr>
          <p:cNvPr id="82" name="fuerza21.jpg" descr="fuerza21.jpg"/>
          <p:cNvPicPr>
            <a:picLocks noChangeAspect="1"/>
          </p:cNvPicPr>
          <p:nvPr/>
        </p:nvPicPr>
        <p:blipFill>
          <a:blip r:embed="rId3"/>
          <a:stretch>
            <a:fillRect/>
          </a:stretch>
        </p:blipFill>
        <p:spPr>
          <a:xfrm>
            <a:off x="6092030" y="1651446"/>
            <a:ext cx="2174782" cy="385201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advAuto="0"/>
      <p:bldP spid="8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69"/>
          <p:cNvSpPr txBox="1">
            <a:spLocks noGrp="1"/>
          </p:cNvSpPr>
          <p:nvPr>
            <p:ph type="title" idx="4294967295"/>
          </p:nvPr>
        </p:nvSpPr>
        <p:spPr>
          <a:xfrm>
            <a:off x="457200" y="274636"/>
            <a:ext cx="8229600" cy="346077"/>
          </a:xfrm>
          <a:prstGeom prst="rect">
            <a:avLst/>
          </a:prstGeom>
        </p:spPr>
        <p:txBody>
          <a:bodyPr lIns="0" tIns="0" rIns="0" bIns="0">
            <a:normAutofit/>
          </a:bodyPr>
          <a:lstStyle>
            <a:lvl1pPr defTabSz="347471">
              <a:defRPr sz="1710">
                <a:latin typeface="Tempus Sans ITC"/>
                <a:ea typeface="Tempus Sans ITC"/>
                <a:cs typeface="Tempus Sans ITC"/>
                <a:sym typeface="Tempus Sans ITC"/>
              </a:defRPr>
            </a:lvl1pPr>
          </a:lstStyle>
          <a:p>
            <a:r>
              <a:t>WAYS TO DEVELOP STRENGTH </a:t>
            </a:r>
          </a:p>
        </p:txBody>
      </p:sp>
      <p:sp>
        <p:nvSpPr>
          <p:cNvPr id="85" name="Shape 70"/>
          <p:cNvSpPr txBox="1"/>
          <p:nvPr/>
        </p:nvSpPr>
        <p:spPr>
          <a:xfrm>
            <a:off x="250825" y="981075"/>
            <a:ext cx="1079500" cy="492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MAXIMUM LOADS</a:t>
            </a:r>
          </a:p>
        </p:txBody>
      </p:sp>
      <p:sp>
        <p:nvSpPr>
          <p:cNvPr id="86" name="Shape 71"/>
          <p:cNvSpPr txBox="1"/>
          <p:nvPr/>
        </p:nvSpPr>
        <p:spPr>
          <a:xfrm>
            <a:off x="179386" y="1860520"/>
            <a:ext cx="1511303" cy="49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SUB-MAXIMAL LOADS</a:t>
            </a:r>
          </a:p>
        </p:txBody>
      </p:sp>
      <p:sp>
        <p:nvSpPr>
          <p:cNvPr id="87" name="Shape 72"/>
          <p:cNvSpPr txBox="1"/>
          <p:nvPr/>
        </p:nvSpPr>
        <p:spPr>
          <a:xfrm>
            <a:off x="250825" y="2678957"/>
            <a:ext cx="1800225" cy="492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ENDURANCE-STRENGTH</a:t>
            </a:r>
          </a:p>
        </p:txBody>
      </p:sp>
      <p:sp>
        <p:nvSpPr>
          <p:cNvPr id="88" name="Shape 73"/>
          <p:cNvSpPr txBox="1"/>
          <p:nvPr/>
        </p:nvSpPr>
        <p:spPr>
          <a:xfrm>
            <a:off x="251618" y="3507485"/>
            <a:ext cx="1366839" cy="288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ISOMETRICS</a:t>
            </a:r>
          </a:p>
        </p:txBody>
      </p:sp>
      <p:sp>
        <p:nvSpPr>
          <p:cNvPr id="89" name="Shape 74"/>
          <p:cNvSpPr txBox="1"/>
          <p:nvPr/>
        </p:nvSpPr>
        <p:spPr>
          <a:xfrm>
            <a:off x="178592" y="4215458"/>
            <a:ext cx="1512891" cy="288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PLYOMETRICS</a:t>
            </a:r>
          </a:p>
        </p:txBody>
      </p:sp>
      <p:sp>
        <p:nvSpPr>
          <p:cNvPr id="90" name="Shape 75"/>
          <p:cNvSpPr txBox="1"/>
          <p:nvPr/>
        </p:nvSpPr>
        <p:spPr>
          <a:xfrm>
            <a:off x="196850" y="4928279"/>
            <a:ext cx="1476375" cy="28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ISOKINETICS</a:t>
            </a:r>
          </a:p>
        </p:txBody>
      </p:sp>
      <p:sp>
        <p:nvSpPr>
          <p:cNvPr id="91" name="Shape 76"/>
          <p:cNvSpPr/>
          <p:nvPr/>
        </p:nvSpPr>
        <p:spPr>
          <a:xfrm>
            <a:off x="2124075" y="987522"/>
            <a:ext cx="6769100" cy="425490"/>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Autofit/>
          </a:bodyPr>
          <a:lstStyle>
            <a:lvl1pPr defTabSz="457200">
              <a:lnSpc>
                <a:spcPts val="3000"/>
              </a:lnSpc>
              <a:spcBef>
                <a:spcPts val="1200"/>
              </a:spcBef>
              <a:defRPr sz="1333">
                <a:latin typeface="Arial"/>
                <a:ea typeface="Arial"/>
                <a:cs typeface="Arial"/>
                <a:sym typeface="Arial"/>
              </a:defRPr>
            </a:lvl1pPr>
          </a:lstStyle>
          <a:p>
            <a:pPr>
              <a:spcBef>
                <a:spcPts val="0"/>
              </a:spcBef>
            </a:pPr>
            <a:r>
              <a:t>This method works slow strength. It is the method used by athletes for weightlifting.</a:t>
            </a:r>
          </a:p>
        </p:txBody>
      </p:sp>
      <p:sp>
        <p:nvSpPr>
          <p:cNvPr id="92" name="Shape 77"/>
          <p:cNvSpPr/>
          <p:nvPr/>
        </p:nvSpPr>
        <p:spPr>
          <a:xfrm>
            <a:off x="2535644" y="1790209"/>
            <a:ext cx="2704786" cy="327462"/>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457200">
              <a:lnSpc>
                <a:spcPts val="3000"/>
              </a:lnSpc>
              <a:spcBef>
                <a:spcPts val="1200"/>
              </a:spcBef>
              <a:defRPr sz="1333">
                <a:latin typeface="Arial"/>
                <a:ea typeface="Arial"/>
                <a:cs typeface="Arial"/>
                <a:sym typeface="Arial"/>
              </a:defRPr>
            </a:lvl1pPr>
          </a:lstStyle>
          <a:p>
            <a:pPr>
              <a:spcBef>
                <a:spcPts val="0"/>
              </a:spcBef>
              <a:spcAft>
                <a:spcPts val="600"/>
              </a:spcAft>
            </a:pPr>
            <a:r>
              <a:rPr dirty="0"/>
              <a:t>This method is called body building </a:t>
            </a:r>
          </a:p>
        </p:txBody>
      </p:sp>
      <p:sp>
        <p:nvSpPr>
          <p:cNvPr id="93" name="Shape 78"/>
          <p:cNvSpPr/>
          <p:nvPr/>
        </p:nvSpPr>
        <p:spPr>
          <a:xfrm>
            <a:off x="4068762" y="2402266"/>
            <a:ext cx="4925246" cy="327462"/>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457200">
              <a:lnSpc>
                <a:spcPts val="3000"/>
              </a:lnSpc>
              <a:spcBef>
                <a:spcPts val="1200"/>
              </a:spcBef>
              <a:defRPr sz="1333">
                <a:latin typeface="Arial"/>
                <a:ea typeface="Arial"/>
                <a:cs typeface="Arial"/>
                <a:sym typeface="Arial"/>
              </a:defRPr>
            </a:lvl1pPr>
          </a:lstStyle>
          <a:p>
            <a:r>
              <a:rPr dirty="0"/>
              <a:t>The work is in a circuit with loads below 50% of maximum weight </a:t>
            </a:r>
          </a:p>
        </p:txBody>
      </p:sp>
      <p:sp>
        <p:nvSpPr>
          <p:cNvPr id="94" name="Shape 79"/>
          <p:cNvSpPr txBox="1"/>
          <p:nvPr/>
        </p:nvSpPr>
        <p:spPr>
          <a:xfrm>
            <a:off x="114299" y="5548762"/>
            <a:ext cx="2627315" cy="28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b="1">
                <a:latin typeface="Arial"/>
                <a:ea typeface="Arial"/>
                <a:cs typeface="Arial"/>
                <a:sym typeface="Arial"/>
              </a:defRPr>
            </a:lvl1pPr>
          </a:lstStyle>
          <a:p>
            <a:r>
              <a:t>ELECTRO-ESTIMULATION</a:t>
            </a:r>
          </a:p>
        </p:txBody>
      </p:sp>
      <p:sp>
        <p:nvSpPr>
          <p:cNvPr id="95" name="Shape 80"/>
          <p:cNvSpPr/>
          <p:nvPr/>
        </p:nvSpPr>
        <p:spPr>
          <a:xfrm>
            <a:off x="3123405" y="3137323"/>
            <a:ext cx="5761040" cy="575487"/>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457200">
              <a:lnSpc>
                <a:spcPts val="3000"/>
              </a:lnSpc>
              <a:spcBef>
                <a:spcPts val="1200"/>
              </a:spcBef>
              <a:defRPr sz="1333">
                <a:latin typeface="Arial"/>
                <a:ea typeface="Arial"/>
                <a:cs typeface="Arial"/>
                <a:sym typeface="Arial"/>
              </a:defRPr>
            </a:lvl1pPr>
          </a:lstStyle>
          <a:p>
            <a:r>
              <a:rPr dirty="0"/>
              <a:t>The feature of this kind of training is that the exercises are performed at maximal effort in a very short time, against great resistance and motionless in three angles.</a:t>
            </a:r>
          </a:p>
        </p:txBody>
      </p:sp>
      <p:sp>
        <p:nvSpPr>
          <p:cNvPr id="96" name="Shape 81"/>
          <p:cNvSpPr/>
          <p:nvPr/>
        </p:nvSpPr>
        <p:spPr>
          <a:xfrm>
            <a:off x="3317875" y="4198017"/>
            <a:ext cx="5168900" cy="194486"/>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defTabSz="457200">
              <a:lnSpc>
                <a:spcPts val="3000"/>
              </a:lnSpc>
              <a:spcBef>
                <a:spcPts val="1200"/>
              </a:spcBef>
              <a:defRPr sz="1333">
                <a:latin typeface="Arial"/>
                <a:ea typeface="Arial"/>
                <a:cs typeface="Arial"/>
                <a:sym typeface="Arial"/>
              </a:defRPr>
            </a:lvl1pPr>
          </a:lstStyle>
          <a:p>
            <a:r>
              <a:rPr dirty="0"/>
              <a:t>It is based on jumps from a height of between 0.75 and 1.10m. </a:t>
            </a:r>
          </a:p>
        </p:txBody>
      </p:sp>
      <p:sp>
        <p:nvSpPr>
          <p:cNvPr id="97" name="Shape 82"/>
          <p:cNvSpPr/>
          <p:nvPr/>
        </p:nvSpPr>
        <p:spPr>
          <a:xfrm>
            <a:off x="3611880" y="4619420"/>
            <a:ext cx="5272565" cy="327462"/>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457200">
              <a:lnSpc>
                <a:spcPts val="3000"/>
              </a:lnSpc>
              <a:spcBef>
                <a:spcPts val="1200"/>
              </a:spcBef>
              <a:defRPr sz="1333">
                <a:latin typeface="Arial"/>
                <a:ea typeface="Arial"/>
                <a:cs typeface="Arial"/>
                <a:sym typeface="Arial"/>
              </a:defRPr>
            </a:lvl1pPr>
          </a:lstStyle>
          <a:p>
            <a:r>
              <a:rPr dirty="0"/>
              <a:t>It is training based on performing exercises on weight machines. </a:t>
            </a:r>
          </a:p>
        </p:txBody>
      </p:sp>
      <p:sp>
        <p:nvSpPr>
          <p:cNvPr id="98" name="Shape 83"/>
          <p:cNvSpPr/>
          <p:nvPr/>
        </p:nvSpPr>
        <p:spPr>
          <a:xfrm>
            <a:off x="3611880" y="5049338"/>
            <a:ext cx="5335270" cy="712183"/>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457200">
              <a:lnSpc>
                <a:spcPts val="3000"/>
              </a:lnSpc>
              <a:spcBef>
                <a:spcPts val="1200"/>
              </a:spcBef>
              <a:defRPr sz="1333">
                <a:latin typeface="Arial"/>
                <a:ea typeface="Arial"/>
                <a:cs typeface="Arial"/>
                <a:sym typeface="Arial"/>
              </a:defRPr>
            </a:lvl1pPr>
          </a:lstStyle>
          <a:p>
            <a:r>
              <a:rPr dirty="0"/>
              <a:t>It is, above all, a therapeutic method even though today it is also marketed in developing certain </a:t>
            </a:r>
            <a:r>
              <a:rPr dirty="0" err="1"/>
              <a:t>mus</a:t>
            </a:r>
            <a:r>
              <a:rPr dirty="0"/>
              <a:t>- </a:t>
            </a:r>
            <a:r>
              <a:rPr dirty="0" err="1"/>
              <a:t>cle</a:t>
            </a:r>
            <a:r>
              <a:rPr dirty="0"/>
              <a:t> groups "while reading a book." </a:t>
            </a:r>
          </a:p>
        </p:txBody>
      </p:sp>
      <p:sp>
        <p:nvSpPr>
          <p:cNvPr id="99" name="Shape 84"/>
          <p:cNvSpPr/>
          <p:nvPr/>
        </p:nvSpPr>
        <p:spPr>
          <a:xfrm>
            <a:off x="1258887" y="1268411"/>
            <a:ext cx="649289" cy="3"/>
          </a:xfrm>
          <a:prstGeom prst="line">
            <a:avLst/>
          </a:prstGeom>
          <a:ln>
            <a:solidFill>
              <a:srgbClr val="000000"/>
            </a:solidFill>
            <a:tailEnd type="triangle"/>
          </a:ln>
        </p:spPr>
        <p:txBody>
          <a:bodyPr lIns="45718" tIns="45718" rIns="45718" bIns="45718"/>
          <a:lstStyle/>
          <a:p>
            <a:endParaRPr/>
          </a:p>
        </p:txBody>
      </p:sp>
      <p:sp>
        <p:nvSpPr>
          <p:cNvPr id="100" name="Shape 85"/>
          <p:cNvSpPr/>
          <p:nvPr/>
        </p:nvSpPr>
        <p:spPr>
          <a:xfrm flipV="1">
            <a:off x="1530349" y="2016022"/>
            <a:ext cx="833093" cy="189016"/>
          </a:xfrm>
          <a:prstGeom prst="line">
            <a:avLst/>
          </a:prstGeom>
          <a:ln>
            <a:solidFill>
              <a:srgbClr val="000000"/>
            </a:solidFill>
            <a:tailEnd type="triangle"/>
          </a:ln>
        </p:spPr>
        <p:txBody>
          <a:bodyPr lIns="45718" tIns="45718" rIns="45718" bIns="45718"/>
          <a:lstStyle/>
          <a:p>
            <a:endParaRPr/>
          </a:p>
        </p:txBody>
      </p:sp>
      <p:sp>
        <p:nvSpPr>
          <p:cNvPr id="101" name="Shape 86"/>
          <p:cNvSpPr/>
          <p:nvPr/>
        </p:nvSpPr>
        <p:spPr>
          <a:xfrm flipV="1">
            <a:off x="1616074" y="2725214"/>
            <a:ext cx="2171702" cy="260205"/>
          </a:xfrm>
          <a:prstGeom prst="line">
            <a:avLst/>
          </a:prstGeom>
          <a:ln>
            <a:solidFill>
              <a:srgbClr val="000000"/>
            </a:solidFill>
            <a:tailEnd type="triangle"/>
          </a:ln>
        </p:spPr>
        <p:txBody>
          <a:bodyPr lIns="45718" tIns="45718" rIns="45718" bIns="45718"/>
          <a:lstStyle/>
          <a:p>
            <a:endParaRPr/>
          </a:p>
        </p:txBody>
      </p:sp>
      <p:sp>
        <p:nvSpPr>
          <p:cNvPr id="102" name="Shape 87"/>
          <p:cNvSpPr/>
          <p:nvPr/>
        </p:nvSpPr>
        <p:spPr>
          <a:xfrm flipV="1">
            <a:off x="1721241" y="3541820"/>
            <a:ext cx="1295401" cy="215902"/>
          </a:xfrm>
          <a:prstGeom prst="line">
            <a:avLst/>
          </a:prstGeom>
          <a:ln>
            <a:solidFill>
              <a:srgbClr val="000000"/>
            </a:solidFill>
            <a:tailEnd type="triangle"/>
          </a:ln>
        </p:spPr>
        <p:txBody>
          <a:bodyPr lIns="45718" tIns="45718" rIns="45718" bIns="45718"/>
          <a:lstStyle/>
          <a:p>
            <a:endParaRPr/>
          </a:p>
        </p:txBody>
      </p:sp>
      <p:sp>
        <p:nvSpPr>
          <p:cNvPr id="103" name="Shape 88"/>
          <p:cNvSpPr/>
          <p:nvPr/>
        </p:nvSpPr>
        <p:spPr>
          <a:xfrm flipV="1">
            <a:off x="1630361" y="4464687"/>
            <a:ext cx="1476377" cy="2"/>
          </a:xfrm>
          <a:prstGeom prst="line">
            <a:avLst/>
          </a:prstGeom>
          <a:ln>
            <a:solidFill>
              <a:srgbClr val="000000"/>
            </a:solidFill>
            <a:tailEnd type="triangle"/>
          </a:ln>
        </p:spPr>
        <p:txBody>
          <a:bodyPr lIns="45718" tIns="45718" rIns="45718" bIns="45718"/>
          <a:lstStyle/>
          <a:p>
            <a:endParaRPr/>
          </a:p>
        </p:txBody>
      </p:sp>
      <p:sp>
        <p:nvSpPr>
          <p:cNvPr id="104" name="Shape 89"/>
          <p:cNvSpPr/>
          <p:nvPr/>
        </p:nvSpPr>
        <p:spPr>
          <a:xfrm flipV="1">
            <a:off x="1849523" y="4921398"/>
            <a:ext cx="1698349" cy="152553"/>
          </a:xfrm>
          <a:prstGeom prst="line">
            <a:avLst/>
          </a:prstGeom>
          <a:ln>
            <a:solidFill>
              <a:srgbClr val="000000"/>
            </a:solidFill>
            <a:tailEnd type="triangle"/>
          </a:ln>
        </p:spPr>
        <p:txBody>
          <a:bodyPr lIns="45718" tIns="45718" rIns="45718" bIns="45718"/>
          <a:lstStyle/>
          <a:p>
            <a:endParaRPr/>
          </a:p>
        </p:txBody>
      </p:sp>
      <p:sp>
        <p:nvSpPr>
          <p:cNvPr id="105" name="Shape 90"/>
          <p:cNvSpPr/>
          <p:nvPr/>
        </p:nvSpPr>
        <p:spPr>
          <a:xfrm flipV="1">
            <a:off x="2638501" y="5564487"/>
            <a:ext cx="818791" cy="214389"/>
          </a:xfrm>
          <a:prstGeom prst="line">
            <a:avLst/>
          </a:prstGeom>
          <a:ln>
            <a:solidFill>
              <a:srgbClr val="000000"/>
            </a:solidFill>
            <a:tailEnd type="triangle"/>
          </a:ln>
        </p:spPr>
        <p:txBody>
          <a:bodyPr lIns="45718" tIns="45718" rIns="45718" bIns="45718"/>
          <a:lstStyle/>
          <a:p>
            <a:endParaRPr/>
          </a:p>
        </p:txBody>
      </p:sp>
      <p:pic>
        <p:nvPicPr>
          <p:cNvPr id="106" name="fuerza3.jpg" descr="fuerza3.jpg"/>
          <p:cNvPicPr>
            <a:picLocks noChangeAspect="1"/>
          </p:cNvPicPr>
          <p:nvPr/>
        </p:nvPicPr>
        <p:blipFill>
          <a:blip r:embed="rId2">
            <a:alphaModFix amt="12833"/>
          </a:blip>
          <a:srcRect t="15019" r="6223"/>
          <a:stretch>
            <a:fillRect/>
          </a:stretch>
        </p:blipFill>
        <p:spPr>
          <a:xfrm>
            <a:off x="513875" y="-766218"/>
            <a:ext cx="7109774" cy="4167747"/>
          </a:xfrm>
          <a:prstGeom prst="rect">
            <a:avLst/>
          </a:prstGeom>
          <a:ln w="12700">
            <a:miter lim="400000"/>
          </a:ln>
        </p:spPr>
      </p:pic>
      <p:sp>
        <p:nvSpPr>
          <p:cNvPr id="107" name="Shape 92"/>
          <p:cNvSpPr txBox="1"/>
          <p:nvPr/>
        </p:nvSpPr>
        <p:spPr>
          <a:xfrm>
            <a:off x="286016" y="6163997"/>
            <a:ext cx="1187261" cy="28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b="1">
                <a:latin typeface="Arial"/>
                <a:ea typeface="Arial"/>
                <a:cs typeface="Arial"/>
                <a:sym typeface="Arial"/>
              </a:defRPr>
            </a:lvl1pPr>
          </a:lstStyle>
          <a:p>
            <a:r>
              <a:t>MULTI-JUMP</a:t>
            </a:r>
          </a:p>
        </p:txBody>
      </p:sp>
      <p:sp>
        <p:nvSpPr>
          <p:cNvPr id="108" name="Shape 93"/>
          <p:cNvSpPr/>
          <p:nvPr/>
        </p:nvSpPr>
        <p:spPr>
          <a:xfrm flipV="1">
            <a:off x="1945990" y="6312395"/>
            <a:ext cx="888650" cy="15726"/>
          </a:xfrm>
          <a:prstGeom prst="line">
            <a:avLst/>
          </a:prstGeom>
          <a:ln>
            <a:solidFill>
              <a:srgbClr val="000000"/>
            </a:solidFill>
            <a:tailEnd type="triangle"/>
          </a:ln>
        </p:spPr>
        <p:txBody>
          <a:bodyPr lIns="45718" tIns="45718" rIns="45718" bIns="45718"/>
          <a:lstStyle/>
          <a:p>
            <a:endParaRPr/>
          </a:p>
        </p:txBody>
      </p:sp>
      <p:sp>
        <p:nvSpPr>
          <p:cNvPr id="109" name="Shape 94"/>
          <p:cNvSpPr/>
          <p:nvPr/>
        </p:nvSpPr>
        <p:spPr>
          <a:xfrm>
            <a:off x="2982159" y="5952316"/>
            <a:ext cx="5867541" cy="712183"/>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defTabSz="457200">
              <a:lnSpc>
                <a:spcPts val="3000"/>
              </a:lnSpc>
              <a:spcBef>
                <a:spcPts val="1200"/>
              </a:spcBef>
              <a:defRPr sz="1333">
                <a:latin typeface="Arial"/>
                <a:ea typeface="Arial"/>
                <a:cs typeface="Arial"/>
                <a:sym typeface="Arial"/>
              </a:defRPr>
            </a:lvl1pPr>
          </a:lstStyle>
          <a:p>
            <a:r>
              <a:rPr dirty="0"/>
              <a:t>Its objective is to enhance the muscles of the lower part of the body. The exercises are a series of jumps, or linked impulses, continuous along a path.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iterate>
                                    <p:tmAbs val="0"/>
                                  </p:iterate>
                                  <p:childTnLst>
                                    <p:set>
                                      <p:cBhvr>
                                        <p:cTn id="10" fill="hold"/>
                                        <p:tgtEl>
                                          <p:spTgt spid="85"/>
                                        </p:tgtEl>
                                        <p:attrNameLst>
                                          <p:attrName>style.visibility</p:attrName>
                                        </p:attrNameLst>
                                      </p:cBhvr>
                                      <p:to>
                                        <p:strVal val="visible"/>
                                      </p:to>
                                    </p:set>
                                    <p:anim calcmode="lin" valueType="num">
                                      <p:cBhvr>
                                        <p:cTn id="11" dur="500" fill="hold"/>
                                        <p:tgtEl>
                                          <p:spTgt spid="85"/>
                                        </p:tgtEl>
                                        <p:attrNameLst>
                                          <p:attrName>ppt_x</p:attrName>
                                        </p:attrNameLst>
                                      </p:cBhvr>
                                      <p:tavLst>
                                        <p:tav tm="0">
                                          <p:val>
                                            <p:strVal val="#ppt_x"/>
                                          </p:val>
                                        </p:tav>
                                        <p:tav tm="100000">
                                          <p:val>
                                            <p:strVal val="#ppt_x"/>
                                          </p:val>
                                        </p:tav>
                                      </p:tavLst>
                                    </p:anim>
                                    <p:anim calcmode="lin" valueType="num">
                                      <p:cBhvr>
                                        <p:cTn id="1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86"/>
                                        </p:tgtEl>
                                        <p:attrNameLst>
                                          <p:attrName>style.visibility</p:attrName>
                                        </p:attrNameLst>
                                      </p:cBhvr>
                                      <p:to>
                                        <p:strVal val="visible"/>
                                      </p:to>
                                    </p:set>
                                    <p:anim calcmode="lin" valueType="num">
                                      <p:cBhvr>
                                        <p:cTn id="17" dur="500" fill="hold"/>
                                        <p:tgtEl>
                                          <p:spTgt spid="86"/>
                                        </p:tgtEl>
                                        <p:attrNameLst>
                                          <p:attrName>ppt_x</p:attrName>
                                        </p:attrNameLst>
                                      </p:cBhvr>
                                      <p:tavLst>
                                        <p:tav tm="0">
                                          <p:val>
                                            <p:strVal val="#ppt_x"/>
                                          </p:val>
                                        </p:tav>
                                        <p:tav tm="100000">
                                          <p:val>
                                            <p:strVal val="#ppt_x"/>
                                          </p:val>
                                        </p:tav>
                                      </p:tavLst>
                                    </p:anim>
                                    <p:anim calcmode="lin" valueType="num">
                                      <p:cBhvr>
                                        <p:cTn id="1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87"/>
                                        </p:tgtEl>
                                        <p:attrNameLst>
                                          <p:attrName>style.visibility</p:attrName>
                                        </p:attrNameLst>
                                      </p:cBhvr>
                                      <p:to>
                                        <p:strVal val="visible"/>
                                      </p:to>
                                    </p:set>
                                    <p:anim calcmode="lin" valueType="num">
                                      <p:cBhvr>
                                        <p:cTn id="23" dur="500" fill="hold"/>
                                        <p:tgtEl>
                                          <p:spTgt spid="87"/>
                                        </p:tgtEl>
                                        <p:attrNameLst>
                                          <p:attrName>ppt_x</p:attrName>
                                        </p:attrNameLst>
                                      </p:cBhvr>
                                      <p:tavLst>
                                        <p:tav tm="0">
                                          <p:val>
                                            <p:strVal val="#ppt_x"/>
                                          </p:val>
                                        </p:tav>
                                        <p:tav tm="100000">
                                          <p:val>
                                            <p:strVal val="#ppt_x"/>
                                          </p:val>
                                        </p:tav>
                                      </p:tavLst>
                                    </p:anim>
                                    <p:anim calcmode="lin" valueType="num">
                                      <p:cBhvr>
                                        <p:cTn id="2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88"/>
                                        </p:tgtEl>
                                        <p:attrNameLst>
                                          <p:attrName>style.visibility</p:attrName>
                                        </p:attrNameLst>
                                      </p:cBhvr>
                                      <p:to>
                                        <p:strVal val="visible"/>
                                      </p:to>
                                    </p:set>
                                    <p:anim calcmode="lin" valueType="num">
                                      <p:cBhvr>
                                        <p:cTn id="29" dur="500" fill="hold"/>
                                        <p:tgtEl>
                                          <p:spTgt spid="88"/>
                                        </p:tgtEl>
                                        <p:attrNameLst>
                                          <p:attrName>ppt_x</p:attrName>
                                        </p:attrNameLst>
                                      </p:cBhvr>
                                      <p:tavLst>
                                        <p:tav tm="0">
                                          <p:val>
                                            <p:strVal val="#ppt_x"/>
                                          </p:val>
                                        </p:tav>
                                        <p:tav tm="100000">
                                          <p:val>
                                            <p:strVal val="#ppt_x"/>
                                          </p:val>
                                        </p:tav>
                                      </p:tavLst>
                                    </p:anim>
                                    <p:anim calcmode="lin" valueType="num">
                                      <p:cBhvr>
                                        <p:cTn id="3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89"/>
                                        </p:tgtEl>
                                        <p:attrNameLst>
                                          <p:attrName>style.visibility</p:attrName>
                                        </p:attrNameLst>
                                      </p:cBhvr>
                                      <p:to>
                                        <p:strVal val="visible"/>
                                      </p:to>
                                    </p:set>
                                    <p:anim calcmode="lin" valueType="num">
                                      <p:cBhvr>
                                        <p:cTn id="35" dur="500" fill="hold"/>
                                        <p:tgtEl>
                                          <p:spTgt spid="89"/>
                                        </p:tgtEl>
                                        <p:attrNameLst>
                                          <p:attrName>ppt_x</p:attrName>
                                        </p:attrNameLst>
                                      </p:cBhvr>
                                      <p:tavLst>
                                        <p:tav tm="0">
                                          <p:val>
                                            <p:strVal val="#ppt_x"/>
                                          </p:val>
                                        </p:tav>
                                        <p:tav tm="100000">
                                          <p:val>
                                            <p:strVal val="#ppt_x"/>
                                          </p:val>
                                        </p:tav>
                                      </p:tavLst>
                                    </p:anim>
                                    <p:anim calcmode="lin" valueType="num">
                                      <p:cBhvr>
                                        <p:cTn id="3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90"/>
                                        </p:tgtEl>
                                        <p:attrNameLst>
                                          <p:attrName>style.visibility</p:attrName>
                                        </p:attrNameLst>
                                      </p:cBhvr>
                                      <p:to>
                                        <p:strVal val="visible"/>
                                      </p:to>
                                    </p:set>
                                    <p:anim calcmode="lin" valueType="num">
                                      <p:cBhvr>
                                        <p:cTn id="41" dur="500" fill="hold"/>
                                        <p:tgtEl>
                                          <p:spTgt spid="90"/>
                                        </p:tgtEl>
                                        <p:attrNameLst>
                                          <p:attrName>ppt_x</p:attrName>
                                        </p:attrNameLst>
                                      </p:cBhvr>
                                      <p:tavLst>
                                        <p:tav tm="0">
                                          <p:val>
                                            <p:strVal val="#ppt_x"/>
                                          </p:val>
                                        </p:tav>
                                        <p:tav tm="100000">
                                          <p:val>
                                            <p:strVal val="#ppt_x"/>
                                          </p:val>
                                        </p:tav>
                                      </p:tavLst>
                                    </p:anim>
                                    <p:anim calcmode="lin" valueType="num">
                                      <p:cBhvr>
                                        <p:cTn id="4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p:tmAbs val="0"/>
                                  </p:iterate>
                                  <p:childTnLst>
                                    <p:set>
                                      <p:cBhvr>
                                        <p:cTn id="46" fill="hold"/>
                                        <p:tgtEl>
                                          <p:spTgt spid="94"/>
                                        </p:tgtEl>
                                        <p:attrNameLst>
                                          <p:attrName>style.visibility</p:attrName>
                                        </p:attrNameLst>
                                      </p:cBhvr>
                                      <p:to>
                                        <p:strVal val="visible"/>
                                      </p:to>
                                    </p:set>
                                    <p:anim calcmode="lin" valueType="num">
                                      <p:cBhvr>
                                        <p:cTn id="47" dur="500" fill="hold"/>
                                        <p:tgtEl>
                                          <p:spTgt spid="94"/>
                                        </p:tgtEl>
                                        <p:attrNameLst>
                                          <p:attrName>ppt_x</p:attrName>
                                        </p:attrNameLst>
                                      </p:cBhvr>
                                      <p:tavLst>
                                        <p:tav tm="0">
                                          <p:val>
                                            <p:strVal val="#ppt_x"/>
                                          </p:val>
                                        </p:tav>
                                        <p:tav tm="100000">
                                          <p:val>
                                            <p:strVal val="#ppt_x"/>
                                          </p:val>
                                        </p:tav>
                                      </p:tavLst>
                                    </p:anim>
                                    <p:anim calcmode="lin" valueType="num">
                                      <p:cBhvr>
                                        <p:cTn id="4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iterate>
                                    <p:tmAbs val="0"/>
                                  </p:iterate>
                                  <p:childTnLst>
                                    <p:set>
                                      <p:cBhvr>
                                        <p:cTn id="52" fill="hold"/>
                                        <p:tgtEl>
                                          <p:spTgt spid="107"/>
                                        </p:tgtEl>
                                        <p:attrNameLst>
                                          <p:attrName>style.visibility</p:attrName>
                                        </p:attrNameLst>
                                      </p:cBhvr>
                                      <p:to>
                                        <p:strVal val="visible"/>
                                      </p:to>
                                    </p:set>
                                    <p:anim calcmode="lin" valueType="num">
                                      <p:cBhvr>
                                        <p:cTn id="53" dur="500" fill="hold"/>
                                        <p:tgtEl>
                                          <p:spTgt spid="107"/>
                                        </p:tgtEl>
                                        <p:attrNameLst>
                                          <p:attrName>ppt_x</p:attrName>
                                        </p:attrNameLst>
                                      </p:cBhvr>
                                      <p:tavLst>
                                        <p:tav tm="0">
                                          <p:val>
                                            <p:strVal val="#ppt_x"/>
                                          </p:val>
                                        </p:tav>
                                        <p:tav tm="100000">
                                          <p:val>
                                            <p:strVal val="#ppt_x"/>
                                          </p:val>
                                        </p:tav>
                                      </p:tavLst>
                                    </p:anim>
                                    <p:anim calcmode="lin" valueType="num">
                                      <p:cBhvr>
                                        <p:cTn id="5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iterate>
                                    <p:tmAbs val="0"/>
                                  </p:iterate>
                                  <p:childTnLst>
                                    <p:set>
                                      <p:cBhvr>
                                        <p:cTn id="58" fill="hold"/>
                                        <p:tgtEl>
                                          <p:spTgt spid="91"/>
                                        </p:tgtEl>
                                        <p:attrNameLst>
                                          <p:attrName>style.visibility</p:attrName>
                                        </p:attrNameLst>
                                      </p:cBhvr>
                                      <p:to>
                                        <p:strVal val="visible"/>
                                      </p:to>
                                    </p:set>
                                    <p:animEffect transition="in" filter="box(in)">
                                      <p:cBhvr>
                                        <p:cTn id="59" dur="500"/>
                                        <p:tgtEl>
                                          <p:spTgt spid="9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iterate>
                                    <p:tmAbs val="0"/>
                                  </p:iterate>
                                  <p:childTnLst>
                                    <p:set>
                                      <p:cBhvr>
                                        <p:cTn id="63" fill="hold"/>
                                        <p:tgtEl>
                                          <p:spTgt spid="92"/>
                                        </p:tgtEl>
                                        <p:attrNameLst>
                                          <p:attrName>style.visibility</p:attrName>
                                        </p:attrNameLst>
                                      </p:cBhvr>
                                      <p:to>
                                        <p:strVal val="visible"/>
                                      </p:to>
                                    </p:set>
                                    <p:animEffect transition="in" filter="box(in)">
                                      <p:cBhvr>
                                        <p:cTn id="64" dur="500"/>
                                        <p:tgtEl>
                                          <p:spTgt spid="92"/>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iterate>
                                    <p:tmAbs val="0"/>
                                  </p:iterate>
                                  <p:childTnLst>
                                    <p:set>
                                      <p:cBhvr>
                                        <p:cTn id="68" fill="hold"/>
                                        <p:tgtEl>
                                          <p:spTgt spid="93"/>
                                        </p:tgtEl>
                                        <p:attrNameLst>
                                          <p:attrName>style.visibility</p:attrName>
                                        </p:attrNameLst>
                                      </p:cBhvr>
                                      <p:to>
                                        <p:strVal val="visible"/>
                                      </p:to>
                                    </p:set>
                                    <p:animEffect transition="in" filter="box(in)">
                                      <p:cBhvr>
                                        <p:cTn id="69" dur="500"/>
                                        <p:tgtEl>
                                          <p:spTgt spid="9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iterate>
                                    <p:tmAbs val="0"/>
                                  </p:iterate>
                                  <p:childTnLst>
                                    <p:set>
                                      <p:cBhvr>
                                        <p:cTn id="73" fill="hold"/>
                                        <p:tgtEl>
                                          <p:spTgt spid="95"/>
                                        </p:tgtEl>
                                        <p:attrNameLst>
                                          <p:attrName>style.visibility</p:attrName>
                                        </p:attrNameLst>
                                      </p:cBhvr>
                                      <p:to>
                                        <p:strVal val="visible"/>
                                      </p:to>
                                    </p:set>
                                    <p:animEffect transition="in" filter="box(in)">
                                      <p:cBhvr>
                                        <p:cTn id="74" dur="500"/>
                                        <p:tgtEl>
                                          <p:spTgt spid="95"/>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iterate>
                                    <p:tmAbs val="0"/>
                                  </p:iterate>
                                  <p:childTnLst>
                                    <p:set>
                                      <p:cBhvr>
                                        <p:cTn id="78" fill="hold"/>
                                        <p:tgtEl>
                                          <p:spTgt spid="96"/>
                                        </p:tgtEl>
                                        <p:attrNameLst>
                                          <p:attrName>style.visibility</p:attrName>
                                        </p:attrNameLst>
                                      </p:cBhvr>
                                      <p:to>
                                        <p:strVal val="visible"/>
                                      </p:to>
                                    </p:set>
                                    <p:animEffect transition="in" filter="box(in)">
                                      <p:cBhvr>
                                        <p:cTn id="79" dur="500"/>
                                        <p:tgtEl>
                                          <p:spTgt spid="96"/>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iterate>
                                    <p:tmAbs val="0"/>
                                  </p:iterate>
                                  <p:childTnLst>
                                    <p:set>
                                      <p:cBhvr>
                                        <p:cTn id="83" fill="hold"/>
                                        <p:tgtEl>
                                          <p:spTgt spid="97"/>
                                        </p:tgtEl>
                                        <p:attrNameLst>
                                          <p:attrName>style.visibility</p:attrName>
                                        </p:attrNameLst>
                                      </p:cBhvr>
                                      <p:to>
                                        <p:strVal val="visible"/>
                                      </p:to>
                                    </p:set>
                                    <p:animEffect transition="in" filter="box(in)">
                                      <p:cBhvr>
                                        <p:cTn id="84" dur="500"/>
                                        <p:tgtEl>
                                          <p:spTgt spid="97"/>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iterate>
                                    <p:tmAbs val="0"/>
                                  </p:iterate>
                                  <p:childTnLst>
                                    <p:set>
                                      <p:cBhvr>
                                        <p:cTn id="88" fill="hold"/>
                                        <p:tgtEl>
                                          <p:spTgt spid="98"/>
                                        </p:tgtEl>
                                        <p:attrNameLst>
                                          <p:attrName>style.visibility</p:attrName>
                                        </p:attrNameLst>
                                      </p:cBhvr>
                                      <p:to>
                                        <p:strVal val="visible"/>
                                      </p:to>
                                    </p:set>
                                    <p:animEffect transition="in" filter="box(in)">
                                      <p:cBhvr>
                                        <p:cTn id="89" dur="500"/>
                                        <p:tgtEl>
                                          <p:spTgt spid="98"/>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iterate>
                                    <p:tmAbs val="0"/>
                                  </p:iterate>
                                  <p:childTnLst>
                                    <p:set>
                                      <p:cBhvr>
                                        <p:cTn id="93" fill="hold"/>
                                        <p:tgtEl>
                                          <p:spTgt spid="109"/>
                                        </p:tgtEl>
                                        <p:attrNameLst>
                                          <p:attrName>style.visibility</p:attrName>
                                        </p:attrNameLst>
                                      </p:cBhvr>
                                      <p:to>
                                        <p:strVal val="visible"/>
                                      </p:to>
                                    </p:set>
                                    <p:animEffect transition="in" filter="box(in)">
                                      <p:cBhvr>
                                        <p:cTn id="9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advAuto="0"/>
      <p:bldP spid="85" grpId="0" animBg="1" advAuto="0"/>
      <p:bldP spid="86" grpId="0" animBg="1" advAuto="0"/>
      <p:bldP spid="87" grpId="0" animBg="1" advAuto="0"/>
      <p:bldP spid="88" grpId="0" animBg="1" advAuto="0"/>
      <p:bldP spid="89" grpId="0" animBg="1" advAuto="0"/>
      <p:bldP spid="90" grpId="0" animBg="1" advAuto="0"/>
      <p:bldP spid="91" grpId="0" animBg="1" advAuto="0"/>
      <p:bldP spid="92" grpId="0" animBg="1" advAuto="0"/>
      <p:bldP spid="93" grpId="0" animBg="1" advAuto="0"/>
      <p:bldP spid="94" grpId="0" animBg="1" advAuto="0"/>
      <p:bldP spid="95" grpId="0" animBg="1" advAuto="0"/>
      <p:bldP spid="96" grpId="0" animBg="1" advAuto="0"/>
      <p:bldP spid="97" grpId="0" animBg="1" advAuto="0"/>
      <p:bldP spid="98" grpId="0" animBg="1" advAuto="0"/>
      <p:bldP spid="107" grpId="0" animBg="1" advAuto="0"/>
      <p:bldP spid="109"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Presentación en pantalla (4:3)</PresentationFormat>
  <Paragraphs>151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Presentación de PowerPoint</vt:lpstr>
      <vt:lpstr>Presentación de PowerPoint</vt:lpstr>
      <vt:lpstr>Definition</vt:lpstr>
      <vt:lpstr>Types of Strength</vt:lpstr>
      <vt:lpstr>Presentación de PowerPoint</vt:lpstr>
      <vt:lpstr>FACTORS DETERMINING STRENGTH </vt:lpstr>
      <vt:lpstr>MEASURING STRENGTH </vt:lpstr>
      <vt:lpstr>WAYS TO DEVELOP STRENGTH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2021-08-29T10:50:16Z</dcterms:modified>
</cp:coreProperties>
</file>