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9" name="Shape 9"/>
          <p:cNvSpPr/>
          <p:nvPr>
            <p:ph type="body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buSzTx/>
              <a:buNone/>
            </a:pPr>
          </a:p>
        </p:txBody>
      </p:sp>
      <p:pic>
        <p:nvPicPr>
          <p:cNvPr id="10" name="sherrero4.jpeg" descr="sherrero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ln w="50800">
            <a:solidFill>
              <a:srgbClr val="006600"/>
            </a:solidFill>
            <a:round/>
          </a:ln>
        </p:spPr>
      </p:pic>
      <p:sp>
        <p:nvSpPr>
          <p:cNvPr id="11" name="Shape 11"/>
          <p:cNvSpPr/>
          <p:nvPr/>
        </p:nvSpPr>
        <p:spPr>
          <a:xfrm>
            <a:off x="323850" y="5589587"/>
            <a:ext cx="6696075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/>
            </a:lvl1pPr>
          </a:lstStyle>
          <a:p>
            <a:pPr lvl="0">
              <a:defRPr sz="1800"/>
            </a:pPr>
            <a:r>
              <a:rPr sz="4400"/>
              <a:t>AFD y Discapacidad</a:t>
            </a:r>
          </a:p>
        </p:txBody>
      </p:sp>
      <p:sp>
        <p:nvSpPr>
          <p:cNvPr id="12" name="Shape 12"/>
          <p:cNvSpPr/>
          <p:nvPr/>
        </p:nvSpPr>
        <p:spPr>
          <a:xfrm>
            <a:off x="-1" y="188912"/>
            <a:ext cx="914400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/>
            <a:r>
              <a:t>Fundamentos para la ESO y el Bachillerato. Un aprendizaje comprensivo y vivencial</a:t>
            </a:r>
          </a:p>
        </p:txBody>
      </p:sp>
      <p:pic>
        <p:nvPicPr>
          <p:cNvPr id="13" name="logodefinitivo.png" descr="logodefinitiv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 idx="4294967295"/>
          </p:nvPr>
        </p:nvSpPr>
        <p:spPr>
          <a:xfrm>
            <a:off x="457200" y="428625"/>
            <a:ext cx="8229600" cy="989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00000"/>
                </a:solidFill>
              </a:rPr>
              <a:t>AFD y DISCAPACIDAD</a:t>
            </a:r>
          </a:p>
        </p:txBody>
      </p:sp>
      <p:sp>
        <p:nvSpPr>
          <p:cNvPr id="16" name="Shape 16"/>
          <p:cNvSpPr/>
          <p:nvPr>
            <p:ph type="body" idx="4294967295"/>
          </p:nvPr>
        </p:nvSpPr>
        <p:spPr>
          <a:xfrm>
            <a:off x="428625" y="3000375"/>
            <a:ext cx="5000625" cy="179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spcBef>
                <a:spcPts val="500"/>
              </a:spcBef>
              <a:buChar char="•"/>
              <a:defRPr sz="1800"/>
            </a:pPr>
            <a:r>
              <a:rPr sz="2400"/>
              <a:t>Objetivos</a:t>
            </a:r>
            <a:endParaRPr sz="2400"/>
          </a:p>
          <a:p>
            <a:pPr lvl="0" marL="257175" indent="-257175">
              <a:spcBef>
                <a:spcPts val="500"/>
              </a:spcBef>
              <a:buChar char="•"/>
              <a:defRPr sz="1800"/>
            </a:pPr>
            <a:r>
              <a:rPr sz="2400"/>
              <a:t>Goalball</a:t>
            </a:r>
            <a:endParaRPr sz="2400"/>
          </a:p>
          <a:p>
            <a:pPr lvl="0" marL="257175" indent="-257175">
              <a:spcBef>
                <a:spcPts val="500"/>
              </a:spcBef>
              <a:buChar char="•"/>
              <a:defRPr sz="1800"/>
            </a:pPr>
            <a:r>
              <a:rPr sz="2400"/>
              <a:t>Boccia</a:t>
            </a:r>
            <a:endParaRPr sz="2400"/>
          </a:p>
          <a:p>
            <a:pPr lvl="0" marL="257175" indent="-257175">
              <a:spcBef>
                <a:spcPts val="500"/>
              </a:spcBef>
              <a:buChar char="•"/>
              <a:defRPr sz="1800"/>
            </a:pPr>
            <a:r>
              <a:rPr sz="2400"/>
              <a:t>Voleibol sentados</a:t>
            </a:r>
          </a:p>
        </p:txBody>
      </p:sp>
      <p:pic>
        <p:nvPicPr>
          <p:cNvPr id="1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8" name="silla ruedas 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6847" y="1936005"/>
            <a:ext cx="3239425" cy="3212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520700" y="1355725"/>
            <a:ext cx="4648200" cy="4351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/>
          </a:lstStyle>
          <a:p>
            <a:pPr lvl="0"/>
            <a:r>
              <a:t>Es posible que en el centro educativo en el que estás cursando tus estudios estén también matriculados alumnos y alumnas que necesitan de una silla de ruedas, bastón, muletas,… para desplazarse, prótesis para ver u oír mejor, o que aparentemente no presenten ninguna característica específica, pero que sí contemplan alguna discapacidad física, psíquica o sensorial. Es nuestra intención acercarte a la realidad de las personas que tienen alguna de las discapacidades anteriormente señaladas a través de diversos juegos deportivos, para que podáis participar conjuntamente todo el grupo de clase y/o centro educativo.</a:t>
            </a:r>
          </a:p>
        </p:txBody>
      </p:sp>
      <p:pic>
        <p:nvPicPr>
          <p:cNvPr id="21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22" name="Shape 22"/>
          <p:cNvSpPr/>
          <p:nvPr/>
        </p:nvSpPr>
        <p:spPr>
          <a:xfrm>
            <a:off x="500062" y="357187"/>
            <a:ext cx="6553201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900"/>
              </a:spcBef>
            </a:pPr>
            <a:r>
              <a:rPr sz="2400"/>
              <a:t>POR QUÉ ESTE TEMA. </a:t>
            </a:r>
            <a:r>
              <a:rPr sz="3200"/>
              <a:t>Objetivos</a:t>
            </a:r>
          </a:p>
        </p:txBody>
      </p:sp>
      <p:pic>
        <p:nvPicPr>
          <p:cNvPr id="23" name="Sin título-1_403x480.jpg"/>
          <p:cNvPicPr/>
          <p:nvPr/>
        </p:nvPicPr>
        <p:blipFill>
          <a:blip r:embed="rId3">
            <a:extLst/>
          </a:blip>
          <a:srcRect l="24986" t="0" r="0" b="11321"/>
          <a:stretch>
            <a:fillRect/>
          </a:stretch>
        </p:blipFill>
        <p:spPr>
          <a:xfrm>
            <a:off x="6001742" y="1737915"/>
            <a:ext cx="2402080" cy="3382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428625" y="3380669"/>
            <a:ext cx="47148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</a:p>
          <a:p>
            <a:pPr lvl="0" algn="just"/>
            <a:r>
              <a:t>	</a:t>
            </a:r>
          </a:p>
        </p:txBody>
      </p:sp>
      <p:sp>
        <p:nvSpPr>
          <p:cNvPr id="26" name="Shape 26"/>
          <p:cNvSpPr/>
          <p:nvPr/>
        </p:nvSpPr>
        <p:spPr>
          <a:xfrm>
            <a:off x="500062" y="357187"/>
            <a:ext cx="788828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GOALBALL</a:t>
            </a:r>
          </a:p>
        </p:txBody>
      </p:sp>
      <p:pic>
        <p:nvPicPr>
          <p:cNvPr id="2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28" name="Shape 28"/>
          <p:cNvSpPr/>
          <p:nvPr/>
        </p:nvSpPr>
        <p:spPr>
          <a:xfrm>
            <a:off x="539750" y="1268412"/>
            <a:ext cx="7818438" cy="195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/>
          </a:lstStyle>
          <a:p>
            <a:pPr lvl="0"/>
            <a:r>
              <a:t>El Goallball es un deporte paralímpico para personas con problemas de visión. Este juego deportivo necesita de una cancha de 18x9 (mismas medidas que un campo de Voleibol) y con dos porterías situadas en ambos fondos del campo ocupando los 9 metros, enfrentándose dos equipos formados por tres jugadores en cada uno de ellos e intentando introducir el balón en la portería contraria, evitando, asimismo, que dicho balón sea introducido en su portería.</a:t>
            </a:r>
          </a:p>
        </p:txBody>
      </p:sp>
      <p:pic>
        <p:nvPicPr>
          <p:cNvPr id="29" name="2 copia copi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1802" y="3788144"/>
            <a:ext cx="6804808" cy="23461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2450" y="6237287"/>
            <a:ext cx="889000" cy="565151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32" name="Shape 32"/>
          <p:cNvSpPr/>
          <p:nvPr/>
        </p:nvSpPr>
        <p:spPr>
          <a:xfrm>
            <a:off x="468312" y="928687"/>
            <a:ext cx="8175626" cy="2370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65100" indent="-165100">
              <a:buSzPct val="100000"/>
              <a:buFont typeface="Symbol"/>
              <a:buChar char="−"/>
            </a:pPr>
            <a:r>
              <a:rPr sz="1600"/>
              <a:t>Cada equipo está formado por 6 jugadores, de los cuales tres estarán de reserva.</a:t>
            </a:r>
            <a:endParaRPr sz="1600"/>
          </a:p>
          <a:p>
            <a:pPr lvl="0" marL="165100" indent="-165100">
              <a:buSzPct val="100000"/>
              <a:buFont typeface="Symbol"/>
              <a:buChar char="−"/>
            </a:pPr>
            <a:r>
              <a:rPr sz="1600"/>
              <a:t>Los jugadores de campo defienden y lanzar el balón desde la zona de defensa y en donde se marcarán unas pequeñas líneas “rugosas” (poner una cuerda corta debajo de la cinta adhesiva) que sirven de referencia. </a:t>
            </a:r>
            <a:endParaRPr sz="1600"/>
          </a:p>
          <a:p>
            <a:pPr lvl="0" marL="165100" indent="-165100">
              <a:buSzPct val="100000"/>
              <a:buFont typeface="Symbol"/>
              <a:buChar char="−"/>
            </a:pPr>
            <a:r>
              <a:rPr sz="1600"/>
              <a:t>Hay dos tiempos de 10 minutos cada uno, y 3 minutos de descanso.</a:t>
            </a:r>
            <a:endParaRPr sz="1600"/>
          </a:p>
          <a:p>
            <a:pPr lvl="0" marL="165100" indent="-165100">
              <a:buSzPct val="100000"/>
              <a:buFont typeface="Symbol"/>
              <a:buChar char="−"/>
            </a:pPr>
            <a:r>
              <a:rPr sz="1600"/>
              <a:t>El balón se lanza con la mano y tocará el suelo en la zona de aterrizaje.</a:t>
            </a:r>
            <a:endParaRPr sz="1600"/>
          </a:p>
          <a:p>
            <a:pPr lvl="0" marL="165100" indent="-165100">
              <a:buSzPct val="100000"/>
              <a:buFont typeface="Symbol"/>
              <a:buChar char="−"/>
            </a:pPr>
            <a:r>
              <a:rPr sz="1600"/>
              <a:t>El mismo lanzador no podrá realizar más de dos lanzamientos consecutivos.</a:t>
            </a:r>
            <a:endParaRPr sz="1600"/>
          </a:p>
          <a:p>
            <a:pPr lvl="0" marL="165100" indent="-165100">
              <a:buSzPct val="100000"/>
              <a:buFont typeface="Symbol"/>
              <a:buChar char="−"/>
            </a:pPr>
            <a:r>
              <a:rPr sz="1600"/>
              <a:t>El antifaz no se puede tocar durante el partido.  </a:t>
            </a:r>
            <a:endParaRPr sz="1600"/>
          </a:p>
          <a:p>
            <a:pPr lvl="0" marL="165100" indent="-165100">
              <a:buSzPct val="100000"/>
              <a:buFont typeface="Symbol"/>
              <a:buChar char="−"/>
            </a:pPr>
            <a:r>
              <a:rPr sz="1600"/>
              <a:t>Cada equipo dispone de 10 segundos para realizar su lanzamiento.  </a:t>
            </a:r>
            <a:endParaRPr sz="1600"/>
          </a:p>
        </p:txBody>
      </p:sp>
      <p:sp>
        <p:nvSpPr>
          <p:cNvPr id="33" name="Shape 33"/>
          <p:cNvSpPr/>
          <p:nvPr/>
        </p:nvSpPr>
        <p:spPr>
          <a:xfrm>
            <a:off x="500062" y="357187"/>
            <a:ext cx="803275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GOALBALL</a:t>
            </a:r>
          </a:p>
        </p:txBody>
      </p:sp>
      <p:pic>
        <p:nvPicPr>
          <p:cNvPr id="34" name="discapacitados gol 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5417" y="3655269"/>
            <a:ext cx="4360467" cy="23028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28625" y="1120447"/>
            <a:ext cx="8001000" cy="1456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just"/>
            <a:r>
              <a:rPr sz="1600"/>
              <a:t>El juego es muy parecido a la petanca que posiblemente conocerás. Es un juego específico para personas que padecen alguna lesión neurológica (Parálisis Cerebral) y necesitan silla de ruedas para desplazarse.</a:t>
            </a:r>
            <a:endParaRPr sz="1600"/>
          </a:p>
          <a:p>
            <a:pPr lvl="0" algn="just"/>
            <a:r>
              <a:rPr sz="1600"/>
              <a:t>El juego se realiza en una superficie lisa y llana, siendo las dimensiones del campo de 12,5 x 6 metros. con una zona denominada de boxes en donde se colocan los jugadores para realizar los lanzamientos.</a:t>
            </a:r>
          </a:p>
        </p:txBody>
      </p:sp>
      <p:pic>
        <p:nvPicPr>
          <p:cNvPr id="3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0237" y="6165850"/>
            <a:ext cx="785813" cy="593725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38" name="Shape 38"/>
          <p:cNvSpPr/>
          <p:nvPr/>
        </p:nvSpPr>
        <p:spPr>
          <a:xfrm>
            <a:off x="500062" y="357187"/>
            <a:ext cx="824865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 BOCCIA</a:t>
            </a:r>
          </a:p>
        </p:txBody>
      </p:sp>
      <p:pic>
        <p:nvPicPr>
          <p:cNvPr id="39" name="9 copi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384" y="3169800"/>
            <a:ext cx="4673650" cy="3220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discapacitados 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91175" y="2903031"/>
            <a:ext cx="2754888" cy="2504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827087" y="4221162"/>
            <a:ext cx="1296989" cy="1014413"/>
          </a:xfrm>
          <a:prstGeom prst="rect">
            <a:avLst/>
          </a:prstGeom>
          <a:solidFill>
            <a:srgbClr val="BBE0E3"/>
          </a:solidFill>
          <a:ln>
            <a:solidFill/>
            <a:round/>
          </a:ln>
        </p:spPr>
        <p:txBody>
          <a:bodyPr lIns="0" tIns="0" rIns="0" bIns="0"/>
          <a:lstStyle/>
          <a:p>
            <a:pPr lvl="0">
              <a:spcBef>
                <a:spcPts val="10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3" name="Shape 43"/>
          <p:cNvSpPr/>
          <p:nvPr>
            <p:ph type="title" idx="4294967295"/>
          </p:nvPr>
        </p:nvSpPr>
        <p:spPr>
          <a:xfrm>
            <a:off x="457200" y="274637"/>
            <a:ext cx="8229600" cy="582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BOCCIA</a:t>
            </a:r>
          </a:p>
        </p:txBody>
      </p:sp>
      <p:sp>
        <p:nvSpPr>
          <p:cNvPr id="44" name="Shape 44"/>
          <p:cNvSpPr/>
          <p:nvPr>
            <p:ph type="body" idx="4294967295"/>
          </p:nvPr>
        </p:nvSpPr>
        <p:spPr>
          <a:xfrm>
            <a:off x="642937" y="4357687"/>
            <a:ext cx="6543676" cy="1982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0" algn="just">
              <a:spcBef>
                <a:spcPts val="600"/>
              </a:spcBef>
              <a:buSzTx/>
              <a:buNone/>
              <a:defRPr sz="1800"/>
            </a:pPr>
            <a:endParaRPr sz="2000"/>
          </a:p>
          <a:p>
            <a:pPr lvl="0" marL="0" indent="0" algn="just">
              <a:spcBef>
                <a:spcPts val="600"/>
              </a:spcBef>
              <a:buSzTx/>
              <a:buNone/>
              <a:defRPr sz="1800"/>
            </a:pPr>
            <a:endParaRPr sz="1400"/>
          </a:p>
          <a:p>
            <a:pPr lvl="0" marL="0" indent="0" algn="just">
              <a:spcBef>
                <a:spcPts val="300"/>
              </a:spcBef>
              <a:buSzTx/>
              <a:buNone/>
              <a:defRPr sz="1800"/>
            </a:pPr>
            <a:r>
              <a:rPr sz="1400"/>
              <a:t>    </a:t>
            </a:r>
            <a:endParaRPr sz="1400"/>
          </a:p>
          <a:p>
            <a:pPr lvl="0" marL="0" indent="0" algn="just">
              <a:spcBef>
                <a:spcPts val="600"/>
              </a:spcBef>
              <a:buSzTx/>
              <a:buNone/>
              <a:defRPr sz="1800"/>
            </a:pPr>
            <a:endParaRPr sz="1400"/>
          </a:p>
          <a:p>
            <a:pPr lvl="0" marL="0" indent="0" algn="just">
              <a:spcBef>
                <a:spcPts val="600"/>
              </a:spcBef>
              <a:buSzTx/>
              <a:buNone/>
              <a:defRPr sz="1800"/>
            </a:pPr>
            <a:endParaRPr sz="1400"/>
          </a:p>
          <a:p>
            <a:pPr lvl="0" marL="0" indent="0" algn="just">
              <a:spcBef>
                <a:spcPts val="300"/>
              </a:spcBef>
              <a:buSzTx/>
              <a:buNone/>
              <a:defRPr sz="1800"/>
            </a:pPr>
            <a:r>
              <a:rPr sz="1400"/>
              <a:t> Ganan azules 2-0       Ganan azules 3-2</a:t>
            </a:r>
          </a:p>
        </p:txBody>
      </p:sp>
      <p:sp>
        <p:nvSpPr>
          <p:cNvPr id="45" name="Shape 45"/>
          <p:cNvSpPr/>
          <p:nvPr/>
        </p:nvSpPr>
        <p:spPr>
          <a:xfrm>
            <a:off x="1116012" y="4437062"/>
            <a:ext cx="114301" cy="114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FF"/>
          </a:solidFill>
          <a:ln>
            <a:solidFill/>
            <a:round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6" name="Shape 46"/>
          <p:cNvSpPr/>
          <p:nvPr/>
        </p:nvSpPr>
        <p:spPr>
          <a:xfrm>
            <a:off x="1258887" y="4581525"/>
            <a:ext cx="114301" cy="114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solidFill/>
            <a:round/>
          </a:ln>
        </p:spPr>
        <p:txBody>
          <a:bodyPr lIns="0" tIns="0" rIns="0" bIns="0"/>
          <a:lstStyle/>
          <a:p>
            <a:pPr lvl="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7" name="Shape 47"/>
          <p:cNvSpPr/>
          <p:nvPr/>
        </p:nvSpPr>
        <p:spPr>
          <a:xfrm>
            <a:off x="2643187" y="4071937"/>
            <a:ext cx="1081088" cy="1008063"/>
          </a:xfrm>
          <a:prstGeom prst="rect">
            <a:avLst/>
          </a:prstGeom>
          <a:solidFill>
            <a:srgbClr val="BBE0E3"/>
          </a:solidFill>
          <a:ln>
            <a:solidFill/>
            <a:round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8" name="Shape 48"/>
          <p:cNvSpPr/>
          <p:nvPr/>
        </p:nvSpPr>
        <p:spPr>
          <a:xfrm>
            <a:off x="1403350" y="4508500"/>
            <a:ext cx="114300" cy="114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FF"/>
          </a:solidFill>
          <a:ln>
            <a:solidFill/>
            <a:round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9" name="Shape 49"/>
          <p:cNvSpPr/>
          <p:nvPr/>
        </p:nvSpPr>
        <p:spPr>
          <a:xfrm>
            <a:off x="3132137" y="4149725"/>
            <a:ext cx="114301" cy="114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FF"/>
          </a:solidFill>
          <a:ln>
            <a:solidFill/>
            <a:round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0" name="Shape 50"/>
          <p:cNvSpPr/>
          <p:nvPr/>
        </p:nvSpPr>
        <p:spPr>
          <a:xfrm>
            <a:off x="3203575" y="4365625"/>
            <a:ext cx="114300" cy="114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FF"/>
          </a:solidFill>
          <a:ln>
            <a:solidFill/>
            <a:round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1" name="Shape 51"/>
          <p:cNvSpPr/>
          <p:nvPr/>
        </p:nvSpPr>
        <p:spPr>
          <a:xfrm>
            <a:off x="1258887" y="4868862"/>
            <a:ext cx="114301" cy="114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0000"/>
          </a:solidFill>
          <a:ln>
            <a:solidFill/>
            <a:round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2" name="Shape 52"/>
          <p:cNvSpPr/>
          <p:nvPr/>
        </p:nvSpPr>
        <p:spPr>
          <a:xfrm>
            <a:off x="1692275" y="4797425"/>
            <a:ext cx="114300" cy="114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0000"/>
          </a:solidFill>
          <a:ln>
            <a:solidFill/>
            <a:round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3" name="Shape 53"/>
          <p:cNvSpPr/>
          <p:nvPr/>
        </p:nvSpPr>
        <p:spPr>
          <a:xfrm>
            <a:off x="3203575" y="4251325"/>
            <a:ext cx="114300" cy="114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solidFill/>
            <a:round/>
          </a:ln>
        </p:spPr>
        <p:txBody>
          <a:bodyPr lIns="0" tIns="0" rIns="0" bIns="0"/>
          <a:lstStyle/>
          <a:p>
            <a:pPr lvl="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4" name="Shape 54"/>
          <p:cNvSpPr/>
          <p:nvPr/>
        </p:nvSpPr>
        <p:spPr>
          <a:xfrm>
            <a:off x="3089275" y="4292600"/>
            <a:ext cx="114300" cy="114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0000"/>
          </a:solidFill>
          <a:ln>
            <a:solidFill/>
            <a:round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5" name="Shape 55"/>
          <p:cNvSpPr/>
          <p:nvPr/>
        </p:nvSpPr>
        <p:spPr>
          <a:xfrm>
            <a:off x="3305175" y="4221162"/>
            <a:ext cx="114300" cy="114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0000"/>
          </a:solidFill>
          <a:ln>
            <a:solidFill/>
            <a:round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6" name="Shape 56"/>
          <p:cNvSpPr/>
          <p:nvPr/>
        </p:nvSpPr>
        <p:spPr>
          <a:xfrm>
            <a:off x="3419475" y="4581525"/>
            <a:ext cx="114300" cy="114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FF"/>
          </a:solidFill>
          <a:ln>
            <a:solidFill/>
            <a:round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7" name="Shape 57"/>
          <p:cNvSpPr/>
          <p:nvPr/>
        </p:nvSpPr>
        <p:spPr>
          <a:xfrm>
            <a:off x="357187" y="1125537"/>
            <a:ext cx="8501063" cy="261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99785" indent="-99785">
              <a:spcBef>
                <a:spcPts val="300"/>
              </a:spcBef>
              <a:buSzPct val="100000"/>
              <a:buFont typeface="Symbol"/>
              <a:buChar char="−"/>
            </a:pPr>
            <a:r>
              <a:rPr sz="1600"/>
              <a:t>En los boxes impares se colocarán los jugadores del equipo “local” y en los impares los del equipo “visitante”. </a:t>
            </a:r>
            <a:endParaRPr sz="1600"/>
          </a:p>
          <a:p>
            <a:pPr lvl="0" marL="99785" indent="-99785">
              <a:spcBef>
                <a:spcPts val="300"/>
              </a:spcBef>
              <a:buSzPct val="100000"/>
              <a:buFont typeface="Symbol"/>
              <a:buChar char="−"/>
            </a:pPr>
            <a:r>
              <a:rPr sz="1600"/>
              <a:t>El material se compone de 6 bolas rojas, 6 bolas azules y una bola blanca. </a:t>
            </a:r>
            <a:endParaRPr sz="1600"/>
          </a:p>
          <a:p>
            <a:pPr lvl="0" marL="99785" indent="-99785">
              <a:spcBef>
                <a:spcPts val="300"/>
              </a:spcBef>
              <a:buSzPct val="100000"/>
              <a:buFont typeface="Symbol"/>
              <a:buChar char="−"/>
            </a:pPr>
            <a:r>
              <a:rPr sz="1600"/>
              <a:t>Los jugadores dispondrán de dos (equipos) o seis bolas (individual).</a:t>
            </a:r>
            <a:endParaRPr sz="1600"/>
          </a:p>
          <a:p>
            <a:pPr lvl="0" marL="99785" indent="-99785">
              <a:spcBef>
                <a:spcPts val="300"/>
              </a:spcBef>
              <a:buSzPct val="100000"/>
              <a:buFont typeface="Symbol"/>
              <a:buChar char="−"/>
            </a:pPr>
            <a:r>
              <a:rPr sz="1600"/>
              <a:t>Después del lanzamiento inicial lanzará un jugador del otro equipo, para, a partir de ese momento (bola blanca, una azul y otra roja en el campo) lazar el jugador cuya bola esté más alejada de la bola blanca aunque tenga que lanzar todas sus bolas.</a:t>
            </a:r>
            <a:endParaRPr sz="1600"/>
          </a:p>
          <a:p>
            <a:pPr lvl="0" marL="99785" indent="-99785">
              <a:spcBef>
                <a:spcPts val="300"/>
              </a:spcBef>
              <a:buSzPct val="100000"/>
              <a:buFont typeface="Symbol"/>
              <a:buChar char="−"/>
            </a:pPr>
            <a:r>
              <a:rPr sz="1600"/>
              <a:t>Al final de cada parcial (todos los jugadores han lanzado sus bolas), la bola más cercana a la bola blanca se anotará un punto.</a:t>
            </a:r>
            <a:endParaRPr sz="1600"/>
          </a:p>
          <a:p>
            <a:pPr lvl="0" marL="99785" indent="-99785">
              <a:spcBef>
                <a:spcPts val="300"/>
              </a:spcBef>
              <a:buSzPct val="100000"/>
              <a:buFont typeface="Symbol"/>
              <a:buChar char="−"/>
            </a:pPr>
            <a:r>
              <a:rPr sz="1600"/>
              <a:t>Ejemplos:</a:t>
            </a:r>
          </a:p>
        </p:txBody>
      </p:sp>
      <p:pic>
        <p:nvPicPr>
          <p:cNvPr id="58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59" name="discapacitados pelota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95812" y="3567888"/>
            <a:ext cx="3360666" cy="2320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357187" y="1357312"/>
            <a:ext cx="8286751" cy="2484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En el juego de Voleibol sentados, como bien pues imaginar y es la norma básica, todos los jugadores deben de estar sentados en el suelo y no pueden despegar sus glúteos del suelo, por lo que todos los componentes de la clase podéis participar independientemente de las posibilidades de movimiento que tengáis en las piernas.</a:t>
            </a:r>
          </a:p>
          <a:p>
            <a:pPr lvl="0"/>
            <a:r>
              <a:t>La estructura del juego es similar al Voleibol.</a:t>
            </a:r>
          </a:p>
          <a:p>
            <a:pPr lvl="0"/>
            <a:r>
              <a:t>El campo mide 10 metros de largo por 6 de ancho. La red está a 1,10 m del suelo.</a:t>
            </a:r>
          </a:p>
          <a:p>
            <a:pPr lvl="0"/>
            <a:r>
              <a:t>No se pueden levantar los glúteos del suelo durante el partido.</a:t>
            </a:r>
          </a:p>
        </p:txBody>
      </p:sp>
      <p:sp>
        <p:nvSpPr>
          <p:cNvPr id="62" name="Shape 62"/>
          <p:cNvSpPr/>
          <p:nvPr/>
        </p:nvSpPr>
        <p:spPr>
          <a:xfrm>
            <a:off x="1714500" y="500062"/>
            <a:ext cx="542925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DEPORTE: VOLEIBOL SENTADOS</a:t>
            </a:r>
          </a:p>
        </p:txBody>
      </p:sp>
      <p:pic>
        <p:nvPicPr>
          <p:cNvPr id="63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64" name="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90" y="4235901"/>
            <a:ext cx="3717527" cy="2202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discapacitado sentado copia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08475" y="4032448"/>
            <a:ext cx="3229876" cy="23416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Si has leído bien este capítulo, contestarás sin problema a las siguientes cuestiones.</a:t>
            </a:r>
          </a:p>
        </p:txBody>
      </p:sp>
      <p:sp>
        <p:nvSpPr>
          <p:cNvPr id="68" name="Shape 68"/>
          <p:cNvSpPr/>
          <p:nvPr>
            <p:ph type="body" idx="4294967295"/>
          </p:nvPr>
        </p:nvSpPr>
        <p:spPr>
          <a:xfrm rot="21329451">
            <a:off x="457200" y="1600200"/>
            <a:ext cx="8229600" cy="614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/>
            </a:pPr>
            <a:r>
              <a:t>En el Goalball ¿te ha sido fácil situarte en el campo? ¿qué has sentido?</a:t>
            </a:r>
            <a:r>
              <a:rPr sz="3200"/>
              <a:t> </a:t>
            </a:r>
          </a:p>
        </p:txBody>
      </p:sp>
      <p:sp>
        <p:nvSpPr>
          <p:cNvPr id="69" name="Shape 69"/>
          <p:cNvSpPr/>
          <p:nvPr/>
        </p:nvSpPr>
        <p:spPr>
          <a:xfrm rot="21114913">
            <a:off x="3906403" y="2176605"/>
            <a:ext cx="538480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¿Crees importante desarrollar en clase estas actividades? ¿por qué? </a:t>
            </a:r>
          </a:p>
        </p:txBody>
      </p:sp>
      <p:sp>
        <p:nvSpPr>
          <p:cNvPr id="70" name="Shape 70"/>
          <p:cNvSpPr/>
          <p:nvPr/>
        </p:nvSpPr>
        <p:spPr>
          <a:xfrm rot="234851">
            <a:off x="268889" y="3253669"/>
            <a:ext cx="642937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¿Conoces el juego al que se parece la Boccia? </a:t>
            </a:r>
          </a:p>
        </p:txBody>
      </p:sp>
      <p:sp>
        <p:nvSpPr>
          <p:cNvPr id="71" name="Shape 71"/>
          <p:cNvSpPr/>
          <p:nvPr/>
        </p:nvSpPr>
        <p:spPr>
          <a:xfrm>
            <a:off x="3130550" y="3986442"/>
            <a:ext cx="57150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¿Cuál es el objetivo de la bola blanca en la Boccia?</a:t>
            </a:r>
          </a:p>
        </p:txBody>
      </p:sp>
      <p:sp>
        <p:nvSpPr>
          <p:cNvPr id="72" name="Shape 72"/>
          <p:cNvSpPr/>
          <p:nvPr/>
        </p:nvSpPr>
        <p:spPr>
          <a:xfrm rot="677146">
            <a:off x="1042970" y="5030505"/>
            <a:ext cx="72866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¿Conoces el reglamento del Voleibol sentados? </a:t>
            </a:r>
          </a:p>
        </p:txBody>
      </p:sp>
      <p:sp>
        <p:nvSpPr>
          <p:cNvPr id="73" name="Shape 73"/>
          <p:cNvSpPr/>
          <p:nvPr/>
        </p:nvSpPr>
        <p:spPr>
          <a:xfrm>
            <a:off x="571500" y="5786437"/>
            <a:ext cx="78581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¿Podrías desarrollar una competición de Goalball? </a:t>
            </a:r>
          </a:p>
        </p:txBody>
      </p:sp>
      <p:pic>
        <p:nvPicPr>
          <p:cNvPr id="74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75" name="4.jpg"/>
          <p:cNvPicPr/>
          <p:nvPr/>
        </p:nvPicPr>
        <p:blipFill>
          <a:blip r:embed="rId3">
            <a:alphaModFix amt="30061"/>
            <a:extLst/>
          </a:blip>
          <a:stretch>
            <a:fillRect/>
          </a:stretch>
        </p:blipFill>
        <p:spPr>
          <a:xfrm>
            <a:off x="612278" y="1211163"/>
            <a:ext cx="7505701" cy="424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2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5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0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10" presetID="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" grpId="1"/>
      <p:bldP build="whole" bldLvl="1" animBg="1" rev="0" advAuto="0" spid="73" grpId="6"/>
      <p:bldP build="p" bldLvl="1" animBg="1" rev="0" advAuto="0" spid="68" grpId="4"/>
      <p:bldP build="whole" bldLvl="1" animBg="1" rev="0" advAuto="0" spid="72" grpId="5"/>
      <p:bldP build="whole" bldLvl="1" animBg="1" rev="0" advAuto="0" spid="70" grpId="2"/>
      <p:bldP build="whole" bldLvl="1" animBg="1" rev="0" advAuto="0" spid="71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