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53E9B2-28DB-49D2-8E12-B50545F8BBB9}" v="1" dt="2021-08-04T11:51:09.575"/>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a:tcStyle>
        <a:tcBdr/>
        <a:fill>
          <a:solidFill>
            <a:srgbClr val="F3F9FA"/>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BDBDB"/>
          </a:solidFill>
        </a:fill>
      </a:tcStyle>
    </a:wholeTbl>
    <a:band2H>
      <a:tcTxStyle/>
      <a:tcStyle>
        <a:tcBdr/>
        <a:fill>
          <a:solidFill>
            <a:srgbClr val="EEEEEE"/>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CCCDA"/>
          </a:solidFill>
        </a:fill>
      </a:tcStyle>
    </a:wholeTbl>
    <a:band2H>
      <a:tcTxStyle/>
      <a:tcStyle>
        <a:tcBdr/>
        <a:fill>
          <a:solidFill>
            <a:srgbClr val="E7E7ED"/>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0" d="100"/>
          <a:sy n="60" d="100"/>
        </p:scale>
        <p:origin x="-1656" y="-22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o.diaz@uam.es" userId="b18783af-88a7-4588-8d94-dc9c0dee9733" providerId="ADAL" clId="{D253E9B2-28DB-49D2-8E12-B50545F8BBB9}"/>
    <pc:docChg chg="undo custSel modSld">
      <pc:chgData name="mario.diaz@uam.es" userId="b18783af-88a7-4588-8d94-dc9c0dee9733" providerId="ADAL" clId="{D253E9B2-28DB-49D2-8E12-B50545F8BBB9}" dt="2021-08-04T12:08:08.723" v="64" actId="29295"/>
      <pc:docMkLst>
        <pc:docMk/>
      </pc:docMkLst>
      <pc:sldChg chg="modSp mod">
        <pc:chgData name="mario.diaz@uam.es" userId="b18783af-88a7-4588-8d94-dc9c0dee9733" providerId="ADAL" clId="{D253E9B2-28DB-49D2-8E12-B50545F8BBB9}" dt="2021-08-04T11:48:31.732" v="14" actId="20577"/>
        <pc:sldMkLst>
          <pc:docMk/>
          <pc:sldMk cId="0" sldId="261"/>
        </pc:sldMkLst>
        <pc:graphicFrameChg chg="mod modGraphic">
          <ac:chgData name="mario.diaz@uam.es" userId="b18783af-88a7-4588-8d94-dc9c0dee9733" providerId="ADAL" clId="{D253E9B2-28DB-49D2-8E12-B50545F8BBB9}" dt="2021-08-04T11:48:31.732" v="14" actId="20577"/>
          <ac:graphicFrameMkLst>
            <pc:docMk/>
            <pc:sldMk cId="0" sldId="261"/>
            <ac:graphicFrameMk id="50" creationId="{00000000-0000-0000-0000-000000000000}"/>
          </ac:graphicFrameMkLst>
        </pc:graphicFrameChg>
        <pc:picChg chg="mod">
          <ac:chgData name="mario.diaz@uam.es" userId="b18783af-88a7-4588-8d94-dc9c0dee9733" providerId="ADAL" clId="{D253E9B2-28DB-49D2-8E12-B50545F8BBB9}" dt="2021-08-04T11:48:26.955" v="12" actId="1076"/>
          <ac:picMkLst>
            <pc:docMk/>
            <pc:sldMk cId="0" sldId="261"/>
            <ac:picMk id="48" creationId="{00000000-0000-0000-0000-000000000000}"/>
          </ac:picMkLst>
        </pc:picChg>
      </pc:sldChg>
      <pc:sldChg chg="addSp delSp modSp mod">
        <pc:chgData name="mario.diaz@uam.es" userId="b18783af-88a7-4588-8d94-dc9c0dee9733" providerId="ADAL" clId="{D253E9B2-28DB-49D2-8E12-B50545F8BBB9}" dt="2021-08-04T12:06:37.505" v="39" actId="14100"/>
        <pc:sldMkLst>
          <pc:docMk/>
          <pc:sldMk cId="0" sldId="262"/>
        </pc:sldMkLst>
        <pc:spChg chg="mod">
          <ac:chgData name="mario.diaz@uam.es" userId="b18783af-88a7-4588-8d94-dc9c0dee9733" providerId="ADAL" clId="{D253E9B2-28DB-49D2-8E12-B50545F8BBB9}" dt="2021-08-04T11:51:35.330" v="21" actId="3064"/>
          <ac:spMkLst>
            <pc:docMk/>
            <pc:sldMk cId="0" sldId="262"/>
            <ac:spMk id="55" creationId="{00000000-0000-0000-0000-000000000000}"/>
          </ac:spMkLst>
        </pc:spChg>
        <pc:picChg chg="add del mod">
          <ac:chgData name="mario.diaz@uam.es" userId="b18783af-88a7-4588-8d94-dc9c0dee9733" providerId="ADAL" clId="{D253E9B2-28DB-49D2-8E12-B50545F8BBB9}" dt="2021-08-04T12:02:20.244" v="31" actId="478"/>
          <ac:picMkLst>
            <pc:docMk/>
            <pc:sldMk cId="0" sldId="262"/>
            <ac:picMk id="2" creationId="{1F47E4A6-2B55-4E7F-8FCB-2A854594F293}"/>
          </ac:picMkLst>
        </pc:picChg>
        <pc:picChg chg="add del mod">
          <ac:chgData name="mario.diaz@uam.es" userId="b18783af-88a7-4588-8d94-dc9c0dee9733" providerId="ADAL" clId="{D253E9B2-28DB-49D2-8E12-B50545F8BBB9}" dt="2021-08-04T12:02:18.395" v="30" actId="478"/>
          <ac:picMkLst>
            <pc:docMk/>
            <pc:sldMk cId="0" sldId="262"/>
            <ac:picMk id="4" creationId="{A30020E7-A965-4DB8-95C2-A8820073414C}"/>
          </ac:picMkLst>
        </pc:picChg>
        <pc:picChg chg="add mod">
          <ac:chgData name="mario.diaz@uam.es" userId="b18783af-88a7-4588-8d94-dc9c0dee9733" providerId="ADAL" clId="{D253E9B2-28DB-49D2-8E12-B50545F8BBB9}" dt="2021-08-04T12:06:37.505" v="39" actId="14100"/>
          <ac:picMkLst>
            <pc:docMk/>
            <pc:sldMk cId="0" sldId="262"/>
            <ac:picMk id="6" creationId="{7929D19F-1FEF-4139-9A85-37134C041B3F}"/>
          </ac:picMkLst>
        </pc:picChg>
        <pc:picChg chg="del">
          <ac:chgData name="mario.diaz@uam.es" userId="b18783af-88a7-4588-8d94-dc9c0dee9733" providerId="ADAL" clId="{D253E9B2-28DB-49D2-8E12-B50545F8BBB9}" dt="2021-08-04T11:48:51.042" v="15" actId="478"/>
          <ac:picMkLst>
            <pc:docMk/>
            <pc:sldMk cId="0" sldId="262"/>
            <ac:picMk id="54" creationId="{00000000-0000-0000-0000-000000000000}"/>
          </ac:picMkLst>
        </pc:picChg>
      </pc:sldChg>
      <pc:sldChg chg="modSp mod">
        <pc:chgData name="mario.diaz@uam.es" userId="b18783af-88a7-4588-8d94-dc9c0dee9733" providerId="ADAL" clId="{D253E9B2-28DB-49D2-8E12-B50545F8BBB9}" dt="2021-08-04T11:51:09.660" v="17" actId="27636"/>
        <pc:sldMkLst>
          <pc:docMk/>
          <pc:sldMk cId="0" sldId="265"/>
        </pc:sldMkLst>
        <pc:spChg chg="mod">
          <ac:chgData name="mario.diaz@uam.es" userId="b18783af-88a7-4588-8d94-dc9c0dee9733" providerId="ADAL" clId="{D253E9B2-28DB-49D2-8E12-B50545F8BBB9}" dt="2021-08-04T11:51:09.660" v="17" actId="27636"/>
          <ac:spMkLst>
            <pc:docMk/>
            <pc:sldMk cId="0" sldId="265"/>
            <ac:spMk id="72" creationId="{00000000-0000-0000-0000-000000000000}"/>
          </ac:spMkLst>
        </pc:spChg>
      </pc:sldChg>
      <pc:sldChg chg="modSp mod">
        <pc:chgData name="mario.diaz@uam.es" userId="b18783af-88a7-4588-8d94-dc9c0dee9733" providerId="ADAL" clId="{D253E9B2-28DB-49D2-8E12-B50545F8BBB9}" dt="2021-08-04T12:08:08.723" v="64" actId="29295"/>
        <pc:sldMkLst>
          <pc:docMk/>
          <pc:sldMk cId="0" sldId="267"/>
        </pc:sldMkLst>
        <pc:picChg chg="mod">
          <ac:chgData name="mario.diaz@uam.es" userId="b18783af-88a7-4588-8d94-dc9c0dee9733" providerId="ADAL" clId="{D253E9B2-28DB-49D2-8E12-B50545F8BBB9}" dt="2021-08-04T12:08:08.723" v="64" actId="29295"/>
          <ac:picMkLst>
            <pc:docMk/>
            <pc:sldMk cId="0" sldId="267"/>
            <ac:picMk id="85"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Shape 17"/>
          <p:cNvSpPr>
            <a:spLocks noGrp="1" noRot="1" noChangeAspect="1"/>
          </p:cNvSpPr>
          <p:nvPr>
            <p:ph type="sldImg"/>
          </p:nvPr>
        </p:nvSpPr>
        <p:spPr>
          <a:xfrm>
            <a:off x="1143000" y="685800"/>
            <a:ext cx="4572000" cy="3429000"/>
          </a:xfrm>
          <a:prstGeom prst="rect">
            <a:avLst/>
          </a:prstGeom>
        </p:spPr>
        <p:txBody>
          <a:bodyPr/>
          <a:lstStyle/>
          <a:p>
            <a:endParaRPr/>
          </a:p>
        </p:txBody>
      </p:sp>
      <p:sp>
        <p:nvSpPr>
          <p:cNvPr id="18" name="Shape 18"/>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284653282"/>
      </p:ext>
    </p:extLst>
  </p:cSld>
  <p:clrMap bg1="lt1" tx1="dk1" bg2="lt2" tx2="dk2" accent1="accent1" accent2="accent2" accent3="accent3" accent4="accent4" accent5="accent5" accent6="accent6" hlink="hlink" folHlink="folHlink"/>
  <p:notesStyle>
    <a:lvl1pPr defTabSz="457200" latinLnBrk="0">
      <a:lnSpc>
        <a:spcPct val="125000"/>
      </a:lnSpc>
      <a:defRPr sz="2400">
        <a:latin typeface="+mj-lt"/>
        <a:ea typeface="+mj-ea"/>
        <a:cs typeface="+mj-cs"/>
        <a:sym typeface="Avenir Roman"/>
      </a:defRPr>
    </a:lvl1pPr>
    <a:lvl2pPr indent="228600" defTabSz="457200" latinLnBrk="0">
      <a:lnSpc>
        <a:spcPct val="125000"/>
      </a:lnSpc>
      <a:defRPr sz="2400">
        <a:latin typeface="+mj-lt"/>
        <a:ea typeface="+mj-ea"/>
        <a:cs typeface="+mj-cs"/>
        <a:sym typeface="Avenir Roman"/>
      </a:defRPr>
    </a:lvl2pPr>
    <a:lvl3pPr indent="457200" defTabSz="457200" latinLnBrk="0">
      <a:lnSpc>
        <a:spcPct val="125000"/>
      </a:lnSpc>
      <a:defRPr sz="2400">
        <a:latin typeface="+mj-lt"/>
        <a:ea typeface="+mj-ea"/>
        <a:cs typeface="+mj-cs"/>
        <a:sym typeface="Avenir Roman"/>
      </a:defRPr>
    </a:lvl3pPr>
    <a:lvl4pPr indent="685800" defTabSz="457200" latinLnBrk="0">
      <a:lnSpc>
        <a:spcPct val="125000"/>
      </a:lnSpc>
      <a:defRPr sz="2400">
        <a:latin typeface="+mj-lt"/>
        <a:ea typeface="+mj-ea"/>
        <a:cs typeface="+mj-cs"/>
        <a:sym typeface="Avenir Roman"/>
      </a:defRPr>
    </a:lvl4pPr>
    <a:lvl5pPr indent="914400" defTabSz="457200" latinLnBrk="0">
      <a:lnSpc>
        <a:spcPct val="125000"/>
      </a:lnSpc>
      <a:defRPr sz="2400">
        <a:latin typeface="+mj-lt"/>
        <a:ea typeface="+mj-ea"/>
        <a:cs typeface="+mj-cs"/>
        <a:sym typeface="Avenir Roman"/>
      </a:defRPr>
    </a:lvl5pPr>
    <a:lvl6pPr indent="1143000" defTabSz="457200" latinLnBrk="0">
      <a:lnSpc>
        <a:spcPct val="125000"/>
      </a:lnSpc>
      <a:defRPr sz="2400">
        <a:latin typeface="+mj-lt"/>
        <a:ea typeface="+mj-ea"/>
        <a:cs typeface="+mj-cs"/>
        <a:sym typeface="Avenir Roman"/>
      </a:defRPr>
    </a:lvl6pPr>
    <a:lvl7pPr indent="1371600" defTabSz="457200" latinLnBrk="0">
      <a:lnSpc>
        <a:spcPct val="125000"/>
      </a:lnSpc>
      <a:defRPr sz="2400">
        <a:latin typeface="+mj-lt"/>
        <a:ea typeface="+mj-ea"/>
        <a:cs typeface="+mj-cs"/>
        <a:sym typeface="Avenir Roman"/>
      </a:defRPr>
    </a:lvl7pPr>
    <a:lvl8pPr indent="1600200" defTabSz="457200" latinLnBrk="0">
      <a:lnSpc>
        <a:spcPct val="125000"/>
      </a:lnSpc>
      <a:defRPr sz="2400">
        <a:latin typeface="+mj-lt"/>
        <a:ea typeface="+mj-ea"/>
        <a:cs typeface="+mj-cs"/>
        <a:sym typeface="Avenir Roman"/>
      </a:defRPr>
    </a:lvl8pPr>
    <a:lvl9pPr indent="1828800" defTabSz="457200" latinLnBrk="0">
      <a:lnSpc>
        <a:spcPct val="125000"/>
      </a:lnSpc>
      <a:defRPr sz="2400">
        <a:latin typeface="+mj-lt"/>
        <a:ea typeface="+mj-ea"/>
        <a:cs typeface="+mj-cs"/>
        <a:sym typeface="Avenir Roman"/>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1"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6CC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370012" y="769937"/>
            <a:ext cx="7315201" cy="16684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p>
            <a:r>
              <a:t>Title Text</a:t>
            </a:r>
          </a:p>
        </p:txBody>
      </p:sp>
      <p:sp>
        <p:nvSpPr>
          <p:cNvPr id="3" name="Body Level One…"/>
          <p:cNvSpPr txBox="1">
            <a:spLocks noGrp="1"/>
          </p:cNvSpPr>
          <p:nvPr>
            <p:ph type="body" idx="1"/>
          </p:nvPr>
        </p:nvSpPr>
        <p:spPr>
          <a:xfrm>
            <a:off x="5103812" y="2438400"/>
            <a:ext cx="3581401" cy="44196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8384894" y="6245225"/>
            <a:ext cx="301906" cy="288822"/>
          </a:xfrm>
          <a:prstGeom prst="rect">
            <a:avLst/>
          </a:prstGeom>
          <a:ln w="12700">
            <a:miter lim="400000"/>
          </a:ln>
        </p:spPr>
        <p:txBody>
          <a:bodyPr wrap="none" lIns="45718" tIns="45718" rIns="45718" bIns="45718">
            <a:spAutoFit/>
          </a:bodyPr>
          <a:lstStyle>
            <a:lvl1pPr algn="r">
              <a:defRPr sz="1400">
                <a:latin typeface="Arial"/>
                <a:ea typeface="Arial"/>
                <a:cs typeface="Arial"/>
                <a:sym typeface="Arial"/>
              </a:defRPr>
            </a:lvl1pPr>
          </a:lstStyle>
          <a:p>
            <a:fld id="{86CB4B4D-7CA3-9044-876B-883B54F8677D}" type="slidenum">
              <a:t>‹Nº›</a:t>
            </a:fld>
            <a:endParaRPr/>
          </a:p>
        </p:txBody>
      </p:sp>
    </p:spTree>
  </p:cSld>
  <p:clrMap bg1="lt1" tx1="dk1" bg2="lt2" tx2="dk2" accent1="accent1" accent2="accent2" accent3="accent3" accent4="accent4" accent5="accent5" accent6="accent6" hlink="hlink" folHlink="folHlink"/>
  <p:sldLayoutIdLst>
    <p:sldLayoutId id="2147483649" r:id="rId1"/>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9pPr>
    </p:titleStyle>
    <p:bodyStyle>
      <a:lvl1pPr marL="342900" marR="0" indent="-3429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1pPr>
      <a:lvl2pPr marL="783771" marR="0" indent="-326571"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2pPr>
      <a:lvl3pPr marL="1219200" marR="0" indent="-3048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3pPr>
      <a:lvl4pPr marL="1737360" marR="0" indent="-36576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4pPr>
      <a:lvl5pPr marL="2235200" marR="0" indent="-4064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5pPr>
      <a:lvl6pPr marL="2692400" marR="0" indent="-4064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6pPr>
      <a:lvl7pPr marL="3149600" marR="0" indent="-4064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7pPr>
      <a:lvl8pPr marL="3606800" marR="0" indent="-4064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8pPr>
      <a:lvl9pPr marL="4064000" marR="0" indent="-4064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9pPr>
    </p:bodyStyle>
    <p:otherStyle>
      <a:lvl1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hape 8"/>
          <p:cNvSpPr txBox="1">
            <a:spLocks noGrp="1"/>
          </p:cNvSpPr>
          <p:nvPr>
            <p:ph type="title" idx="4294967295"/>
          </p:nvPr>
        </p:nvSpPr>
        <p:spPr>
          <a:xfrm>
            <a:off x="685800" y="2130425"/>
            <a:ext cx="7772400" cy="1470025"/>
          </a:xfrm>
          <a:prstGeom prst="rect">
            <a:avLst/>
          </a:prstGeom>
        </p:spPr>
        <p:txBody>
          <a:bodyPr lIns="0" tIns="0" rIns="0" bIns="0">
            <a:normAutofit/>
          </a:bodyPr>
          <a:lstStyle/>
          <a:p>
            <a:endParaRPr/>
          </a:p>
        </p:txBody>
      </p:sp>
      <p:sp>
        <p:nvSpPr>
          <p:cNvPr id="21" name="Shape 9"/>
          <p:cNvSpPr txBox="1">
            <a:spLocks noGrp="1"/>
          </p:cNvSpPr>
          <p:nvPr>
            <p:ph type="body" sz="quarter" idx="4294967295"/>
          </p:nvPr>
        </p:nvSpPr>
        <p:spPr>
          <a:xfrm>
            <a:off x="1371600" y="3886200"/>
            <a:ext cx="6400800" cy="1752600"/>
          </a:xfrm>
          <a:prstGeom prst="rect">
            <a:avLst/>
          </a:prstGeom>
        </p:spPr>
        <p:txBody>
          <a:bodyPr lIns="0" tIns="0" rIns="0" bIns="0">
            <a:normAutofit/>
          </a:bodyPr>
          <a:lstStyle/>
          <a:p>
            <a:pPr marL="0" indent="0" algn="ctr">
              <a:buSzTx/>
              <a:buNone/>
            </a:pPr>
            <a:endParaRPr/>
          </a:p>
        </p:txBody>
      </p:sp>
      <p:pic>
        <p:nvPicPr>
          <p:cNvPr id="22" name="sherrero4.jpeg" descr="sherrero4.jpeg"/>
          <p:cNvPicPr>
            <a:picLocks noChangeAspect="1"/>
          </p:cNvPicPr>
          <p:nvPr/>
        </p:nvPicPr>
        <p:blipFill>
          <a:blip r:embed="rId2"/>
          <a:stretch>
            <a:fillRect/>
          </a:stretch>
        </p:blipFill>
        <p:spPr>
          <a:xfrm>
            <a:off x="0" y="0"/>
            <a:ext cx="9144000" cy="6859589"/>
          </a:xfrm>
          <a:prstGeom prst="rect">
            <a:avLst/>
          </a:prstGeom>
          <a:ln w="50800">
            <a:solidFill>
              <a:srgbClr val="006600"/>
            </a:solidFill>
          </a:ln>
        </p:spPr>
      </p:pic>
      <p:sp>
        <p:nvSpPr>
          <p:cNvPr id="23" name="Shape 11"/>
          <p:cNvSpPr txBox="1"/>
          <p:nvPr/>
        </p:nvSpPr>
        <p:spPr>
          <a:xfrm>
            <a:off x="323850" y="5589587"/>
            <a:ext cx="6696075" cy="7081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4400">
                <a:solidFill>
                  <a:srgbClr val="FFFB00"/>
                </a:solidFill>
                <a:latin typeface="Arial"/>
                <a:ea typeface="Arial"/>
                <a:cs typeface="Arial"/>
                <a:sym typeface="Arial"/>
              </a:defRPr>
            </a:lvl1pPr>
          </a:lstStyle>
          <a:p>
            <a:r>
              <a:t>Floorball</a:t>
            </a:r>
          </a:p>
        </p:txBody>
      </p:sp>
      <p:sp>
        <p:nvSpPr>
          <p:cNvPr id="24" name="Shape 12"/>
          <p:cNvSpPr txBox="1"/>
          <p:nvPr/>
        </p:nvSpPr>
        <p:spPr>
          <a:xfrm>
            <a:off x="-2" y="188912"/>
            <a:ext cx="9144004" cy="8026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spcBef>
                <a:spcPts val="1000"/>
              </a:spcBef>
              <a:defRPr>
                <a:solidFill>
                  <a:srgbClr val="FFFB00"/>
                </a:solidFill>
                <a:latin typeface="Papyrus"/>
                <a:ea typeface="Papyrus"/>
                <a:cs typeface="Papyrus"/>
                <a:sym typeface="Papyrus"/>
              </a:defRPr>
            </a:lvl1pPr>
          </a:lstStyle>
          <a:p>
            <a:r>
              <a:t>Fundamentals for Secondary School and Baccalaureate. Comprehensive and experiential learning</a:t>
            </a:r>
          </a:p>
        </p:txBody>
      </p:sp>
      <p:pic>
        <p:nvPicPr>
          <p:cNvPr id="25" name="logodefinitivo.png" descr="logodefinitivo.png"/>
          <p:cNvPicPr>
            <a:picLocks noChangeAspect="1"/>
          </p:cNvPicPr>
          <p:nvPr/>
        </p:nvPicPr>
        <p:blipFill>
          <a:blip r:embed="rId3"/>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Shape 62"/>
          <p:cNvSpPr txBox="1">
            <a:spLocks noGrp="1"/>
          </p:cNvSpPr>
          <p:nvPr>
            <p:ph type="body" sz="quarter" idx="4294967295"/>
          </p:nvPr>
        </p:nvSpPr>
        <p:spPr>
          <a:xfrm>
            <a:off x="173086" y="660399"/>
            <a:ext cx="5279680" cy="2347915"/>
          </a:xfrm>
          <a:prstGeom prst="rect">
            <a:avLst/>
          </a:prstGeom>
        </p:spPr>
        <p:txBody>
          <a:bodyPr lIns="0" tIns="0" rIns="0" bIns="0">
            <a:normAutofit lnSpcReduction="10000"/>
          </a:bodyPr>
          <a:lstStyle/>
          <a:p>
            <a:pPr marL="325754" indent="-325754" defTabSz="868680">
              <a:lnSpc>
                <a:spcPct val="90000"/>
              </a:lnSpc>
              <a:spcBef>
                <a:spcPts val="600"/>
              </a:spcBef>
              <a:buSzTx/>
              <a:buNone/>
              <a:defRPr sz="1710" b="1"/>
            </a:pPr>
            <a:r>
              <a:t>Feinting or dodging:</a:t>
            </a:r>
          </a:p>
          <a:p>
            <a:pPr marL="0" indent="0" algn="just" defTabSz="434340">
              <a:lnSpc>
                <a:spcPct val="110000"/>
              </a:lnSpc>
              <a:spcBef>
                <a:spcPts val="0"/>
              </a:spcBef>
              <a:buSzTx/>
              <a:buNone/>
              <a:tabLst>
                <a:tab pos="330200" algn="l"/>
                <a:tab pos="673100" algn="l"/>
                <a:tab pos="1003300" algn="l"/>
                <a:tab pos="1346200" algn="l"/>
                <a:tab pos="1676400" algn="l"/>
                <a:tab pos="2019300" algn="l"/>
                <a:tab pos="2362200" algn="l"/>
                <a:tab pos="2692400" algn="l"/>
                <a:tab pos="3035300" algn="l"/>
                <a:tab pos="3365500" algn="l"/>
                <a:tab pos="3708400" algn="l"/>
                <a:tab pos="4051300" algn="l"/>
              </a:tabLst>
              <a:defRPr sz="1615">
                <a:latin typeface="+mn-lt"/>
                <a:ea typeface="+mn-ea"/>
                <a:cs typeface="+mn-cs"/>
                <a:sym typeface="Helvetica"/>
              </a:defRPr>
            </a:pPr>
            <a:r>
              <a:t>it occurs when in possession of the ball; the player has to overtake the opponent. The action taken by the opponent is called marking. </a:t>
            </a:r>
          </a:p>
          <a:p>
            <a:pPr marL="0" indent="0" algn="just" defTabSz="434340">
              <a:lnSpc>
                <a:spcPct val="110000"/>
              </a:lnSpc>
              <a:spcBef>
                <a:spcPts val="0"/>
              </a:spcBef>
              <a:buSzTx/>
              <a:buNone/>
              <a:tabLst>
                <a:tab pos="330200" algn="l"/>
                <a:tab pos="673100" algn="l"/>
                <a:tab pos="1003300" algn="l"/>
                <a:tab pos="1346200" algn="l"/>
                <a:tab pos="1676400" algn="l"/>
                <a:tab pos="2019300" algn="l"/>
                <a:tab pos="2362200" algn="l"/>
                <a:tab pos="2692400" algn="l"/>
                <a:tab pos="3035300" algn="l"/>
                <a:tab pos="3365500" algn="l"/>
                <a:tab pos="3708400" algn="l"/>
                <a:tab pos="4051300" algn="l"/>
              </a:tabLst>
              <a:defRPr sz="1330">
                <a:latin typeface="+mn-lt"/>
                <a:ea typeface="+mn-ea"/>
                <a:cs typeface="+mn-cs"/>
                <a:sym typeface="Helvetica"/>
              </a:defRPr>
            </a:pPr>
            <a:r>
              <a:rPr sz="1615"/>
              <a:t>To feint well the player must put emphasis on the action of fooling the opponent, this may be done with the body and the stick, a change of direction and pace may be executed, and the player will need to have good control of the ball.</a:t>
            </a:r>
            <a:r>
              <a:rPr>
                <a:solidFill>
                  <a:srgbClr val="444444"/>
                </a:solidFill>
              </a:rPr>
              <a:t> </a:t>
            </a:r>
          </a:p>
        </p:txBody>
      </p:sp>
      <p:sp>
        <p:nvSpPr>
          <p:cNvPr id="73" name="Shape 63"/>
          <p:cNvSpPr txBox="1"/>
          <p:nvPr/>
        </p:nvSpPr>
        <p:spPr>
          <a:xfrm>
            <a:off x="284161" y="3725862"/>
            <a:ext cx="3618733" cy="19964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just">
              <a:defRPr b="1">
                <a:latin typeface="Arial"/>
                <a:ea typeface="Arial"/>
                <a:cs typeface="Arial"/>
                <a:sym typeface="Arial"/>
              </a:defRPr>
            </a:pPr>
            <a:endParaRPr/>
          </a:p>
          <a:p>
            <a:pPr algn="just">
              <a:defRPr b="1">
                <a:latin typeface="Arial"/>
                <a:ea typeface="Arial"/>
                <a:cs typeface="Arial"/>
                <a:sym typeface="Arial"/>
              </a:defRPr>
            </a:pPr>
            <a:r>
              <a:t>Shooting</a:t>
            </a:r>
            <a:r>
              <a:rPr b="0"/>
              <a:t> </a:t>
            </a:r>
          </a:p>
          <a:p>
            <a:pPr algn="just" defTabSz="457200">
              <a:lnSpc>
                <a:spcPct val="11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700"/>
            </a:pPr>
            <a:r>
              <a:t>it is done like a pass, but logically with more momentum, we must bring the ball more to the back foot and have a strong action with the forearm. </a:t>
            </a:r>
          </a:p>
        </p:txBody>
      </p:sp>
      <p:pic>
        <p:nvPicPr>
          <p:cNvPr id="74" name="logodefinitivo.png" descr="logodefinitivo.png"/>
          <p:cNvPicPr>
            <a:picLocks noChangeAspect="1"/>
          </p:cNvPicPr>
          <p:nvPr/>
        </p:nvPicPr>
        <p:blipFill>
          <a:blip r:embed="rId2"/>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pic>
        <p:nvPicPr>
          <p:cNvPr id="75" name="regate.jpg" descr="regate.jpg"/>
          <p:cNvPicPr>
            <a:picLocks noChangeAspect="1"/>
          </p:cNvPicPr>
          <p:nvPr/>
        </p:nvPicPr>
        <p:blipFill>
          <a:blip r:embed="rId3"/>
          <a:stretch>
            <a:fillRect/>
          </a:stretch>
        </p:blipFill>
        <p:spPr>
          <a:xfrm>
            <a:off x="5631381" y="943578"/>
            <a:ext cx="3429640" cy="1781557"/>
          </a:xfrm>
          <a:prstGeom prst="rect">
            <a:avLst/>
          </a:prstGeom>
          <a:ln w="12700">
            <a:miter lim="400000"/>
          </a:ln>
        </p:spPr>
      </p:pic>
      <p:pic>
        <p:nvPicPr>
          <p:cNvPr id="76" name="lanazad.jpg" descr="lanazad.jpg"/>
          <p:cNvPicPr>
            <a:picLocks noChangeAspect="1"/>
          </p:cNvPicPr>
          <p:nvPr/>
        </p:nvPicPr>
        <p:blipFill>
          <a:blip r:embed="rId4"/>
          <a:stretch>
            <a:fillRect/>
          </a:stretch>
        </p:blipFill>
        <p:spPr>
          <a:xfrm>
            <a:off x="4289226" y="4000780"/>
            <a:ext cx="4387042" cy="2143127"/>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hape 68"/>
          <p:cNvSpPr txBox="1"/>
          <p:nvPr/>
        </p:nvSpPr>
        <p:spPr>
          <a:xfrm>
            <a:off x="5508625" y="1557337"/>
            <a:ext cx="3071814" cy="32843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just">
              <a:defRPr>
                <a:latin typeface="Arial"/>
                <a:ea typeface="Arial"/>
                <a:cs typeface="Arial"/>
                <a:sym typeface="Arial"/>
              </a:defRPr>
            </a:pPr>
            <a:r>
              <a:t>We understand tactical actions as being those the players of the team carry out together as a unit, in a rational and organised way. </a:t>
            </a:r>
          </a:p>
          <a:p>
            <a:pPr algn="just">
              <a:defRPr>
                <a:latin typeface="Arial"/>
                <a:ea typeface="Arial"/>
                <a:cs typeface="Arial"/>
                <a:sym typeface="Arial"/>
              </a:defRPr>
            </a:pPr>
            <a:endParaRPr/>
          </a:p>
          <a:p>
            <a:pPr algn="just">
              <a:defRPr>
                <a:latin typeface="Arial"/>
                <a:ea typeface="Arial"/>
                <a:cs typeface="Arial"/>
                <a:sym typeface="Arial"/>
              </a:defRPr>
            </a:pPr>
            <a:r>
              <a:t>Endeavour to take responsibility for all game actions that occur at our home field, help our closest teammates when the situation requires it. </a:t>
            </a:r>
          </a:p>
        </p:txBody>
      </p:sp>
      <p:sp>
        <p:nvSpPr>
          <p:cNvPr id="79" name="Shape 69"/>
          <p:cNvSpPr txBox="1"/>
          <p:nvPr/>
        </p:nvSpPr>
        <p:spPr>
          <a:xfrm>
            <a:off x="1919286" y="71437"/>
            <a:ext cx="4622239" cy="4862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2800" b="1">
                <a:latin typeface="Arial"/>
                <a:ea typeface="Arial"/>
                <a:cs typeface="Arial"/>
                <a:sym typeface="Arial"/>
              </a:defRPr>
            </a:lvl1pPr>
          </a:lstStyle>
          <a:p>
            <a:r>
              <a:t>Joint Tactical Organization</a:t>
            </a:r>
          </a:p>
        </p:txBody>
      </p:sp>
      <p:pic>
        <p:nvPicPr>
          <p:cNvPr id="80" name="logodefinitivo.png" descr="logodefinitivo.png"/>
          <p:cNvPicPr>
            <a:picLocks noChangeAspect="1"/>
          </p:cNvPicPr>
          <p:nvPr/>
        </p:nvPicPr>
        <p:blipFill>
          <a:blip r:embed="rId2"/>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pic>
        <p:nvPicPr>
          <p:cNvPr id="81" name="2-1-2 copia.jpg" descr="2-1-2 copia.jpg"/>
          <p:cNvPicPr>
            <a:picLocks noChangeAspect="1"/>
          </p:cNvPicPr>
          <p:nvPr/>
        </p:nvPicPr>
        <p:blipFill>
          <a:blip r:embed="rId3"/>
          <a:stretch>
            <a:fillRect/>
          </a:stretch>
        </p:blipFill>
        <p:spPr>
          <a:xfrm>
            <a:off x="237728" y="2770551"/>
            <a:ext cx="4924910" cy="2191628"/>
          </a:xfrm>
          <a:prstGeom prst="rect">
            <a:avLst/>
          </a:prstGeom>
          <a:ln w="12700">
            <a:miter lim="400000"/>
          </a:ln>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Shape 73"/>
          <p:cNvSpPr txBox="1">
            <a:spLocks noGrp="1"/>
          </p:cNvSpPr>
          <p:nvPr>
            <p:ph type="title" idx="4294967295"/>
          </p:nvPr>
        </p:nvSpPr>
        <p:spPr>
          <a:xfrm>
            <a:off x="457200" y="7937"/>
            <a:ext cx="8229600" cy="1143001"/>
          </a:xfrm>
          <a:prstGeom prst="rect">
            <a:avLst/>
          </a:prstGeom>
        </p:spPr>
        <p:txBody>
          <a:bodyPr lIns="0" tIns="0" rIns="0" bIns="0">
            <a:normAutofit/>
          </a:bodyPr>
          <a:lstStyle>
            <a:lvl1pPr>
              <a:defRPr sz="2400"/>
            </a:lvl1pPr>
          </a:lstStyle>
          <a:p>
            <a:r>
              <a:t>QUESTIONNAIRE AND ACTIVITIES</a:t>
            </a:r>
          </a:p>
        </p:txBody>
      </p:sp>
      <p:pic>
        <p:nvPicPr>
          <p:cNvPr id="84" name="logodefinitivo.png" descr="logodefinitivo.png"/>
          <p:cNvPicPr>
            <a:picLocks noChangeAspect="1"/>
          </p:cNvPicPr>
          <p:nvPr/>
        </p:nvPicPr>
        <p:blipFill>
          <a:blip r:embed="rId2"/>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pic>
        <p:nvPicPr>
          <p:cNvPr id="85" name="2-1-2.jpg" descr="2-1-2.jpg"/>
          <p:cNvPicPr>
            <a:picLocks noChangeAspect="1"/>
          </p:cNvPicPr>
          <p:nvPr/>
        </p:nvPicPr>
        <p:blipFill>
          <a:blip r:embed="rId3">
            <a:alphaModFix amt="10000"/>
          </a:blip>
          <a:stretch>
            <a:fillRect/>
          </a:stretch>
        </p:blipFill>
        <p:spPr>
          <a:xfrm>
            <a:off x="-125783" y="822972"/>
            <a:ext cx="9714541" cy="4323055"/>
          </a:xfrm>
          <a:prstGeom prst="rect">
            <a:avLst/>
          </a:prstGeom>
          <a:ln w="12700">
            <a:miter lim="400000"/>
          </a:ln>
        </p:spPr>
      </p:pic>
      <p:sp>
        <p:nvSpPr>
          <p:cNvPr id="86" name="Write a short summary on how to play floorball.…"/>
          <p:cNvSpPr txBox="1"/>
          <p:nvPr/>
        </p:nvSpPr>
        <p:spPr>
          <a:xfrm>
            <a:off x="302538" y="1040131"/>
            <a:ext cx="8347233" cy="38887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marL="187157" indent="-187157" defTabSz="457200">
              <a:lnSpc>
                <a:spcPct val="150000"/>
              </a:lnSpc>
              <a:buSzPct val="100000"/>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900"/>
            </a:pPr>
            <a:r>
              <a:rPr dirty="0"/>
              <a:t>Write a short summary on how to play floorball.</a:t>
            </a:r>
          </a:p>
          <a:p>
            <a:pPr marL="187157" indent="-187157" defTabSz="457200">
              <a:lnSpc>
                <a:spcPct val="150000"/>
              </a:lnSpc>
              <a:buSzPct val="100000"/>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900"/>
            </a:pPr>
            <a:r>
              <a:rPr dirty="0"/>
              <a:t>Set out the basic technical and tactical resources of floorball.</a:t>
            </a:r>
          </a:p>
          <a:p>
            <a:pPr marL="187157" indent="-187157" defTabSz="457200">
              <a:lnSpc>
                <a:spcPct val="150000"/>
              </a:lnSpc>
              <a:buSzPct val="100000"/>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900"/>
            </a:pPr>
            <a:r>
              <a:rPr dirty="0"/>
              <a:t>Describe the act of </a:t>
            </a:r>
            <a:r>
              <a:rPr i="1" dirty="0"/>
              <a:t>feinting</a:t>
            </a:r>
          </a:p>
          <a:p>
            <a:pPr marL="187157" indent="-187157" defTabSz="457200">
              <a:lnSpc>
                <a:spcPct val="150000"/>
              </a:lnSpc>
              <a:buSzPct val="100000"/>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900"/>
            </a:pPr>
            <a:r>
              <a:rPr dirty="0"/>
              <a:t> Act the part of player-coach and give reasons for what you ask of them.</a:t>
            </a:r>
          </a:p>
          <a:p>
            <a:pPr marL="187157" indent="-187157" defTabSz="457200">
              <a:lnSpc>
                <a:spcPct val="150000"/>
              </a:lnSpc>
              <a:buSzPct val="100000"/>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900"/>
            </a:pPr>
            <a:r>
              <a:rPr dirty="0"/>
              <a:t> Have you seen a floorball match? Discuss it with a partner.</a:t>
            </a:r>
          </a:p>
          <a:p>
            <a:pPr marL="187157" indent="-187157" defTabSz="457200">
              <a:lnSpc>
                <a:spcPct val="150000"/>
              </a:lnSpc>
              <a:buSzPct val="100000"/>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900"/>
            </a:pPr>
            <a:r>
              <a:rPr dirty="0"/>
              <a:t>Look regulatory measures 4x4 mode.</a:t>
            </a:r>
          </a:p>
          <a:p>
            <a:pPr marL="187157" indent="-187157" defTabSz="457200">
              <a:lnSpc>
                <a:spcPct val="150000"/>
              </a:lnSpc>
              <a:buSzPct val="100000"/>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900"/>
            </a:pPr>
            <a:r>
              <a:rPr dirty="0"/>
              <a:t> Write down in your notebook unknown vocabulary from this unit. </a:t>
            </a:r>
          </a:p>
          <a:p>
            <a:pPr marL="187157" indent="-187157" defTabSz="457200">
              <a:lnSpc>
                <a:spcPct val="150000"/>
              </a:lnSpc>
              <a:buSzPct val="100000"/>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900"/>
            </a:pPr>
            <a:r>
              <a:rPr dirty="0"/>
              <a:t>Check the Federation website or any sports association in your region and check for changes or modifications, if any, in its regulations. </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hape 15"/>
          <p:cNvSpPr txBox="1">
            <a:spLocks noGrp="1"/>
          </p:cNvSpPr>
          <p:nvPr>
            <p:ph type="title" idx="4294967295"/>
          </p:nvPr>
        </p:nvSpPr>
        <p:spPr>
          <a:xfrm>
            <a:off x="457200" y="428625"/>
            <a:ext cx="8229600" cy="989013"/>
          </a:xfrm>
          <a:prstGeom prst="rect">
            <a:avLst/>
          </a:prstGeom>
        </p:spPr>
        <p:txBody>
          <a:bodyPr lIns="0" tIns="0" rIns="0" bIns="0">
            <a:normAutofit/>
          </a:bodyPr>
          <a:lstStyle>
            <a:lvl1pPr defTabSz="630936">
              <a:defRPr sz="3600"/>
            </a:lvl1pPr>
          </a:lstStyle>
          <a:p>
            <a:r>
              <a:t>Contens</a:t>
            </a:r>
          </a:p>
        </p:txBody>
      </p:sp>
      <p:sp>
        <p:nvSpPr>
          <p:cNvPr id="28" name="Shape 16"/>
          <p:cNvSpPr txBox="1">
            <a:spLocks noGrp="1"/>
          </p:cNvSpPr>
          <p:nvPr>
            <p:ph type="body" sz="half" idx="4294967295"/>
          </p:nvPr>
        </p:nvSpPr>
        <p:spPr>
          <a:xfrm>
            <a:off x="428625" y="2000250"/>
            <a:ext cx="5000625" cy="3600450"/>
          </a:xfrm>
          <a:prstGeom prst="rect">
            <a:avLst/>
          </a:prstGeom>
        </p:spPr>
        <p:txBody>
          <a:bodyPr lIns="0" tIns="0" rIns="0" bIns="0">
            <a:normAutofit/>
          </a:bodyPr>
          <a:lstStyle/>
          <a:p>
            <a:pPr marL="294105" indent="-294105" defTabSz="457200">
              <a:lnSpc>
                <a:spcPct val="150000"/>
              </a:lnSpc>
              <a:spcBef>
                <a:spcPts val="0"/>
              </a:spcBef>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latin typeface="+mn-lt"/>
                <a:ea typeface="+mn-ea"/>
                <a:cs typeface="+mn-cs"/>
                <a:sym typeface="Helvetica"/>
              </a:defRPr>
            </a:pPr>
            <a:r>
              <a:t>Objectives</a:t>
            </a:r>
          </a:p>
          <a:p>
            <a:pPr marL="294105" indent="-294105" defTabSz="457200">
              <a:lnSpc>
                <a:spcPct val="150000"/>
              </a:lnSpc>
              <a:spcBef>
                <a:spcPts val="0"/>
              </a:spcBef>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latin typeface="+mn-lt"/>
                <a:ea typeface="+mn-ea"/>
                <a:cs typeface="+mn-cs"/>
                <a:sym typeface="Helvetica"/>
              </a:defRPr>
            </a:pPr>
            <a:r>
              <a:t>Regulations, Facilities and Equipment </a:t>
            </a:r>
          </a:p>
          <a:p>
            <a:pPr marL="294105" indent="-294105" defTabSz="457200">
              <a:lnSpc>
                <a:spcPct val="150000"/>
              </a:lnSpc>
              <a:spcBef>
                <a:spcPts val="0"/>
              </a:spcBef>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latin typeface="+mn-lt"/>
                <a:ea typeface="+mn-ea"/>
                <a:cs typeface="+mn-cs"/>
                <a:sym typeface="Helvetica"/>
              </a:defRPr>
            </a:pPr>
            <a:r>
              <a:t>Basic Technical-Tactical Resource</a:t>
            </a:r>
          </a:p>
          <a:p>
            <a:pPr marL="294105" indent="-294105" defTabSz="457200">
              <a:lnSpc>
                <a:spcPct val="150000"/>
              </a:lnSpc>
              <a:spcBef>
                <a:spcPts val="0"/>
              </a:spcBef>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latin typeface="+mn-lt"/>
                <a:ea typeface="+mn-ea"/>
                <a:cs typeface="+mn-cs"/>
                <a:sym typeface="Helvetica"/>
              </a:defRPr>
            </a:pPr>
            <a:r>
              <a:t>Questionnaire and Activities</a:t>
            </a:r>
          </a:p>
        </p:txBody>
      </p:sp>
      <p:pic>
        <p:nvPicPr>
          <p:cNvPr id="29" name="logodefinitivo.png" descr="logodefinitivo.png"/>
          <p:cNvPicPr>
            <a:picLocks noChangeAspect="1"/>
          </p:cNvPicPr>
          <p:nvPr/>
        </p:nvPicPr>
        <p:blipFill>
          <a:blip r:embed="rId2"/>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pic>
        <p:nvPicPr>
          <p:cNvPr id="30" name="floorball 18.jpg" descr="floorball 18.jpg"/>
          <p:cNvPicPr>
            <a:picLocks noChangeAspect="1"/>
          </p:cNvPicPr>
          <p:nvPr/>
        </p:nvPicPr>
        <p:blipFill>
          <a:blip r:embed="rId3"/>
          <a:stretch>
            <a:fillRect/>
          </a:stretch>
        </p:blipFill>
        <p:spPr>
          <a:xfrm>
            <a:off x="5863828" y="1436235"/>
            <a:ext cx="2831386" cy="3985530"/>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hape 20"/>
          <p:cNvSpPr txBox="1">
            <a:spLocks noGrp="1"/>
          </p:cNvSpPr>
          <p:nvPr>
            <p:ph type="title" idx="4294967295"/>
          </p:nvPr>
        </p:nvSpPr>
        <p:spPr>
          <a:xfrm>
            <a:off x="457200" y="274637"/>
            <a:ext cx="8229600" cy="1143001"/>
          </a:xfrm>
          <a:prstGeom prst="rect">
            <a:avLst/>
          </a:prstGeom>
        </p:spPr>
        <p:txBody>
          <a:bodyPr lIns="0" tIns="0" rIns="0" bIns="0">
            <a:normAutofit/>
          </a:bodyPr>
          <a:lstStyle>
            <a:lvl1pPr>
              <a:defRPr sz="3200"/>
            </a:lvl1pPr>
          </a:lstStyle>
          <a:p>
            <a:r>
              <a:t>Objectives</a:t>
            </a:r>
          </a:p>
        </p:txBody>
      </p:sp>
      <p:sp>
        <p:nvSpPr>
          <p:cNvPr id="33" name="Shape 21"/>
          <p:cNvSpPr txBox="1">
            <a:spLocks noGrp="1"/>
          </p:cNvSpPr>
          <p:nvPr>
            <p:ph type="body" sz="half" idx="4294967295"/>
          </p:nvPr>
        </p:nvSpPr>
        <p:spPr>
          <a:xfrm>
            <a:off x="457200" y="1600200"/>
            <a:ext cx="5122863" cy="4525963"/>
          </a:xfrm>
          <a:prstGeom prst="rect">
            <a:avLst/>
          </a:prstGeom>
        </p:spPr>
        <p:txBody>
          <a:bodyPr lIns="0" tIns="0" rIns="0" bIns="0">
            <a:normAutofit/>
          </a:bodyPr>
          <a:lstStyle/>
          <a:p>
            <a:pPr marL="97155" indent="0" algn="just" defTabSz="388620">
              <a:lnSpc>
                <a:spcPct val="130000"/>
              </a:lnSpc>
              <a:spcBef>
                <a:spcPts val="600"/>
              </a:spcBef>
              <a:buFont typeface="Helvetica"/>
              <a:buChar char="•"/>
              <a:tabLst>
                <a:tab pos="292100" algn="l"/>
                <a:tab pos="596900" algn="l"/>
                <a:tab pos="901700" algn="l"/>
                <a:tab pos="1206500" algn="l"/>
                <a:tab pos="1511300" algn="l"/>
                <a:tab pos="1803400" algn="l"/>
                <a:tab pos="2108200" algn="l"/>
                <a:tab pos="2413000" algn="l"/>
                <a:tab pos="2717800" algn="l"/>
                <a:tab pos="3022600" algn="l"/>
                <a:tab pos="3314700" algn="l"/>
                <a:tab pos="3619500" algn="l"/>
              </a:tabLst>
              <a:defRPr sz="1190">
                <a:latin typeface="+mn-lt"/>
                <a:ea typeface="+mn-ea"/>
                <a:cs typeface="+mn-cs"/>
                <a:sym typeface="Helvetica"/>
              </a:defRPr>
            </a:pPr>
            <a:r>
              <a:rPr sz="2380"/>
              <a:t>To learn the basic technical and tactical and regulations of floorball.</a:t>
            </a:r>
          </a:p>
          <a:p>
            <a:pPr marL="140335" indent="-53975" algn="just" defTabSz="388620">
              <a:lnSpc>
                <a:spcPct val="130000"/>
              </a:lnSpc>
              <a:spcBef>
                <a:spcPts val="600"/>
              </a:spcBef>
              <a:buSzTx/>
              <a:buNone/>
              <a:tabLst>
                <a:tab pos="292100" algn="l"/>
                <a:tab pos="596900" algn="l"/>
                <a:tab pos="901700" algn="l"/>
                <a:tab pos="1206500" algn="l"/>
                <a:tab pos="1511300" algn="l"/>
                <a:tab pos="1803400" algn="l"/>
                <a:tab pos="2108200" algn="l"/>
                <a:tab pos="2413000" algn="l"/>
                <a:tab pos="2717800" algn="l"/>
                <a:tab pos="3022600" algn="l"/>
                <a:tab pos="3314700" algn="l"/>
                <a:tab pos="3619500" algn="l"/>
              </a:tabLst>
              <a:defRPr sz="1190">
                <a:latin typeface="+mn-lt"/>
                <a:ea typeface="+mn-ea"/>
                <a:cs typeface="+mn-cs"/>
                <a:sym typeface="Helvetica"/>
              </a:defRPr>
            </a:pPr>
            <a:r>
              <a:rPr sz="2380"/>
              <a:t> </a:t>
            </a:r>
          </a:p>
          <a:p>
            <a:pPr marL="97155" indent="0" algn="just" defTabSz="388620">
              <a:lnSpc>
                <a:spcPct val="130000"/>
              </a:lnSpc>
              <a:spcBef>
                <a:spcPts val="300"/>
              </a:spcBef>
              <a:buFont typeface="Helvetica"/>
              <a:buChar char="•"/>
              <a:tabLst>
                <a:tab pos="292100" algn="l"/>
                <a:tab pos="596900" algn="l"/>
                <a:tab pos="901700" algn="l"/>
                <a:tab pos="1206500" algn="l"/>
                <a:tab pos="1511300" algn="l"/>
                <a:tab pos="1803400" algn="l"/>
                <a:tab pos="2108200" algn="l"/>
                <a:tab pos="2413000" algn="l"/>
                <a:tab pos="2717800" algn="l"/>
                <a:tab pos="3022600" algn="l"/>
                <a:tab pos="3314700" algn="l"/>
                <a:tab pos="3619500" algn="l"/>
              </a:tabLst>
              <a:defRPr sz="1190">
                <a:latin typeface="+mn-lt"/>
                <a:ea typeface="+mn-ea"/>
                <a:cs typeface="+mn-cs"/>
                <a:sym typeface="Helvetica"/>
              </a:defRPr>
            </a:pPr>
            <a:r>
              <a:rPr sz="2380"/>
              <a:t>To understand their application in these real game situations and collaborate with classmates in the development and implementation of activities.</a:t>
            </a:r>
          </a:p>
        </p:txBody>
      </p:sp>
      <p:pic>
        <p:nvPicPr>
          <p:cNvPr id="34" name="pase.jpg" descr="pase.jpg"/>
          <p:cNvPicPr>
            <a:picLocks noChangeAspect="1"/>
          </p:cNvPicPr>
          <p:nvPr/>
        </p:nvPicPr>
        <p:blipFill>
          <a:blip r:embed="rId2"/>
          <a:stretch>
            <a:fillRect/>
          </a:stretch>
        </p:blipFill>
        <p:spPr>
          <a:xfrm>
            <a:off x="6093991" y="2022375"/>
            <a:ext cx="2779441" cy="2074000"/>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hape 24"/>
          <p:cNvSpPr txBox="1"/>
          <p:nvPr/>
        </p:nvSpPr>
        <p:spPr>
          <a:xfrm>
            <a:off x="571500" y="1714500"/>
            <a:ext cx="2952750" cy="32843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just">
              <a:spcBef>
                <a:spcPts val="1000"/>
              </a:spcBef>
              <a:defRPr>
                <a:latin typeface="Arial"/>
                <a:ea typeface="Arial"/>
                <a:cs typeface="Arial"/>
                <a:sym typeface="Arial"/>
              </a:defRPr>
            </a:lvl1pPr>
          </a:lstStyle>
          <a:p>
            <a:r>
              <a:t>This sport is of Swedish origin. It can be considered an adaptation of Hockey and Bandy (ice hockey played in Sweden), since both the equipment and the regulations are very similar. Those who have played hockey tend to learn bandy (a variation of hockey) right away and will generally like it. </a:t>
            </a:r>
          </a:p>
        </p:txBody>
      </p:sp>
      <p:pic>
        <p:nvPicPr>
          <p:cNvPr id="37" name="logodefinitivo.png" descr="logodefinitivo.png"/>
          <p:cNvPicPr>
            <a:picLocks noChangeAspect="1"/>
          </p:cNvPicPr>
          <p:nvPr/>
        </p:nvPicPr>
        <p:blipFill>
          <a:blip r:embed="rId2"/>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sp>
        <p:nvSpPr>
          <p:cNvPr id="38" name="Shape 26"/>
          <p:cNvSpPr txBox="1"/>
          <p:nvPr/>
        </p:nvSpPr>
        <p:spPr>
          <a:xfrm>
            <a:off x="500062" y="357186"/>
            <a:ext cx="6553201" cy="6098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spcBef>
                <a:spcPts val="1400"/>
              </a:spcBef>
              <a:defRPr sz="3600">
                <a:latin typeface="Arial"/>
                <a:ea typeface="Arial"/>
                <a:cs typeface="Arial"/>
                <a:sym typeface="Arial"/>
              </a:defRPr>
            </a:lvl1pPr>
          </a:lstStyle>
          <a:p>
            <a:r>
              <a:t>History</a:t>
            </a:r>
          </a:p>
        </p:txBody>
      </p:sp>
      <p:pic>
        <p:nvPicPr>
          <p:cNvPr id="39" name="floorball 14.jpg" descr="floorball 14.jpg"/>
          <p:cNvPicPr>
            <a:picLocks noChangeAspect="1"/>
          </p:cNvPicPr>
          <p:nvPr/>
        </p:nvPicPr>
        <p:blipFill>
          <a:blip r:embed="rId3"/>
          <a:stretch>
            <a:fillRect/>
          </a:stretch>
        </p:blipFill>
        <p:spPr>
          <a:xfrm>
            <a:off x="4722217" y="1845666"/>
            <a:ext cx="3728254" cy="2845091"/>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Shape 29"/>
          <p:cNvSpPr txBox="1"/>
          <p:nvPr/>
        </p:nvSpPr>
        <p:spPr>
          <a:xfrm>
            <a:off x="428625" y="3427976"/>
            <a:ext cx="4714875" cy="5259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p>
            <a:pPr algn="ctr">
              <a:defRPr>
                <a:latin typeface="Arial"/>
                <a:ea typeface="Arial"/>
                <a:cs typeface="Arial"/>
                <a:sym typeface="Arial"/>
              </a:defRPr>
            </a:pPr>
            <a:endParaRPr/>
          </a:p>
          <a:p>
            <a:pPr algn="just">
              <a:defRPr>
                <a:latin typeface="Arial"/>
                <a:ea typeface="Arial"/>
                <a:cs typeface="Arial"/>
                <a:sym typeface="Arial"/>
              </a:defRPr>
            </a:pPr>
            <a:r>
              <a:t>	</a:t>
            </a:r>
          </a:p>
        </p:txBody>
      </p:sp>
      <p:sp>
        <p:nvSpPr>
          <p:cNvPr id="42" name="Shape 30"/>
          <p:cNvSpPr txBox="1"/>
          <p:nvPr/>
        </p:nvSpPr>
        <p:spPr>
          <a:xfrm>
            <a:off x="2468562" y="39686"/>
            <a:ext cx="6553201" cy="6098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spcBef>
                <a:spcPts val="1400"/>
              </a:spcBef>
              <a:defRPr sz="3600">
                <a:latin typeface="Arial"/>
                <a:ea typeface="Arial"/>
                <a:cs typeface="Arial"/>
                <a:sym typeface="Arial"/>
              </a:defRPr>
            </a:lvl1pPr>
          </a:lstStyle>
          <a:p>
            <a:r>
              <a:t>Basic Regulations</a:t>
            </a:r>
          </a:p>
        </p:txBody>
      </p:sp>
      <p:pic>
        <p:nvPicPr>
          <p:cNvPr id="43" name="logodefinitivo.png" descr="logodefinitivo.png"/>
          <p:cNvPicPr>
            <a:picLocks noChangeAspect="1"/>
          </p:cNvPicPr>
          <p:nvPr/>
        </p:nvPicPr>
        <p:blipFill>
          <a:blip r:embed="rId2"/>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pic>
        <p:nvPicPr>
          <p:cNvPr id="44" name="floorball 12.jpg" descr="floorball 12.jpg"/>
          <p:cNvPicPr>
            <a:picLocks noChangeAspect="1"/>
          </p:cNvPicPr>
          <p:nvPr/>
        </p:nvPicPr>
        <p:blipFill>
          <a:blip r:embed="rId3">
            <a:alphaModFix amt="15231"/>
          </a:blip>
          <a:stretch>
            <a:fillRect/>
          </a:stretch>
        </p:blipFill>
        <p:spPr>
          <a:xfrm>
            <a:off x="1059251" y="710366"/>
            <a:ext cx="7025498" cy="5639198"/>
          </a:xfrm>
          <a:prstGeom prst="rect">
            <a:avLst/>
          </a:prstGeom>
          <a:ln w="12700">
            <a:miter lim="400000"/>
          </a:ln>
        </p:spPr>
      </p:pic>
      <p:graphicFrame>
        <p:nvGraphicFramePr>
          <p:cNvPr id="45" name="Table"/>
          <p:cNvGraphicFramePr/>
          <p:nvPr/>
        </p:nvGraphicFramePr>
        <p:xfrm>
          <a:off x="209550" y="819150"/>
          <a:ext cx="8724900" cy="5664200"/>
        </p:xfrm>
        <a:graphic>
          <a:graphicData uri="http://schemas.openxmlformats.org/drawingml/2006/table">
            <a:tbl>
              <a:tblPr bandRow="1">
                <a:tableStyleId>{4C3C2611-4C71-4FC5-86AE-919BDF0F9419}</a:tableStyleId>
              </a:tblPr>
              <a:tblGrid>
                <a:gridCol w="8724900">
                  <a:extLst>
                    <a:ext uri="{9D8B030D-6E8A-4147-A177-3AD203B41FA5}">
                      <a16:colId xmlns:a16="http://schemas.microsoft.com/office/drawing/2014/main" xmlns="" val="20000"/>
                    </a:ext>
                  </a:extLst>
                </a:gridCol>
              </a:tblGrid>
              <a:tr h="215900">
                <a:tc>
                  <a:txBody>
                    <a:bodyPr/>
                    <a:lstStyle/>
                    <a:p>
                      <a:pPr algn="l"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ym typeface="Helvetica"/>
                        </a:defRPr>
                      </a:pPr>
                      <a:r>
                        <a:t>Two teams of </a:t>
                      </a:r>
                      <a:r>
                        <a:rPr b="1"/>
                        <a:t>6 players</a:t>
                      </a:r>
                      <a:r>
                        <a:t> (there exists an alternative 4x4, with a modification of the rules);</a:t>
                      </a:r>
                    </a:p>
                  </a:txBody>
                  <a:tcPr marL="63500" marR="63500" marT="63500" marB="63500" anchor="ctr" horzOverflow="overflow">
                    <a:lnL w="12700">
                      <a:solidFill>
                        <a:srgbClr val="AAAAAA">
                          <a:alpha val="85000"/>
                        </a:srgbClr>
                      </a:solidFill>
                      <a:miter lim="400000"/>
                    </a:lnL>
                    <a:lnR w="12700">
                      <a:solidFill>
                        <a:srgbClr val="AAAAAA">
                          <a:alpha val="85000"/>
                        </a:srgbClr>
                      </a:solidFill>
                      <a:miter lim="400000"/>
                    </a:lnR>
                    <a:lnT w="12700">
                      <a:solidFill>
                        <a:srgbClr val="AAAAAA">
                          <a:alpha val="85000"/>
                        </a:srgbClr>
                      </a:solidFill>
                      <a:miter lim="400000"/>
                    </a:lnT>
                    <a:lnB>
                      <a:solidFill>
                        <a:srgbClr val="AAAAAA">
                          <a:alpha val="85000"/>
                        </a:srgbClr>
                      </a:solidFill>
                      <a:miter lim="400000"/>
                    </a:lnB>
                    <a:solidFill>
                      <a:srgbClr val="D4FB79">
                        <a:alpha val="28000"/>
                      </a:srgbClr>
                    </a:solidFill>
                  </a:tcPr>
                </a:tc>
                <a:extLst>
                  <a:ext uri="{0D108BD9-81ED-4DB2-BD59-A6C34878D82A}">
                    <a16:rowId xmlns:a16="http://schemas.microsoft.com/office/drawing/2014/main" xmlns="" val="10000"/>
                  </a:ext>
                </a:extLst>
              </a:tr>
              <a:tr h="224155">
                <a:tc>
                  <a:txBody>
                    <a:bodyPr/>
                    <a:lstStyle/>
                    <a:p>
                      <a:pPr algn="l"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400">
                          <a:sym typeface="Helvetica"/>
                        </a:rPr>
                        <a:t>Trying to get the ball into the other team’s goal as many times;</a:t>
                      </a:r>
                    </a:p>
                  </a:txBody>
                  <a:tcPr marL="63500" marR="63500" marT="63500" marB="63500" anchor="ctr" horzOverflow="overflow">
                    <a:lnL w="12700">
                      <a:solidFill>
                        <a:srgbClr val="AAAAAA">
                          <a:alpha val="85000"/>
                        </a:srgbClr>
                      </a:solidFill>
                      <a:miter lim="400000"/>
                    </a:lnL>
                    <a:lnR w="12700">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D4FB79">
                        <a:alpha val="28000"/>
                      </a:srgbClr>
                    </a:solidFill>
                  </a:tcPr>
                </a:tc>
                <a:extLst>
                  <a:ext uri="{0D108BD9-81ED-4DB2-BD59-A6C34878D82A}">
                    <a16:rowId xmlns:a16="http://schemas.microsoft.com/office/drawing/2014/main" xmlns="" val="10001"/>
                  </a:ext>
                </a:extLst>
              </a:tr>
              <a:tr h="508000">
                <a:tc>
                  <a:txBody>
                    <a:bodyPr/>
                    <a:lstStyle/>
                    <a:p>
                      <a:pPr algn="l"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400">
                          <a:sym typeface="Helvetica"/>
                        </a:rPr>
                        <a:t>During the three periods of 20 minutes allowed. However, a match can be modified to a minimum of 2 periods lasting 15 minutes;</a:t>
                      </a:r>
                    </a:p>
                  </a:txBody>
                  <a:tcPr marL="63500" marR="63500" marT="63500" marB="63500" anchor="ctr" horzOverflow="overflow">
                    <a:lnL w="12700">
                      <a:solidFill>
                        <a:srgbClr val="AAAAAA">
                          <a:alpha val="85000"/>
                        </a:srgbClr>
                      </a:solidFill>
                      <a:miter lim="400000"/>
                    </a:lnL>
                    <a:lnR w="12700">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D4FB79">
                        <a:alpha val="28000"/>
                      </a:srgbClr>
                    </a:solidFill>
                  </a:tcPr>
                </a:tc>
                <a:extLst>
                  <a:ext uri="{0D108BD9-81ED-4DB2-BD59-A6C34878D82A}">
                    <a16:rowId xmlns:a16="http://schemas.microsoft.com/office/drawing/2014/main" xmlns="" val="10002"/>
                  </a:ext>
                </a:extLst>
              </a:tr>
              <a:tr h="224155">
                <a:tc>
                  <a:txBody>
                    <a:bodyPr/>
                    <a:lstStyle/>
                    <a:p>
                      <a:pPr algn="l"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400">
                          <a:sym typeface="Helvetica"/>
                        </a:rPr>
                        <a:t>Players have 10' rest or intermission between each period;</a:t>
                      </a:r>
                    </a:p>
                  </a:txBody>
                  <a:tcPr marL="63500" marR="63500" marT="63500" marB="63500" anchor="ctr" horzOverflow="overflow">
                    <a:lnL w="12700">
                      <a:solidFill>
                        <a:srgbClr val="AAAAAA">
                          <a:alpha val="85000"/>
                        </a:srgbClr>
                      </a:solidFill>
                      <a:miter lim="400000"/>
                    </a:lnL>
                    <a:lnR w="12700">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D4FB79">
                        <a:alpha val="28000"/>
                      </a:srgbClr>
                    </a:solidFill>
                  </a:tcPr>
                </a:tc>
                <a:extLst>
                  <a:ext uri="{0D108BD9-81ED-4DB2-BD59-A6C34878D82A}">
                    <a16:rowId xmlns:a16="http://schemas.microsoft.com/office/drawing/2014/main" xmlns="" val="10003"/>
                  </a:ext>
                </a:extLst>
              </a:tr>
              <a:tr h="224155">
                <a:tc>
                  <a:txBody>
                    <a:bodyPr/>
                    <a:lstStyle/>
                    <a:p>
                      <a:pPr algn="l"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ym typeface="Helvetica"/>
                        </a:defRPr>
                      </a:pPr>
                      <a:r>
                        <a:t>Each player will have </a:t>
                      </a:r>
                      <a:r>
                        <a:rPr b="1"/>
                        <a:t>a stick</a:t>
                      </a:r>
                      <a:r>
                        <a:t> to use during the match;</a:t>
                      </a:r>
                    </a:p>
                  </a:txBody>
                  <a:tcPr marL="63500" marR="63500" marT="63500" marB="63500" anchor="ctr" horzOverflow="overflow">
                    <a:lnL w="12700">
                      <a:solidFill>
                        <a:srgbClr val="AAAAAA">
                          <a:alpha val="85000"/>
                        </a:srgbClr>
                      </a:solidFill>
                      <a:miter lim="400000"/>
                    </a:lnL>
                    <a:lnR w="12700">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D4FB79">
                        <a:alpha val="28000"/>
                      </a:srgbClr>
                    </a:solidFill>
                  </a:tcPr>
                </a:tc>
                <a:extLst>
                  <a:ext uri="{0D108BD9-81ED-4DB2-BD59-A6C34878D82A}">
                    <a16:rowId xmlns:a16="http://schemas.microsoft.com/office/drawing/2014/main" xmlns="" val="10004"/>
                  </a:ext>
                </a:extLst>
              </a:tr>
              <a:tr h="508000">
                <a:tc>
                  <a:txBody>
                    <a:bodyPr/>
                    <a:lstStyle/>
                    <a:p>
                      <a:pPr algn="l"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400">
                          <a:sym typeface="Helvetica"/>
                        </a:rPr>
                        <a:t>Except for the goalkeeper whose hands are free and who is considered an extra player upon leaving the goal area then the goalkeeper may use any part of his/her body to stop or throw the ball;</a:t>
                      </a:r>
                    </a:p>
                  </a:txBody>
                  <a:tcPr marL="63500" marR="63500" marT="63500" marB="63500" anchor="ctr" horzOverflow="overflow">
                    <a:lnL w="12700">
                      <a:solidFill>
                        <a:srgbClr val="AAAAAA">
                          <a:alpha val="85000"/>
                        </a:srgbClr>
                      </a:solidFill>
                      <a:miter lim="400000"/>
                    </a:lnL>
                    <a:lnR w="12700">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D4FB79">
                        <a:alpha val="28000"/>
                      </a:srgbClr>
                    </a:solidFill>
                  </a:tcPr>
                </a:tc>
                <a:extLst>
                  <a:ext uri="{0D108BD9-81ED-4DB2-BD59-A6C34878D82A}">
                    <a16:rowId xmlns:a16="http://schemas.microsoft.com/office/drawing/2014/main" xmlns="" val="10005"/>
                  </a:ext>
                </a:extLst>
              </a:tr>
              <a:tr h="482600">
                <a:tc>
                  <a:txBody>
                    <a:bodyPr/>
                    <a:lstStyle/>
                    <a:p>
                      <a:pPr algn="l"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400">
                          <a:sym typeface="Helvetica"/>
                        </a:rPr>
                        <a:t>The goalkeeper must put the ball into play within 3" so it touches the ground or a player before moving on to the opponents’ side of the field;</a:t>
                      </a:r>
                    </a:p>
                  </a:txBody>
                  <a:tcPr marL="63500" marR="63500" marT="63500" marB="63500" anchor="ctr" horzOverflow="overflow">
                    <a:lnL w="12700">
                      <a:solidFill>
                        <a:srgbClr val="AAAAAA">
                          <a:alpha val="85000"/>
                        </a:srgbClr>
                      </a:solidFill>
                      <a:miter lim="400000"/>
                    </a:lnL>
                    <a:lnR w="12700">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D4FB79">
                        <a:alpha val="28000"/>
                      </a:srgbClr>
                    </a:solidFill>
                  </a:tcPr>
                </a:tc>
                <a:extLst>
                  <a:ext uri="{0D108BD9-81ED-4DB2-BD59-A6C34878D82A}">
                    <a16:rowId xmlns:a16="http://schemas.microsoft.com/office/drawing/2014/main" xmlns="" val="10006"/>
                  </a:ext>
                </a:extLst>
              </a:tr>
              <a:tr h="482600">
                <a:tc>
                  <a:txBody>
                    <a:bodyPr/>
                    <a:lstStyle/>
                    <a:p>
                      <a:pPr algn="l"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ym typeface="Helvetica"/>
                        </a:defRPr>
                      </a:pPr>
                      <a:r>
                        <a:t>The match begins with </a:t>
                      </a:r>
                      <a:r>
                        <a:rPr b="1"/>
                        <a:t>a face-off</a:t>
                      </a:r>
                      <a:r>
                        <a:t> in the middle of the field, with one player from each team in position to take over the ball; the other players need to be 3 metres away;</a:t>
                      </a:r>
                    </a:p>
                  </a:txBody>
                  <a:tcPr marL="63500" marR="63500" marT="63500" marB="63500" anchor="ctr" horzOverflow="overflow">
                    <a:lnL w="12700">
                      <a:solidFill>
                        <a:srgbClr val="AAAAAA">
                          <a:alpha val="85000"/>
                        </a:srgbClr>
                      </a:solidFill>
                      <a:miter lim="400000"/>
                    </a:lnL>
                    <a:lnR w="12700">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D4FB79">
                        <a:alpha val="28000"/>
                      </a:srgbClr>
                    </a:solidFill>
                  </a:tcPr>
                </a:tc>
                <a:extLst>
                  <a:ext uri="{0D108BD9-81ED-4DB2-BD59-A6C34878D82A}">
                    <a16:rowId xmlns:a16="http://schemas.microsoft.com/office/drawing/2014/main" xmlns="" val="10007"/>
                  </a:ext>
                </a:extLst>
              </a:tr>
              <a:tr h="224155">
                <a:tc>
                  <a:txBody>
                    <a:bodyPr/>
                    <a:lstStyle/>
                    <a:p>
                      <a:pPr algn="l"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400">
                          <a:sym typeface="Helvetica"/>
                        </a:rPr>
                        <a:t>The same goes for the kick-off of the second half and every time a team scores a goal;</a:t>
                      </a:r>
                    </a:p>
                  </a:txBody>
                  <a:tcPr marL="63500" marR="63500" marT="63500" marB="63500" anchor="ctr" horzOverflow="overflow">
                    <a:lnL w="12700">
                      <a:solidFill>
                        <a:srgbClr val="AAAAAA">
                          <a:alpha val="85000"/>
                        </a:srgbClr>
                      </a:solidFill>
                      <a:miter lim="400000"/>
                    </a:lnL>
                    <a:lnR w="12700">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D4FB79">
                        <a:alpha val="28000"/>
                      </a:srgbClr>
                    </a:solidFill>
                  </a:tcPr>
                </a:tc>
                <a:extLst>
                  <a:ext uri="{0D108BD9-81ED-4DB2-BD59-A6C34878D82A}">
                    <a16:rowId xmlns:a16="http://schemas.microsoft.com/office/drawing/2014/main" xmlns="" val="10008"/>
                  </a:ext>
                </a:extLst>
              </a:tr>
              <a:tr h="224155">
                <a:tc>
                  <a:txBody>
                    <a:bodyPr/>
                    <a:lstStyle/>
                    <a:p>
                      <a:pPr algn="l"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400">
                          <a:sym typeface="Helvetica"/>
                        </a:rPr>
                        <a:t>Players can use their feet and chest to direct the ball into the stick, and use both sides of the stick to strike;</a:t>
                      </a:r>
                    </a:p>
                  </a:txBody>
                  <a:tcPr marL="63500" marR="63500" marT="63500" marB="63500" anchor="ctr" horzOverflow="overflow">
                    <a:lnL w="12700">
                      <a:solidFill>
                        <a:srgbClr val="AAAAAA">
                          <a:alpha val="85000"/>
                        </a:srgbClr>
                      </a:solidFill>
                      <a:miter lim="400000"/>
                    </a:lnL>
                    <a:lnR w="12700">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D4FB79">
                        <a:alpha val="28000"/>
                      </a:srgbClr>
                    </a:solidFill>
                  </a:tcPr>
                </a:tc>
                <a:extLst>
                  <a:ext uri="{0D108BD9-81ED-4DB2-BD59-A6C34878D82A}">
                    <a16:rowId xmlns:a16="http://schemas.microsoft.com/office/drawing/2014/main" xmlns="" val="10009"/>
                  </a:ext>
                </a:extLst>
              </a:tr>
              <a:tr h="482600">
                <a:tc>
                  <a:txBody>
                    <a:bodyPr/>
                    <a:lstStyle/>
                    <a:p>
                      <a:pPr algn="l"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400">
                          <a:sym typeface="Helvetica"/>
                        </a:rPr>
                        <a:t>Using the border around the pitch as a resource of the game is allowed. An amicable shoulder-to-shoulder contact with a player from the other team may also be permitted or taking the ball.</a:t>
                      </a:r>
                    </a:p>
                  </a:txBody>
                  <a:tcPr marL="63500" marR="63500" marT="63500" marB="63500" anchor="ctr" horzOverflow="overflow">
                    <a:lnL w="12700">
                      <a:solidFill>
                        <a:srgbClr val="AAAAAA">
                          <a:alpha val="85000"/>
                        </a:srgbClr>
                      </a:solidFill>
                      <a:miter lim="400000"/>
                    </a:lnL>
                    <a:lnR w="12700">
                      <a:solidFill>
                        <a:srgbClr val="AAAAAA">
                          <a:alpha val="85000"/>
                        </a:srgbClr>
                      </a:solidFill>
                      <a:miter lim="400000"/>
                    </a:lnR>
                    <a:lnT>
                      <a:solidFill>
                        <a:srgbClr val="AAAAAA">
                          <a:alpha val="85000"/>
                        </a:srgbClr>
                      </a:solidFill>
                      <a:miter lim="400000"/>
                    </a:lnT>
                    <a:lnB w="12700">
                      <a:solidFill>
                        <a:srgbClr val="AAAAAA">
                          <a:alpha val="85000"/>
                        </a:srgbClr>
                      </a:solidFill>
                      <a:miter lim="400000"/>
                    </a:lnB>
                    <a:solidFill>
                      <a:srgbClr val="D4FB79">
                        <a:alpha val="28000"/>
                      </a:srgbClr>
                    </a:solidFill>
                  </a:tcPr>
                </a:tc>
                <a:extLst>
                  <a:ext uri="{0D108BD9-81ED-4DB2-BD59-A6C34878D82A}">
                    <a16:rowId xmlns:a16="http://schemas.microsoft.com/office/drawing/2014/main" xmlns="" val="10010"/>
                  </a:ext>
                </a:extLst>
              </a:tr>
            </a:tbl>
          </a:graphicData>
        </a:graphic>
      </p:graphicFrame>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logodefinitivo.png" descr="logodefinitivo.png"/>
          <p:cNvPicPr>
            <a:picLocks noChangeAspect="1"/>
          </p:cNvPicPr>
          <p:nvPr/>
        </p:nvPicPr>
        <p:blipFill>
          <a:blip r:embed="rId2"/>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pic>
        <p:nvPicPr>
          <p:cNvPr id="48" name="floorball 11.jpg" descr="floorball 11.jpg"/>
          <p:cNvPicPr>
            <a:picLocks noChangeAspect="1"/>
          </p:cNvPicPr>
          <p:nvPr/>
        </p:nvPicPr>
        <p:blipFill>
          <a:blip r:embed="rId3">
            <a:alphaModFix amt="13701"/>
          </a:blip>
          <a:stretch>
            <a:fillRect/>
          </a:stretch>
        </p:blipFill>
        <p:spPr>
          <a:xfrm>
            <a:off x="1369707" y="748456"/>
            <a:ext cx="6221706" cy="4793609"/>
          </a:xfrm>
          <a:prstGeom prst="rect">
            <a:avLst/>
          </a:prstGeom>
          <a:ln w="12700">
            <a:miter lim="400000"/>
          </a:ln>
        </p:spPr>
      </p:pic>
      <p:sp>
        <p:nvSpPr>
          <p:cNvPr id="49" name="Shape 30"/>
          <p:cNvSpPr txBox="1"/>
          <p:nvPr/>
        </p:nvSpPr>
        <p:spPr>
          <a:xfrm>
            <a:off x="2468562" y="39686"/>
            <a:ext cx="6553201" cy="6098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spcBef>
                <a:spcPts val="1400"/>
              </a:spcBef>
              <a:defRPr sz="3600">
                <a:latin typeface="Arial"/>
                <a:ea typeface="Arial"/>
                <a:cs typeface="Arial"/>
                <a:sym typeface="Arial"/>
              </a:defRPr>
            </a:lvl1pPr>
          </a:lstStyle>
          <a:p>
            <a:r>
              <a:t>Basic Regulations</a:t>
            </a:r>
          </a:p>
        </p:txBody>
      </p:sp>
      <p:graphicFrame>
        <p:nvGraphicFramePr>
          <p:cNvPr id="50" name="Table"/>
          <p:cNvGraphicFramePr/>
          <p:nvPr>
            <p:extLst>
              <p:ext uri="{D42A27DB-BD31-4B8C-83A1-F6EECF244321}">
                <p14:modId xmlns:p14="http://schemas.microsoft.com/office/powerpoint/2010/main" val="3500826325"/>
              </p:ext>
            </p:extLst>
          </p:nvPr>
        </p:nvGraphicFramePr>
        <p:xfrm>
          <a:off x="209550" y="748456"/>
          <a:ext cx="8724900" cy="4519269"/>
        </p:xfrm>
        <a:graphic>
          <a:graphicData uri="http://schemas.openxmlformats.org/drawingml/2006/table">
            <a:tbl>
              <a:tblPr bandRow="1">
                <a:tableStyleId>{4C3C2611-4C71-4FC5-86AE-919BDF0F9419}</a:tableStyleId>
              </a:tblPr>
              <a:tblGrid>
                <a:gridCol w="8724900">
                  <a:extLst>
                    <a:ext uri="{9D8B030D-6E8A-4147-A177-3AD203B41FA5}">
                      <a16:colId xmlns:a16="http://schemas.microsoft.com/office/drawing/2014/main" xmlns="" val="20000"/>
                    </a:ext>
                  </a:extLst>
                </a:gridCol>
              </a:tblGrid>
              <a:tr h="493824">
                <a:tc>
                  <a:txBody>
                    <a:bodyPr/>
                    <a:lstStyle/>
                    <a:p>
                      <a:pPr algn="ctr"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400">
                          <a:sym typeface="Helvetica"/>
                        </a:rPr>
                        <a:t>Regulations do not permit...</a:t>
                      </a:r>
                    </a:p>
                  </a:txBody>
                  <a:tcPr marL="63500" marR="63500" marT="63500" marB="63500" anchor="ctr" horzOverflow="overflow">
                    <a:lnL w="12700">
                      <a:solidFill>
                        <a:srgbClr val="AAAAAA">
                          <a:alpha val="85000"/>
                        </a:srgbClr>
                      </a:solidFill>
                      <a:miter lim="400000"/>
                    </a:lnL>
                    <a:lnR w="12700">
                      <a:solidFill>
                        <a:srgbClr val="AAAAAA">
                          <a:alpha val="85000"/>
                        </a:srgbClr>
                      </a:solidFill>
                      <a:miter lim="400000"/>
                    </a:lnR>
                    <a:lnT w="12700">
                      <a:solidFill>
                        <a:srgbClr val="AAAAAA">
                          <a:alpha val="85000"/>
                        </a:srgbClr>
                      </a:solidFill>
                      <a:miter lim="400000"/>
                    </a:lnT>
                    <a:lnB>
                      <a:solidFill>
                        <a:srgbClr val="AAAAAA">
                          <a:alpha val="85000"/>
                        </a:srgbClr>
                      </a:solidFill>
                      <a:miter lim="400000"/>
                    </a:lnB>
                    <a:solidFill>
                      <a:srgbClr val="FF9300">
                        <a:alpha val="42000"/>
                      </a:srgbClr>
                    </a:solidFill>
                  </a:tcPr>
                </a:tc>
                <a:extLst>
                  <a:ext uri="{0D108BD9-81ED-4DB2-BD59-A6C34878D82A}">
                    <a16:rowId xmlns:a16="http://schemas.microsoft.com/office/drawing/2014/main" xmlns="" val="10000"/>
                  </a:ext>
                </a:extLst>
              </a:tr>
              <a:tr h="493824">
                <a:tc>
                  <a:txBody>
                    <a:bodyPr/>
                    <a:lstStyle/>
                    <a:p>
                      <a:pPr algn="l"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lang="es-ES" sz="1800" dirty="0">
                          <a:sym typeface="Helvetica"/>
                        </a:rPr>
                        <a:t>E</a:t>
                      </a:r>
                      <a:r>
                        <a:rPr sz="1800" dirty="0" err="1">
                          <a:sym typeface="Helvetica"/>
                        </a:rPr>
                        <a:t>ntering</a:t>
                      </a:r>
                      <a:r>
                        <a:rPr sz="1800" dirty="0">
                          <a:sym typeface="Helvetica"/>
                        </a:rPr>
                        <a:t> the goal area, but putting the stick in is allowed,</a:t>
                      </a:r>
                    </a:p>
                  </a:txBody>
                  <a:tcPr marL="63500" marR="63500" marT="63500" marB="63500" anchor="ctr" horzOverflow="overflow">
                    <a:lnL w="12700">
                      <a:solidFill>
                        <a:srgbClr val="AAAAAA">
                          <a:alpha val="85000"/>
                        </a:srgbClr>
                      </a:solidFill>
                      <a:miter lim="400000"/>
                    </a:lnL>
                    <a:lnR w="12700">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FF9300">
                        <a:alpha val="15000"/>
                      </a:srgbClr>
                    </a:solidFill>
                  </a:tcPr>
                </a:tc>
                <a:extLst>
                  <a:ext uri="{0D108BD9-81ED-4DB2-BD59-A6C34878D82A}">
                    <a16:rowId xmlns:a16="http://schemas.microsoft.com/office/drawing/2014/main" xmlns="" val="10001"/>
                  </a:ext>
                </a:extLst>
              </a:tr>
              <a:tr h="493824">
                <a:tc>
                  <a:txBody>
                    <a:bodyPr/>
                    <a:lstStyle/>
                    <a:p>
                      <a:pPr algn="l"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lang="es-ES" sz="1800" dirty="0">
                          <a:sym typeface="Helvetica"/>
                        </a:rPr>
                        <a:t>T</a:t>
                      </a:r>
                      <a:r>
                        <a:rPr sz="1800" dirty="0">
                          <a:sym typeface="Helvetica"/>
                        </a:rPr>
                        <a:t>ripping an opponent, or playing while lying on the floor and raising the stick above the knee or releasing it,</a:t>
                      </a:r>
                    </a:p>
                  </a:txBody>
                  <a:tcPr marL="63500" marR="63500" marT="63500" marB="63500" anchor="ctr" horzOverflow="overflow">
                    <a:lnL w="12700">
                      <a:solidFill>
                        <a:srgbClr val="AAAAAA">
                          <a:alpha val="85000"/>
                        </a:srgbClr>
                      </a:solidFill>
                      <a:miter lim="400000"/>
                    </a:lnL>
                    <a:lnR w="12700">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FF9300">
                        <a:alpha val="15000"/>
                      </a:srgbClr>
                    </a:solidFill>
                  </a:tcPr>
                </a:tc>
                <a:extLst>
                  <a:ext uri="{0D108BD9-81ED-4DB2-BD59-A6C34878D82A}">
                    <a16:rowId xmlns:a16="http://schemas.microsoft.com/office/drawing/2014/main" xmlns="" val="10002"/>
                  </a:ext>
                </a:extLst>
              </a:tr>
              <a:tr h="1197266">
                <a:tc>
                  <a:txBody>
                    <a:bodyPr/>
                    <a:lstStyle/>
                    <a:p>
                      <a:pPr algn="l"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lang="es-ES" sz="1800" dirty="0">
                          <a:sym typeface="Helvetica"/>
                        </a:rPr>
                        <a:t>W</a:t>
                      </a:r>
                      <a:r>
                        <a:rPr sz="1800" dirty="0">
                          <a:sym typeface="Helvetica"/>
                        </a:rPr>
                        <a:t>hen a team violates any rule, i.e., a foul has been called, there will be a face-off or a free-hit from the place where it occurred. The other players will have to stand 3 </a:t>
                      </a:r>
                      <a:r>
                        <a:rPr sz="1800" dirty="0" err="1">
                          <a:sym typeface="Helvetica"/>
                        </a:rPr>
                        <a:t>metres</a:t>
                      </a:r>
                      <a:r>
                        <a:rPr sz="1800" dirty="0">
                          <a:sym typeface="Helvetica"/>
                        </a:rPr>
                        <a:t> away and the ball cannot be thrown directly into the goal, and</a:t>
                      </a:r>
                    </a:p>
                  </a:txBody>
                  <a:tcPr marL="63500" marR="63500" marT="63500" marB="63500" anchor="ctr" horzOverflow="overflow">
                    <a:lnL w="12700">
                      <a:solidFill>
                        <a:srgbClr val="AAAAAA">
                          <a:alpha val="85000"/>
                        </a:srgbClr>
                      </a:solidFill>
                      <a:miter lim="400000"/>
                    </a:lnL>
                    <a:lnR w="12700">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FF9300">
                        <a:alpha val="15000"/>
                      </a:srgbClr>
                    </a:solidFill>
                  </a:tcPr>
                </a:tc>
                <a:extLst>
                  <a:ext uri="{0D108BD9-81ED-4DB2-BD59-A6C34878D82A}">
                    <a16:rowId xmlns:a16="http://schemas.microsoft.com/office/drawing/2014/main" xmlns="" val="10003"/>
                  </a:ext>
                </a:extLst>
              </a:tr>
              <a:tr h="1548987">
                <a:tc>
                  <a:txBody>
                    <a:bodyPr/>
                    <a:lstStyle/>
                    <a:p>
                      <a:pPr algn="l"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lang="es-ES" sz="1800" dirty="0">
                          <a:sym typeface="Helvetica"/>
                        </a:rPr>
                        <a:t>I</a:t>
                      </a:r>
                      <a:r>
                        <a:rPr sz="1800" dirty="0">
                          <a:sym typeface="Helvetica"/>
                        </a:rPr>
                        <a:t>f an offence is punishable by a penalty (a player denied a clear goal, and the goal is moved, or defender gets into the area of goalkeeper, for example), the kick-off will be made from the </a:t>
                      </a:r>
                      <a:r>
                        <a:rPr sz="1800" dirty="0" err="1">
                          <a:sym typeface="Helvetica"/>
                        </a:rPr>
                        <a:t>centre</a:t>
                      </a:r>
                      <a:r>
                        <a:rPr sz="1800" dirty="0">
                          <a:sym typeface="Helvetica"/>
                        </a:rPr>
                        <a:t> line moving forward and controlling the ball directly to goal, other players will be located outside the space where the action takes place.</a:t>
                      </a:r>
                    </a:p>
                  </a:txBody>
                  <a:tcPr marL="63500" marR="63500" marT="63500" marB="63500" anchor="ctr" horzOverflow="overflow">
                    <a:lnL w="12700">
                      <a:solidFill>
                        <a:srgbClr val="AAAAAA">
                          <a:alpha val="85000"/>
                        </a:srgbClr>
                      </a:solidFill>
                      <a:miter lim="400000"/>
                    </a:lnL>
                    <a:lnR w="12700">
                      <a:solidFill>
                        <a:srgbClr val="AAAAAA">
                          <a:alpha val="85000"/>
                        </a:srgbClr>
                      </a:solidFill>
                      <a:miter lim="400000"/>
                    </a:lnR>
                    <a:lnT>
                      <a:solidFill>
                        <a:srgbClr val="AAAAAA">
                          <a:alpha val="85000"/>
                        </a:srgbClr>
                      </a:solidFill>
                      <a:miter lim="400000"/>
                    </a:lnT>
                    <a:lnB w="12700">
                      <a:solidFill>
                        <a:srgbClr val="AAAAAA">
                          <a:alpha val="85000"/>
                        </a:srgbClr>
                      </a:solidFill>
                      <a:miter lim="400000"/>
                    </a:lnB>
                    <a:solidFill>
                      <a:srgbClr val="FF9300">
                        <a:alpha val="15000"/>
                      </a:srgbClr>
                    </a:solidFill>
                  </a:tcPr>
                </a:tc>
                <a:extLst>
                  <a:ext uri="{0D108BD9-81ED-4DB2-BD59-A6C34878D82A}">
                    <a16:rowId xmlns:a16="http://schemas.microsoft.com/office/drawing/2014/main" xmlns="" val="10004"/>
                  </a:ext>
                </a:extLst>
              </a:tr>
            </a:tbl>
          </a:graphicData>
        </a:graphic>
      </p:graphicFrame>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Shape 43"/>
          <p:cNvSpPr txBox="1"/>
          <p:nvPr/>
        </p:nvSpPr>
        <p:spPr>
          <a:xfrm>
            <a:off x="3276600" y="0"/>
            <a:ext cx="3311525" cy="5480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just">
              <a:defRPr sz="3200" b="1">
                <a:latin typeface="Arial"/>
                <a:ea typeface="Arial"/>
                <a:cs typeface="Arial"/>
                <a:sym typeface="Arial"/>
              </a:defRPr>
            </a:lvl1pPr>
          </a:lstStyle>
          <a:p>
            <a:r>
              <a:t>Facilities</a:t>
            </a:r>
          </a:p>
        </p:txBody>
      </p:sp>
      <p:pic>
        <p:nvPicPr>
          <p:cNvPr id="53" name="logodefinitivo.png" descr="logodefinitivo.png"/>
          <p:cNvPicPr>
            <a:picLocks noChangeAspect="1"/>
          </p:cNvPicPr>
          <p:nvPr/>
        </p:nvPicPr>
        <p:blipFill>
          <a:blip r:embed="rId2"/>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sp>
        <p:nvSpPr>
          <p:cNvPr id="55" name="Rink/field: 40m x 20m with curved corners and a band of 0.5 m in height surrounding the field. A goal area of 5m x 4m located 2.85 m from the line and goalkeeper area of 2.5m x 1m."/>
          <p:cNvSpPr txBox="1"/>
          <p:nvPr/>
        </p:nvSpPr>
        <p:spPr>
          <a:xfrm>
            <a:off x="168047" y="5174893"/>
            <a:ext cx="8807906" cy="98551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p>
            <a:pPr defTabSz="457200">
              <a:lnSpc>
                <a:spcPct val="11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b="1"/>
              <a:t>Rink/field: </a:t>
            </a:r>
            <a:r>
              <a:t>40m x 20m with curved corners and a band of 0.5 m in height surrounding the field. A goal area of 5m x 4m located 2.85 m from the line and goalkeeper area of 2.5m x 1m. </a:t>
            </a:r>
          </a:p>
        </p:txBody>
      </p:sp>
      <p:pic>
        <p:nvPicPr>
          <p:cNvPr id="6" name="Imagen 5" descr="Diagrama&#10;&#10;Descripción generada automáticamente">
            <a:extLst>
              <a:ext uri="{FF2B5EF4-FFF2-40B4-BE49-F238E27FC236}">
                <a16:creationId xmlns:a16="http://schemas.microsoft.com/office/drawing/2014/main" xmlns="" id="{7929D19F-1FEF-4139-9A85-37134C041B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941" y="935664"/>
            <a:ext cx="8761752" cy="3551275"/>
          </a:xfrm>
          <a:prstGeom prst="rect">
            <a:avLst/>
          </a:prstGeom>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Shape 47"/>
          <p:cNvSpPr txBox="1">
            <a:spLocks noGrp="1"/>
          </p:cNvSpPr>
          <p:nvPr>
            <p:ph type="title" idx="4294967295"/>
          </p:nvPr>
        </p:nvSpPr>
        <p:spPr>
          <a:xfrm>
            <a:off x="2195511" y="549275"/>
            <a:ext cx="4033839" cy="522288"/>
          </a:xfrm>
          <a:prstGeom prst="rect">
            <a:avLst/>
          </a:prstGeom>
        </p:spPr>
        <p:txBody>
          <a:bodyPr lIns="0" tIns="0" rIns="0" bIns="0">
            <a:normAutofit/>
          </a:bodyPr>
          <a:lstStyle>
            <a:lvl1pPr defTabSz="685800">
              <a:defRPr sz="3000"/>
            </a:lvl1pPr>
          </a:lstStyle>
          <a:p>
            <a:r>
              <a:t>Equipment</a:t>
            </a:r>
          </a:p>
        </p:txBody>
      </p:sp>
      <p:sp>
        <p:nvSpPr>
          <p:cNvPr id="58" name="Shape 48"/>
          <p:cNvSpPr txBox="1"/>
          <p:nvPr/>
        </p:nvSpPr>
        <p:spPr>
          <a:xfrm>
            <a:off x="230186" y="3705423"/>
            <a:ext cx="6473877" cy="12928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defTabSz="457200">
              <a:lnSpc>
                <a:spcPct val="11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b="1"/>
              <a:t>Goal: </a:t>
            </a:r>
            <a:r>
              <a:t>size is 1.60m long x 1.15m high.</a:t>
            </a:r>
            <a:r>
              <a:rPr b="1"/>
              <a:t/>
            </a:r>
            <a:br>
              <a:rPr b="1"/>
            </a:br>
            <a:r>
              <a:rPr b="1"/>
              <a:t>Goalkeeper: </a:t>
            </a:r>
            <a:r>
              <a:t>helmet, mask, gloves and protective padding for legs and chest.</a:t>
            </a:r>
            <a:endParaRPr b="1"/>
          </a:p>
          <a:p>
            <a:pPr defTabSz="457200">
              <a:lnSpc>
                <a:spcPct val="11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pPr>
            <a:r>
              <a:rPr sz="1800" b="1"/>
              <a:t>Ball: </a:t>
            </a:r>
            <a:r>
              <a:rPr sz="1800"/>
              <a:t>made of plastic with holes.</a:t>
            </a:r>
            <a:r>
              <a:rPr b="1"/>
              <a:t> </a:t>
            </a:r>
          </a:p>
        </p:txBody>
      </p:sp>
      <p:pic>
        <p:nvPicPr>
          <p:cNvPr id="59" name="logodefinitivo.png" descr="logodefinitivo.png"/>
          <p:cNvPicPr>
            <a:picLocks noChangeAspect="1"/>
          </p:cNvPicPr>
          <p:nvPr/>
        </p:nvPicPr>
        <p:blipFill>
          <a:blip r:embed="rId2"/>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pic>
        <p:nvPicPr>
          <p:cNvPr id="60" name="4.jpg" descr="4.jpg"/>
          <p:cNvPicPr>
            <a:picLocks noChangeAspect="1"/>
          </p:cNvPicPr>
          <p:nvPr/>
        </p:nvPicPr>
        <p:blipFill>
          <a:blip r:embed="rId3"/>
          <a:stretch>
            <a:fillRect/>
          </a:stretch>
        </p:blipFill>
        <p:spPr>
          <a:xfrm>
            <a:off x="3828859" y="1496273"/>
            <a:ext cx="1856697" cy="1784440"/>
          </a:xfrm>
          <a:prstGeom prst="rect">
            <a:avLst/>
          </a:prstGeom>
          <a:ln w="12700">
            <a:miter lim="400000"/>
          </a:ln>
        </p:spPr>
      </p:pic>
      <p:pic>
        <p:nvPicPr>
          <p:cNvPr id="61" name="red-para-porteria-de-floorball-iff.jpg" descr="red-para-porteria-de-floorball-iff.jpg"/>
          <p:cNvPicPr>
            <a:picLocks noChangeAspect="1"/>
          </p:cNvPicPr>
          <p:nvPr/>
        </p:nvPicPr>
        <p:blipFill>
          <a:blip r:embed="rId4"/>
          <a:stretch>
            <a:fillRect/>
          </a:stretch>
        </p:blipFill>
        <p:spPr>
          <a:xfrm>
            <a:off x="7009623" y="1685881"/>
            <a:ext cx="1897454" cy="1784438"/>
          </a:xfrm>
          <a:prstGeom prst="rect">
            <a:avLst/>
          </a:prstGeom>
          <a:ln w="12700">
            <a:miter lim="400000"/>
          </a:ln>
        </p:spPr>
      </p:pic>
      <p:pic>
        <p:nvPicPr>
          <p:cNvPr id="62" name="p_2012proleague.jpg" descr="p_2012proleague.jpg"/>
          <p:cNvPicPr>
            <a:picLocks noChangeAspect="1"/>
          </p:cNvPicPr>
          <p:nvPr/>
        </p:nvPicPr>
        <p:blipFill>
          <a:blip r:embed="rId5"/>
          <a:stretch>
            <a:fillRect/>
          </a:stretch>
        </p:blipFill>
        <p:spPr>
          <a:xfrm>
            <a:off x="7332829" y="4160687"/>
            <a:ext cx="1036331" cy="1036331"/>
          </a:xfrm>
          <a:prstGeom prst="rect">
            <a:avLst/>
          </a:prstGeom>
          <a:ln w="12700">
            <a:miter lim="400000"/>
          </a:ln>
        </p:spPr>
      </p:pic>
      <p:pic>
        <p:nvPicPr>
          <p:cNvPr id="63" name="pastedGraphic.pdf" descr="pastedGraphic.pdf"/>
          <p:cNvPicPr>
            <a:picLocks noChangeAspect="1"/>
          </p:cNvPicPr>
          <p:nvPr/>
        </p:nvPicPr>
        <p:blipFill>
          <a:blip r:embed="rId6"/>
          <a:stretch>
            <a:fillRect/>
          </a:stretch>
        </p:blipFill>
        <p:spPr>
          <a:xfrm>
            <a:off x="850847" y="673100"/>
            <a:ext cx="2006706" cy="2844800"/>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Shape 55"/>
          <p:cNvSpPr txBox="1"/>
          <p:nvPr/>
        </p:nvSpPr>
        <p:spPr>
          <a:xfrm>
            <a:off x="357186" y="1357312"/>
            <a:ext cx="5722890" cy="18262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defRPr>
                <a:latin typeface="Arial"/>
                <a:ea typeface="Arial"/>
                <a:cs typeface="Arial"/>
                <a:sym typeface="Arial"/>
              </a:defRPr>
            </a:pPr>
            <a:r>
              <a:t>Basic technical and tactical actions are: </a:t>
            </a:r>
          </a:p>
          <a:p>
            <a:pPr>
              <a:defRPr>
                <a:latin typeface="Arial"/>
                <a:ea typeface="Arial"/>
                <a:cs typeface="Arial"/>
                <a:sym typeface="Arial"/>
              </a:defRPr>
            </a:pPr>
            <a:endParaRPr/>
          </a:p>
          <a:p>
            <a:pPr algn="just" defTabSz="457200">
              <a:lnSpc>
                <a:spcPct val="11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a:pPr>
            <a:r>
              <a:t>Dribbling:</a:t>
            </a:r>
          </a:p>
          <a:p>
            <a:pPr algn="just" defTabSz="457200">
              <a:lnSpc>
                <a:spcPct val="11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t>when moving with the stick and the ball we must do it with the greatest control and using both sides of the stick.</a:t>
            </a:r>
          </a:p>
        </p:txBody>
      </p:sp>
      <p:sp>
        <p:nvSpPr>
          <p:cNvPr id="66" name="Shape 56"/>
          <p:cNvSpPr txBox="1"/>
          <p:nvPr/>
        </p:nvSpPr>
        <p:spPr>
          <a:xfrm>
            <a:off x="1285875" y="500062"/>
            <a:ext cx="7000875" cy="4370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spcBef>
                <a:spcPts val="1400"/>
              </a:spcBef>
              <a:defRPr sz="2400">
                <a:latin typeface="Arial"/>
                <a:ea typeface="Arial"/>
                <a:cs typeface="Arial"/>
                <a:sym typeface="Arial"/>
              </a:defRPr>
            </a:lvl1pPr>
          </a:lstStyle>
          <a:p>
            <a:r>
              <a:t>BASIC TECHNICAL-TACTICAL RESOURCES</a:t>
            </a:r>
          </a:p>
        </p:txBody>
      </p:sp>
      <p:pic>
        <p:nvPicPr>
          <p:cNvPr id="67" name="logodefinitivo.png" descr="logodefinitivo.png"/>
          <p:cNvPicPr>
            <a:picLocks noChangeAspect="1"/>
          </p:cNvPicPr>
          <p:nvPr/>
        </p:nvPicPr>
        <p:blipFill>
          <a:blip r:embed="rId2"/>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sp>
        <p:nvSpPr>
          <p:cNvPr id="68" name="Shape 58"/>
          <p:cNvSpPr txBox="1"/>
          <p:nvPr/>
        </p:nvSpPr>
        <p:spPr>
          <a:xfrm>
            <a:off x="3071811" y="3929062"/>
            <a:ext cx="5500689" cy="16001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just" defTabSz="457200">
              <a:lnSpc>
                <a:spcPct val="11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a:pPr>
            <a:r>
              <a:t>Passing and receiving</a:t>
            </a:r>
            <a:r>
              <a:rPr b="0"/>
              <a:t>:</a:t>
            </a:r>
          </a:p>
          <a:p>
            <a:pPr algn="just" defTabSz="457200">
              <a:lnSpc>
                <a:spcPct val="11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t>it is important to keep the ball from bouncing when receiving it, for it places the stick at an angle of 90 degrees or less from the ground. To execute the pass the ball should be pushed, not hit. </a:t>
            </a:r>
          </a:p>
        </p:txBody>
      </p:sp>
      <p:pic>
        <p:nvPicPr>
          <p:cNvPr id="69" name="floorball 14 copia.jpg" descr="floorball 14 copia.jpg"/>
          <p:cNvPicPr>
            <a:picLocks noChangeAspect="1"/>
          </p:cNvPicPr>
          <p:nvPr/>
        </p:nvPicPr>
        <p:blipFill>
          <a:blip r:embed="rId3"/>
          <a:stretch>
            <a:fillRect/>
          </a:stretch>
        </p:blipFill>
        <p:spPr>
          <a:xfrm>
            <a:off x="6158010" y="2003828"/>
            <a:ext cx="2655192" cy="1499404"/>
          </a:xfrm>
          <a:prstGeom prst="rect">
            <a:avLst/>
          </a:prstGeom>
          <a:ln w="12700">
            <a:miter lim="400000"/>
          </a:ln>
        </p:spPr>
      </p:pic>
      <p:pic>
        <p:nvPicPr>
          <p:cNvPr id="70" name="pase copia.jpg" descr="pase copia.jpg"/>
          <p:cNvPicPr>
            <a:picLocks noChangeAspect="1"/>
          </p:cNvPicPr>
          <p:nvPr/>
        </p:nvPicPr>
        <p:blipFill>
          <a:blip r:embed="rId4"/>
          <a:stretch>
            <a:fillRect/>
          </a:stretch>
        </p:blipFill>
        <p:spPr>
          <a:xfrm>
            <a:off x="194418" y="3493523"/>
            <a:ext cx="2655193" cy="1981286"/>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8ECED"/>
      </a:accent5>
      <a:accent6>
        <a:srgbClr val="2E2E8B"/>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8ECED"/>
      </a:accent5>
      <a:accent6>
        <a:srgbClr val="2E2E8B"/>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907</Words>
  <Application>Microsoft Office PowerPoint</Application>
  <PresentationFormat>Presentación en pantalla (4:3)</PresentationFormat>
  <Paragraphs>64</Paragraphs>
  <Slides>12</Slides>
  <Notes>0</Notes>
  <HiddenSlides>0</HiddenSlides>
  <MMClips>0</MMClips>
  <ScaleCrop>false</ScaleCrop>
  <HeadingPairs>
    <vt:vector size="4" baseType="variant">
      <vt:variant>
        <vt:lpstr>Tema</vt:lpstr>
      </vt:variant>
      <vt:variant>
        <vt:i4>1</vt:i4>
      </vt:variant>
      <vt:variant>
        <vt:lpstr>Títulos de diapositiva</vt:lpstr>
      </vt:variant>
      <vt:variant>
        <vt:i4>12</vt:i4>
      </vt:variant>
    </vt:vector>
  </HeadingPairs>
  <TitlesOfParts>
    <vt:vector size="13" baseType="lpstr">
      <vt:lpstr>Default</vt:lpstr>
      <vt:lpstr>Presentación de PowerPoint</vt:lpstr>
      <vt:lpstr>Contens</vt:lpstr>
      <vt:lpstr>Objectives</vt:lpstr>
      <vt:lpstr>Presentación de PowerPoint</vt:lpstr>
      <vt:lpstr>Presentación de PowerPoint</vt:lpstr>
      <vt:lpstr>Presentación de PowerPoint</vt:lpstr>
      <vt:lpstr>Presentación de PowerPoint</vt:lpstr>
      <vt:lpstr>Equipment</vt:lpstr>
      <vt:lpstr>Presentación de PowerPoint</vt:lpstr>
      <vt:lpstr>Presentación de PowerPoint</vt:lpstr>
      <vt:lpstr>Presentación de PowerPoint</vt:lpstr>
      <vt:lpstr>QUESTIONNAIRE AND ACTIVITIES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zapepo</dc:creator>
  <cp:lastModifiedBy>zapepo</cp:lastModifiedBy>
  <cp:revision>1</cp:revision>
  <dcterms:modified xsi:type="dcterms:W3CDTF">2021-09-01T11:24:54Z</dcterms:modified>
</cp:coreProperties>
</file>