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Lst>
  <p:sldSz cx="9144000" cy="6858000"/>
  <p:notesSz cx="6858000" cy="9144000"/>
  <p:defaultTextStyle>
    <a:lvl1pPr>
      <a:defRPr>
        <a:latin typeface="Calibri"/>
        <a:ea typeface="Calibri"/>
        <a:cs typeface="Calibri"/>
        <a:sym typeface="Calibri"/>
      </a:defRPr>
    </a:lvl1pPr>
    <a:lvl2pPr indent="457200">
      <a:defRPr>
        <a:latin typeface="Calibri"/>
        <a:ea typeface="Calibri"/>
        <a:cs typeface="Calibri"/>
        <a:sym typeface="Calibri"/>
      </a:defRPr>
    </a:lvl2pPr>
    <a:lvl3pPr indent="914400">
      <a:defRPr>
        <a:latin typeface="Calibri"/>
        <a:ea typeface="Calibri"/>
        <a:cs typeface="Calibri"/>
        <a:sym typeface="Calibri"/>
      </a:defRPr>
    </a:lvl3pPr>
    <a:lvl4pPr indent="1371600">
      <a:defRPr>
        <a:latin typeface="Calibri"/>
        <a:ea typeface="Calibri"/>
        <a:cs typeface="Calibri"/>
        <a:sym typeface="Calibri"/>
      </a:defRPr>
    </a:lvl4pPr>
    <a:lvl5pPr indent="1828800">
      <a:defRPr>
        <a:latin typeface="Calibri"/>
        <a:ea typeface="Calibri"/>
        <a:cs typeface="Calibri"/>
        <a:sym typeface="Calibri"/>
      </a:defRPr>
    </a:lvl5pPr>
    <a:lvl6pPr>
      <a:defRPr>
        <a:latin typeface="Calibri"/>
        <a:ea typeface="Calibri"/>
        <a:cs typeface="Calibri"/>
        <a:sym typeface="Calibri"/>
      </a:defRPr>
    </a:lvl6pPr>
    <a:lvl7pPr>
      <a:defRPr>
        <a:latin typeface="Calibri"/>
        <a:ea typeface="Calibri"/>
        <a:cs typeface="Calibri"/>
        <a:sym typeface="Calibri"/>
      </a:defRPr>
    </a:lvl7pPr>
    <a:lvl8pPr>
      <a:defRPr>
        <a:latin typeface="Calibri"/>
        <a:ea typeface="Calibri"/>
        <a:cs typeface="Calibri"/>
        <a:sym typeface="Calibri"/>
      </a:defRPr>
    </a:lvl8pPr>
    <a:lvl9pPr>
      <a:defRPr>
        <a:latin typeface="Calibri"/>
        <a:ea typeface="Calibri"/>
        <a:cs typeface="Calibri"/>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b="def" i="def"/>
      <a:tcStyle>
        <a:tcBdr/>
        <a:fill>
          <a:solidFill>
            <a:srgbClr val="E8ECF4"/>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b="def" i="def"/>
      <a:tcStyle>
        <a:tcBdr/>
        <a:fill>
          <a:solidFill>
            <a:srgbClr val="FFFFFF"/>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3CECE"/>
          </a:solidFill>
        </a:fill>
      </a:tcStyle>
    </a:wholeTbl>
    <a:band2H>
      <a:tcTxStyle b="def" i="def"/>
      <a:tcStyle>
        <a:tcBdr/>
        <a:fill>
          <a:solidFill>
            <a:srgbClr val="F1E8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E4846"/>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E4846"/>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E4846"/>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b="def" i="def"/>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b="def" i="def"/>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9"/>
          <p:cNvSpPr/>
          <p:nvPr>
            <p:ph type="sldImg"/>
          </p:nvPr>
        </p:nvSpPr>
        <p:spPr>
          <a:xfrm>
            <a:off x="1143000" y="685800"/>
            <a:ext cx="4572000" cy="3429000"/>
          </a:xfrm>
          <a:prstGeom prst="rect">
            <a:avLst/>
          </a:prstGeom>
        </p:spPr>
        <p:txBody>
          <a:bodyPr/>
          <a:lstStyle/>
          <a:p>
            <a:pPr lvl="0"/>
          </a:p>
        </p:txBody>
      </p:sp>
      <p:sp>
        <p:nvSpPr>
          <p:cNvPr id="10" name="Shape 10"/>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4" name="Shape 4"/>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6" name="Shape 6"/>
          <p:cNvSpPr/>
          <p:nvPr>
            <p:ph type="sldNum" sz="quarter" idx="2"/>
          </p:nvPr>
        </p:nvSpPr>
        <p:spPr>
          <a:xfrm>
            <a:off x="6553200" y="6348730"/>
            <a:ext cx="2133600" cy="269241"/>
          </a:xfrm>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8" name="Shape 8"/>
          <p:cNvSpPr/>
          <p:nvPr>
            <p:ph type="sldNum" sz="quarter" idx="2"/>
          </p:nvPr>
        </p:nvSpPr>
        <p:spPr>
          <a:xfrm>
            <a:off x="6553200" y="6348730"/>
            <a:ext cx="2133600" cy="269241"/>
          </a:xfrm>
          <a:prstGeom prst="rect">
            <a:avLst/>
          </a:prstGeom>
        </p:spPr>
        <p:txBody>
          <a:bodyPr/>
          <a:lstStyle/>
          <a:p>
            <a:pPr lvl="0"/>
            <a:fld id="{86CB4B4D-7CA3-9044-876B-883B54F8677D}" type="slidenum"/>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sldNum" sz="quarter" idx="2"/>
          </p:nvPr>
        </p:nvSpPr>
        <p:spPr>
          <a:xfrm>
            <a:off x="6553200" y="6404292"/>
            <a:ext cx="2133600" cy="269241"/>
          </a:xfrm>
          <a:prstGeom prst="rect">
            <a:avLst/>
          </a:prstGeom>
          <a:ln w="12700">
            <a:miter lim="400000"/>
          </a:ln>
        </p:spPr>
        <p:txBody>
          <a:bodyPr lIns="45719" rIns="45719" anchor="ctr">
            <a:spAutoFit/>
          </a:bodyPr>
          <a:lstStyle>
            <a:lvl1pPr algn="r">
              <a:defRPr sz="1200">
                <a:solidFill>
                  <a:srgbClr val="898989"/>
                </a:solidFill>
              </a:defRPr>
            </a:lvl1pPr>
          </a:lstStyle>
          <a:p>
            <a:pPr lvl="0"/>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Lst>
  <p:transition spd="med" advClick="1"/>
  <p:txStyles>
    <p:titleStyle>
      <a:lvl1pPr algn="ctr">
        <a:defRPr sz="4400">
          <a:latin typeface="Calibri"/>
          <a:ea typeface="Calibri"/>
          <a:cs typeface="Calibri"/>
          <a:sym typeface="Calibri"/>
        </a:defRPr>
      </a:lvl1pPr>
      <a:lvl2pPr algn="ctr">
        <a:defRPr sz="4400">
          <a:latin typeface="Calibri"/>
          <a:ea typeface="Calibri"/>
          <a:cs typeface="Calibri"/>
          <a:sym typeface="Calibri"/>
        </a:defRPr>
      </a:lvl2pPr>
      <a:lvl3pPr algn="ctr">
        <a:defRPr sz="4400">
          <a:latin typeface="Calibri"/>
          <a:ea typeface="Calibri"/>
          <a:cs typeface="Calibri"/>
          <a:sym typeface="Calibri"/>
        </a:defRPr>
      </a:lvl3pPr>
      <a:lvl4pPr algn="ctr">
        <a:defRPr sz="4400">
          <a:latin typeface="Calibri"/>
          <a:ea typeface="Calibri"/>
          <a:cs typeface="Calibri"/>
          <a:sym typeface="Calibri"/>
        </a:defRPr>
      </a:lvl4pPr>
      <a:lvl5pPr algn="ctr">
        <a:defRPr sz="4400">
          <a:latin typeface="Calibri"/>
          <a:ea typeface="Calibri"/>
          <a:cs typeface="Calibri"/>
          <a:sym typeface="Calibri"/>
        </a:defRPr>
      </a:lvl5pPr>
      <a:lvl6pPr indent="457200" algn="ctr">
        <a:defRPr sz="4400">
          <a:latin typeface="Calibri"/>
          <a:ea typeface="Calibri"/>
          <a:cs typeface="Calibri"/>
          <a:sym typeface="Calibri"/>
        </a:defRPr>
      </a:lvl6pPr>
      <a:lvl7pPr indent="914400" algn="ctr">
        <a:defRPr sz="4400">
          <a:latin typeface="Calibri"/>
          <a:ea typeface="Calibri"/>
          <a:cs typeface="Calibri"/>
          <a:sym typeface="Calibri"/>
        </a:defRPr>
      </a:lvl7pPr>
      <a:lvl8pPr indent="1371600" algn="ctr">
        <a:defRPr sz="4400">
          <a:latin typeface="Calibri"/>
          <a:ea typeface="Calibri"/>
          <a:cs typeface="Calibri"/>
          <a:sym typeface="Calibri"/>
        </a:defRPr>
      </a:lvl8pPr>
      <a:lvl9pPr indent="1828800" algn="ctr">
        <a:defRPr sz="4400">
          <a:latin typeface="Calibri"/>
          <a:ea typeface="Calibri"/>
          <a:cs typeface="Calibri"/>
          <a:sym typeface="Calibri"/>
        </a:defRPr>
      </a:lvl9pPr>
    </p:titleStyle>
    <p:bodyStyle>
      <a:lvl1pPr marL="342900" indent="-342900">
        <a:spcBef>
          <a:spcPts val="700"/>
        </a:spcBef>
        <a:buSzPct val="100000"/>
        <a:buFont typeface="Arial"/>
        <a:buChar char="»"/>
        <a:defRPr sz="3200">
          <a:latin typeface="Calibri"/>
          <a:ea typeface="Calibri"/>
          <a:cs typeface="Calibri"/>
          <a:sym typeface="Calibri"/>
        </a:defRPr>
      </a:lvl1pPr>
      <a:lvl2pPr marL="783771" indent="-326571">
        <a:spcBef>
          <a:spcPts val="700"/>
        </a:spcBef>
        <a:buSzPct val="100000"/>
        <a:buFont typeface="Arial"/>
        <a:buChar char="–"/>
        <a:defRPr sz="3200">
          <a:latin typeface="Calibri"/>
          <a:ea typeface="Calibri"/>
          <a:cs typeface="Calibri"/>
          <a:sym typeface="Calibri"/>
        </a:defRPr>
      </a:lvl2pPr>
      <a:lvl3pPr marL="1219200" indent="-304800">
        <a:spcBef>
          <a:spcPts val="700"/>
        </a:spcBef>
        <a:buSzPct val="100000"/>
        <a:buFont typeface="Arial"/>
        <a:buChar char="•"/>
        <a:defRPr sz="3200">
          <a:latin typeface="Calibri"/>
          <a:ea typeface="Calibri"/>
          <a:cs typeface="Calibri"/>
          <a:sym typeface="Calibri"/>
        </a:defRPr>
      </a:lvl3pPr>
      <a:lvl4pPr marL="1737360" indent="-365760">
        <a:spcBef>
          <a:spcPts val="700"/>
        </a:spcBef>
        <a:buSzPct val="100000"/>
        <a:buFont typeface="Arial"/>
        <a:buChar char="–"/>
        <a:defRPr sz="3200">
          <a:latin typeface="Calibri"/>
          <a:ea typeface="Calibri"/>
          <a:cs typeface="Calibri"/>
          <a:sym typeface="Calibri"/>
        </a:defRPr>
      </a:lvl4pPr>
      <a:lvl5pPr marL="2235200" indent="-406400">
        <a:spcBef>
          <a:spcPts val="700"/>
        </a:spcBef>
        <a:buSzPct val="100000"/>
        <a:buFont typeface="Arial"/>
        <a:buChar char="»"/>
        <a:defRPr sz="3200">
          <a:latin typeface="Calibri"/>
          <a:ea typeface="Calibri"/>
          <a:cs typeface="Calibri"/>
          <a:sym typeface="Calibri"/>
        </a:defRPr>
      </a:lvl5pPr>
      <a:lvl6pPr marL="2692400" indent="-406400">
        <a:spcBef>
          <a:spcPts val="700"/>
        </a:spcBef>
        <a:buSzPct val="100000"/>
        <a:buFont typeface="Arial"/>
        <a:buChar char="•"/>
        <a:defRPr sz="3200">
          <a:latin typeface="Calibri"/>
          <a:ea typeface="Calibri"/>
          <a:cs typeface="Calibri"/>
          <a:sym typeface="Calibri"/>
        </a:defRPr>
      </a:lvl6pPr>
      <a:lvl7pPr marL="3149600" indent="-406400">
        <a:spcBef>
          <a:spcPts val="700"/>
        </a:spcBef>
        <a:buSzPct val="100000"/>
        <a:buFont typeface="Arial"/>
        <a:buChar char="•"/>
        <a:defRPr sz="3200">
          <a:latin typeface="Calibri"/>
          <a:ea typeface="Calibri"/>
          <a:cs typeface="Calibri"/>
          <a:sym typeface="Calibri"/>
        </a:defRPr>
      </a:lvl7pPr>
      <a:lvl8pPr marL="3606800" indent="-406400">
        <a:spcBef>
          <a:spcPts val="700"/>
        </a:spcBef>
        <a:buSzPct val="100000"/>
        <a:buFont typeface="Arial"/>
        <a:buChar char="•"/>
        <a:defRPr sz="3200">
          <a:latin typeface="Calibri"/>
          <a:ea typeface="Calibri"/>
          <a:cs typeface="Calibri"/>
          <a:sym typeface="Calibri"/>
        </a:defRPr>
      </a:lvl8pPr>
      <a:lvl9pPr marL="4064000" indent="-406400">
        <a:spcBef>
          <a:spcPts val="700"/>
        </a:spcBef>
        <a:buSzPct val="100000"/>
        <a:buFont typeface="Arial"/>
        <a:buChar char="•"/>
        <a:defRPr sz="3200">
          <a:latin typeface="Calibri"/>
          <a:ea typeface="Calibri"/>
          <a:cs typeface="Calibri"/>
          <a:sym typeface="Calibri"/>
        </a:defRPr>
      </a:lvl9pPr>
    </p:bodyStyle>
    <p:otherStyle>
      <a:lvl1pPr algn="r">
        <a:defRPr sz="1200">
          <a:solidFill>
            <a:schemeClr val="tx1"/>
          </a:solidFill>
          <a:latin typeface="+mn-lt"/>
          <a:ea typeface="+mn-ea"/>
          <a:cs typeface="+mn-cs"/>
          <a:sym typeface="Calibri"/>
        </a:defRPr>
      </a:lvl1pPr>
      <a:lvl2pPr indent="457200" algn="r">
        <a:defRPr sz="1200">
          <a:solidFill>
            <a:schemeClr val="tx1"/>
          </a:solidFill>
          <a:latin typeface="+mn-lt"/>
          <a:ea typeface="+mn-ea"/>
          <a:cs typeface="+mn-cs"/>
          <a:sym typeface="Calibri"/>
        </a:defRPr>
      </a:lvl2pPr>
      <a:lvl3pPr indent="914400" algn="r">
        <a:defRPr sz="1200">
          <a:solidFill>
            <a:schemeClr val="tx1"/>
          </a:solidFill>
          <a:latin typeface="+mn-lt"/>
          <a:ea typeface="+mn-ea"/>
          <a:cs typeface="+mn-cs"/>
          <a:sym typeface="Calibri"/>
        </a:defRPr>
      </a:lvl3pPr>
      <a:lvl4pPr indent="1371600" algn="r">
        <a:defRPr sz="1200">
          <a:solidFill>
            <a:schemeClr val="tx1"/>
          </a:solidFill>
          <a:latin typeface="+mn-lt"/>
          <a:ea typeface="+mn-ea"/>
          <a:cs typeface="+mn-cs"/>
          <a:sym typeface="Calibri"/>
        </a:defRPr>
      </a:lvl4pPr>
      <a:lvl5pPr indent="1828800" algn="r">
        <a:defRPr sz="1200">
          <a:solidFill>
            <a:schemeClr val="tx1"/>
          </a:solidFill>
          <a:latin typeface="+mn-lt"/>
          <a:ea typeface="+mn-ea"/>
          <a:cs typeface="+mn-cs"/>
          <a:sym typeface="Calibri"/>
        </a:defRPr>
      </a:lvl5pPr>
      <a:lvl6pPr algn="r">
        <a:defRPr sz="1200">
          <a:solidFill>
            <a:schemeClr val="tx1"/>
          </a:solidFill>
          <a:latin typeface="+mn-lt"/>
          <a:ea typeface="+mn-ea"/>
          <a:cs typeface="+mn-cs"/>
          <a:sym typeface="Calibri"/>
        </a:defRPr>
      </a:lvl6pPr>
      <a:lvl7pPr algn="r">
        <a:defRPr sz="1200">
          <a:solidFill>
            <a:schemeClr val="tx1"/>
          </a:solidFill>
          <a:latin typeface="+mn-lt"/>
          <a:ea typeface="+mn-ea"/>
          <a:cs typeface="+mn-cs"/>
          <a:sym typeface="Calibri"/>
        </a:defRPr>
      </a:lvl7pPr>
      <a:lvl8pPr algn="r">
        <a:defRPr sz="1200">
          <a:solidFill>
            <a:schemeClr val="tx1"/>
          </a:solidFill>
          <a:latin typeface="+mn-lt"/>
          <a:ea typeface="+mn-ea"/>
          <a:cs typeface="+mn-cs"/>
          <a:sym typeface="Calibri"/>
        </a:defRPr>
      </a:lvl8pPr>
      <a:lvl9pPr algn="r">
        <a:defRPr sz="1200">
          <a:solidFill>
            <a:schemeClr val="tx1"/>
          </a:solidFill>
          <a:latin typeface="+mn-lt"/>
          <a:ea typeface="+mn-ea"/>
          <a:cs typeface="+mn-cs"/>
          <a:sym typeface="Calibri"/>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1.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6.jpeg"/><Relationship Id="rId4" Type="http://schemas.openxmlformats.org/officeDocument/2006/relationships/image" Target="../media/image7.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jpeg"/><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4.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12.jpeg"/><Relationship Id="rId4" Type="http://schemas.openxmlformats.org/officeDocument/2006/relationships/image" Target="../media/image13.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4.jpeg"/><Relationship Id="rId3" Type="http://schemas.openxmlformats.org/officeDocument/2006/relationships/image" Target="../media/image3.jpeg"/><Relationship Id="rId4" Type="http://schemas.openxmlformats.org/officeDocument/2006/relationships/image" Target="../media/image15.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15.jpeg"/><Relationship Id="rId7" Type="http://schemas.openxmlformats.org/officeDocument/2006/relationships/image" Target="../media/image5.jpeg"/><Relationship Id="rId8" Type="http://schemas.openxmlformats.org/officeDocument/2006/relationships/image" Target="../media/image13.jpeg"/><Relationship Id="rId9"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 name="Shape 12"/>
          <p:cNvSpPr/>
          <p:nvPr>
            <p:ph type="title" idx="4294967295"/>
          </p:nvPr>
        </p:nvSpPr>
        <p:spPr>
          <a:xfrm>
            <a:off x="685800" y="2130425"/>
            <a:ext cx="7772400" cy="1470025"/>
          </a:xfrm>
          <a:prstGeom prst="rect">
            <a:avLst/>
          </a:prstGeom>
          <a:ln w="12700">
            <a:miter lim="400000"/>
          </a:ln>
        </p:spPr>
        <p:txBody>
          <a:bodyPr lIns="0" tIns="0" rIns="0" bIns="0" anchor="ctr">
            <a:normAutofit fontScale="100000" lnSpcReduction="0"/>
          </a:bodyPr>
          <a:lstStyle/>
          <a:p>
            <a:pPr lvl="0"/>
          </a:p>
        </p:txBody>
      </p:sp>
      <p:sp>
        <p:nvSpPr>
          <p:cNvPr id="13" name="Shape 13"/>
          <p:cNvSpPr/>
          <p:nvPr>
            <p:ph type="body" idx="4294967295"/>
          </p:nvPr>
        </p:nvSpPr>
        <p:spPr>
          <a:xfrm>
            <a:off x="1371600" y="3886200"/>
            <a:ext cx="6400800" cy="1752600"/>
          </a:xfrm>
          <a:prstGeom prst="rect">
            <a:avLst/>
          </a:prstGeom>
          <a:ln w="12700">
            <a:miter lim="400000"/>
          </a:ln>
        </p:spPr>
        <p:txBody>
          <a:bodyPr lIns="0" tIns="0" rIns="0" bIns="0">
            <a:normAutofit fontScale="100000" lnSpcReduction="0"/>
          </a:bodyPr>
          <a:lstStyle/>
          <a:p>
            <a:pPr lvl="0" marL="0" indent="0" algn="ctr">
              <a:buSzTx/>
              <a:buNone/>
              <a:defRPr>
                <a:solidFill>
                  <a:srgbClr val="898989"/>
                </a:solidFill>
              </a:defRPr>
            </a:pPr>
          </a:p>
        </p:txBody>
      </p:sp>
      <p:pic>
        <p:nvPicPr>
          <p:cNvPr id="14" name="sherrero4.jpeg" descr="sherrero4"/>
          <p:cNvPicPr/>
          <p:nvPr/>
        </p:nvPicPr>
        <p:blipFill>
          <a:blip r:embed="rId2">
            <a:extLst/>
          </a:blip>
          <a:stretch>
            <a:fillRect/>
          </a:stretch>
        </p:blipFill>
        <p:spPr>
          <a:xfrm>
            <a:off x="0" y="-1588"/>
            <a:ext cx="9144000" cy="6859588"/>
          </a:xfrm>
          <a:prstGeom prst="rect">
            <a:avLst/>
          </a:prstGeom>
          <a:ln w="50800">
            <a:solidFill>
              <a:srgbClr val="006600"/>
            </a:solidFill>
            <a:round/>
          </a:ln>
        </p:spPr>
      </p:pic>
      <p:sp>
        <p:nvSpPr>
          <p:cNvPr id="15" name="Shape 15"/>
          <p:cNvSpPr/>
          <p:nvPr/>
        </p:nvSpPr>
        <p:spPr>
          <a:xfrm>
            <a:off x="0" y="5657850"/>
            <a:ext cx="8178800" cy="9042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sz="2800">
                <a:solidFill>
                  <a:srgbClr val="FFFF00"/>
                </a:solidFill>
              </a:rPr>
              <a:t>Condición Física.</a:t>
            </a:r>
            <a:endParaRPr sz="2800">
              <a:solidFill>
                <a:srgbClr val="FFFF00"/>
              </a:solidFill>
            </a:endParaRPr>
          </a:p>
          <a:p>
            <a:pPr lvl="0"/>
            <a:r>
              <a:rPr sz="2800">
                <a:solidFill>
                  <a:srgbClr val="FFFF00"/>
                </a:solidFill>
              </a:rPr>
              <a:t>Capacidades Físicas y Cualidades Motrices.</a:t>
            </a:r>
          </a:p>
        </p:txBody>
      </p:sp>
      <p:pic>
        <p:nvPicPr>
          <p:cNvPr id="16" name="logodefinitivo.png" descr="logodefinitivo"/>
          <p:cNvPicPr/>
          <p:nvPr/>
        </p:nvPicPr>
        <p:blipFill>
          <a:blip r:embed="rId3">
            <a:extLst/>
          </a:blip>
          <a:stretch>
            <a:fillRect/>
          </a:stretch>
        </p:blipFill>
        <p:spPr>
          <a:xfrm>
            <a:off x="7956550" y="6099175"/>
            <a:ext cx="1187450" cy="758825"/>
          </a:xfrm>
          <a:prstGeom prst="rect">
            <a:avLst/>
          </a:prstGeom>
          <a:ln w="12700">
            <a:miter lim="400000"/>
          </a:ln>
        </p:spPr>
      </p:pic>
      <p:sp>
        <p:nvSpPr>
          <p:cNvPr id="17" name="Shape 17"/>
          <p:cNvSpPr/>
          <p:nvPr/>
        </p:nvSpPr>
        <p:spPr>
          <a:xfrm>
            <a:off x="-1" y="188912"/>
            <a:ext cx="9144002" cy="447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1000"/>
              </a:spcBef>
              <a:defRPr>
                <a:solidFill>
                  <a:srgbClr val="FFFF00"/>
                </a:solidFill>
                <a:latin typeface="Papyrus"/>
                <a:ea typeface="Papyrus"/>
                <a:cs typeface="Papyrus"/>
                <a:sym typeface="Papyrus"/>
              </a:defRPr>
            </a:lvl1pPr>
          </a:lstStyle>
          <a:p>
            <a:pPr lvl="0">
              <a:defRPr>
                <a:solidFill>
                  <a:srgbClr val="000000"/>
                </a:solidFill>
              </a:defRPr>
            </a:pPr>
            <a:r>
              <a:rPr>
                <a:solidFill>
                  <a:srgbClr val="FFFF00"/>
                </a:solidFill>
              </a:rPr>
              <a:t>Fundamentos para la ESO y el Bachillerato. Un aprendizaje comprensivo y vivencial</a:t>
            </a:r>
          </a:p>
        </p:txBody>
      </p:sp>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 name="Shape 19"/>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400"/>
              <a:t>Índice</a:t>
            </a:r>
          </a:p>
        </p:txBody>
      </p:sp>
      <p:sp>
        <p:nvSpPr>
          <p:cNvPr id="20" name="Shape 20"/>
          <p:cNvSpPr/>
          <p:nvPr>
            <p:ph type="body" idx="4294967295"/>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spcBef>
                <a:spcPts val="300"/>
              </a:spcBef>
              <a:buSzTx/>
              <a:buNone/>
              <a:defRPr sz="1800"/>
            </a:pPr>
            <a:r>
              <a:rPr sz="1400"/>
              <a:t>1. Objetivos</a:t>
            </a:r>
            <a:endParaRPr sz="1400"/>
          </a:p>
          <a:p>
            <a:pPr lvl="0">
              <a:spcBef>
                <a:spcPts val="300"/>
              </a:spcBef>
              <a:buSzTx/>
              <a:buNone/>
              <a:defRPr sz="1800"/>
            </a:pPr>
            <a:r>
              <a:rPr sz="1400"/>
              <a:t>2. Concepto y Clases.</a:t>
            </a:r>
            <a:endParaRPr sz="1400"/>
          </a:p>
          <a:p>
            <a:pPr lvl="0">
              <a:spcBef>
                <a:spcPts val="300"/>
              </a:spcBef>
              <a:buSzTx/>
              <a:buNone/>
              <a:defRPr sz="1800"/>
            </a:pPr>
            <a:r>
              <a:rPr sz="1400"/>
              <a:t>3. Capacidades Físicas.</a:t>
            </a:r>
            <a:endParaRPr sz="1400"/>
          </a:p>
          <a:p>
            <a:pPr lvl="0">
              <a:spcBef>
                <a:spcPts val="300"/>
              </a:spcBef>
              <a:buSzTx/>
              <a:buNone/>
              <a:defRPr sz="1800"/>
            </a:pPr>
            <a:r>
              <a:rPr sz="1400"/>
              <a:t>	Fuerza.</a:t>
            </a:r>
            <a:endParaRPr sz="1400"/>
          </a:p>
          <a:p>
            <a:pPr lvl="0">
              <a:spcBef>
                <a:spcPts val="300"/>
              </a:spcBef>
              <a:buSzTx/>
              <a:buNone/>
              <a:defRPr sz="1800"/>
            </a:pPr>
            <a:r>
              <a:rPr sz="1400"/>
              <a:t>	Resistencia</a:t>
            </a:r>
            <a:endParaRPr sz="1400"/>
          </a:p>
          <a:p>
            <a:pPr lvl="0">
              <a:spcBef>
                <a:spcPts val="300"/>
              </a:spcBef>
              <a:buSzTx/>
              <a:buNone/>
              <a:defRPr sz="1800"/>
            </a:pPr>
            <a:r>
              <a:rPr sz="1400"/>
              <a:t>	Velocidad</a:t>
            </a:r>
            <a:endParaRPr sz="1400"/>
          </a:p>
          <a:p>
            <a:pPr lvl="0">
              <a:spcBef>
                <a:spcPts val="300"/>
              </a:spcBef>
              <a:buSzTx/>
              <a:buNone/>
              <a:defRPr sz="1800"/>
            </a:pPr>
            <a:r>
              <a:rPr sz="1400"/>
              <a:t>	Flexibilidad					</a:t>
            </a:r>
            <a:endParaRPr sz="1400"/>
          </a:p>
          <a:p>
            <a:pPr lvl="0">
              <a:spcBef>
                <a:spcPts val="300"/>
              </a:spcBef>
              <a:buSzTx/>
              <a:buNone/>
              <a:defRPr sz="1800"/>
            </a:pPr>
            <a:r>
              <a:rPr sz="1400"/>
              <a:t>4. Cualidades Motrices.</a:t>
            </a:r>
            <a:endParaRPr sz="1400"/>
          </a:p>
          <a:p>
            <a:pPr lvl="0">
              <a:spcBef>
                <a:spcPts val="300"/>
              </a:spcBef>
              <a:buSzTx/>
              <a:buNone/>
              <a:defRPr sz="1800"/>
            </a:pPr>
            <a:r>
              <a:rPr sz="1400"/>
              <a:t>	Equilibrio.</a:t>
            </a:r>
            <a:endParaRPr sz="1400"/>
          </a:p>
          <a:p>
            <a:pPr lvl="0">
              <a:spcBef>
                <a:spcPts val="300"/>
              </a:spcBef>
              <a:buSzTx/>
              <a:buNone/>
              <a:defRPr sz="1800"/>
            </a:pPr>
            <a:r>
              <a:rPr sz="1400"/>
              <a:t>	Coordinación.</a:t>
            </a:r>
            <a:endParaRPr sz="1400"/>
          </a:p>
          <a:p>
            <a:pPr lvl="0">
              <a:spcBef>
                <a:spcPts val="300"/>
              </a:spcBef>
              <a:buSzTx/>
              <a:buNone/>
              <a:defRPr sz="1800"/>
            </a:pPr>
            <a:r>
              <a:rPr sz="1400"/>
              <a:t>5. Factores condicionantes </a:t>
            </a:r>
            <a:endParaRPr sz="1400"/>
          </a:p>
          <a:p>
            <a:pPr lvl="0">
              <a:spcBef>
                <a:spcPts val="300"/>
              </a:spcBef>
              <a:buSzTx/>
              <a:buNone/>
              <a:defRPr sz="1800"/>
            </a:pPr>
            <a:r>
              <a:rPr sz="1400"/>
              <a:t>	Extrínsecos.</a:t>
            </a:r>
            <a:endParaRPr sz="1400"/>
          </a:p>
          <a:p>
            <a:pPr lvl="0">
              <a:spcBef>
                <a:spcPts val="300"/>
              </a:spcBef>
              <a:buSzTx/>
              <a:buNone/>
              <a:defRPr sz="1800"/>
            </a:pPr>
            <a:r>
              <a:rPr sz="1400"/>
              <a:t>	Intrínsecos</a:t>
            </a:r>
            <a:endParaRPr sz="1400"/>
          </a:p>
          <a:p>
            <a:pPr lvl="0">
              <a:spcBef>
                <a:spcPts val="300"/>
              </a:spcBef>
              <a:buSzTx/>
              <a:buNone/>
              <a:defRPr sz="1800"/>
            </a:pPr>
            <a:r>
              <a:rPr sz="1400"/>
              <a:t>6. Desarrollo de las capacidades físicas y de las </a:t>
            </a:r>
            <a:endParaRPr sz="1400"/>
          </a:p>
          <a:p>
            <a:pPr lvl="0">
              <a:spcBef>
                <a:spcPts val="300"/>
              </a:spcBef>
              <a:buSzTx/>
              <a:buNone/>
              <a:defRPr sz="1800"/>
            </a:pPr>
            <a:r>
              <a:rPr sz="1400"/>
              <a:t>	cualidades motrices en relación con la edad. </a:t>
            </a:r>
            <a:endParaRPr sz="1400"/>
          </a:p>
          <a:p>
            <a:pPr lvl="0">
              <a:spcBef>
                <a:spcPts val="300"/>
              </a:spcBef>
              <a:buSzTx/>
              <a:buNone/>
              <a:defRPr sz="1800"/>
            </a:pPr>
            <a:r>
              <a:rPr sz="1400"/>
              <a:t>	Condición Física. Evolución</a:t>
            </a:r>
          </a:p>
        </p:txBody>
      </p:sp>
      <p:pic>
        <p:nvPicPr>
          <p:cNvPr id="21" name="cf 3.jpg"/>
          <p:cNvPicPr/>
          <p:nvPr/>
        </p:nvPicPr>
        <p:blipFill>
          <a:blip r:embed="rId2">
            <a:extLst/>
          </a:blip>
          <a:stretch>
            <a:fillRect/>
          </a:stretch>
        </p:blipFill>
        <p:spPr>
          <a:xfrm>
            <a:off x="5456783" y="1435418"/>
            <a:ext cx="2724563" cy="3987164"/>
          </a:xfrm>
          <a:prstGeom prst="rect">
            <a:avLst/>
          </a:prstGeom>
          <a:ln w="12700">
            <a:miter lim="400000"/>
          </a:ln>
        </p:spPr>
      </p:pic>
    </p:spTree>
  </p:cSld>
  <p:clrMapOvr>
    <a:masterClrMapping/>
  </p:clrMapOvr>
  <p:transition spd="med" advClick="1">
    <p:dissolve/>
  </p:transition>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 name="Shape 23"/>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400"/>
              <a:t>Objetivos</a:t>
            </a:r>
          </a:p>
        </p:txBody>
      </p:sp>
      <p:sp>
        <p:nvSpPr>
          <p:cNvPr id="24" name="Shape 24"/>
          <p:cNvSpPr/>
          <p:nvPr>
            <p:ph type="body" idx="4294967295"/>
          </p:nvPr>
        </p:nvSpPr>
        <p:spPr>
          <a:xfrm>
            <a:off x="457200" y="2428875"/>
            <a:ext cx="4972050" cy="3697288"/>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lgn="just">
              <a:spcBef>
                <a:spcPts val="400"/>
              </a:spcBef>
              <a:buSzTx/>
              <a:buNone/>
              <a:defRPr sz="1800"/>
            </a:pPr>
            <a:r>
              <a:t>- Conocer las diferentes capacidades físicas y cualidades motrices, diferenciando las peculiaridades de cada una de ellas a la hora de ponerlas en práctica. </a:t>
            </a:r>
          </a:p>
          <a:p>
            <a:pPr lvl="0" algn="just">
              <a:buSzTx/>
              <a:buNone/>
              <a:defRPr sz="1800"/>
            </a:pPr>
          </a:p>
          <a:p>
            <a:pPr lvl="0" algn="just">
              <a:spcBef>
                <a:spcPts val="400"/>
              </a:spcBef>
              <a:buSzTx/>
              <a:buNone/>
              <a:defRPr sz="1800"/>
            </a:pPr>
            <a:r>
              <a:t>- Comprender el saludable beneficio que nos aporta el ejercicio físico realizado de manera organizada mejorando nuestra condición física.</a:t>
            </a:r>
          </a:p>
        </p:txBody>
      </p:sp>
      <p:pic>
        <p:nvPicPr>
          <p:cNvPr id="25" name="c.física -13 copia.jpg"/>
          <p:cNvPicPr/>
          <p:nvPr/>
        </p:nvPicPr>
        <p:blipFill>
          <a:blip r:embed="rId2">
            <a:extLst/>
          </a:blip>
          <a:stretch>
            <a:fillRect/>
          </a:stretch>
        </p:blipFill>
        <p:spPr>
          <a:xfrm>
            <a:off x="6002436" y="1969317"/>
            <a:ext cx="2481461" cy="2919366"/>
          </a:xfrm>
          <a:prstGeom prst="rect">
            <a:avLst/>
          </a:prstGeom>
          <a:ln w="12700">
            <a:miter lim="400000"/>
          </a:ln>
        </p:spPr>
      </p:pic>
    </p:spTree>
  </p:cSld>
  <p:clrMapOvr>
    <a:masterClrMapping/>
  </p:clrMapOvr>
  <p:transition spd="med" advClick="1">
    <p:dissolve/>
  </p:transition>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 name="Shape 27"/>
          <p:cNvSpPr/>
          <p:nvPr/>
        </p:nvSpPr>
        <p:spPr>
          <a:xfrm>
            <a:off x="468312" y="809148"/>
            <a:ext cx="4248151" cy="30251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just">
              <a:tabLst>
                <a:tab pos="228600" algn="l"/>
              </a:tabLst>
            </a:pPr>
            <a:r>
              <a:rPr>
                <a:solidFill>
                  <a:srgbClr val="003300"/>
                </a:solidFill>
              </a:rPr>
              <a:t>Las cualidades motrices y las capacidades físicas son aquellos caracteres físicos de las personas que alcanzando, mediante el entrenamiento, su más alto grado de desarrollo, cuestionan la posibilidad de poner en práctica cualquier actividad físico-deportiva. Además en su conjunto determinan la aptitud física de un individuo también llamada </a:t>
            </a:r>
            <a:r>
              <a:rPr b="1" u="sng">
                <a:solidFill>
                  <a:srgbClr val="003300"/>
                </a:solidFill>
              </a:rPr>
              <a:t>condición física</a:t>
            </a:r>
            <a:r>
              <a:rPr u="sng">
                <a:solidFill>
                  <a:srgbClr val="003300"/>
                </a:solidFill>
              </a:rPr>
              <a:t>.</a:t>
            </a:r>
          </a:p>
        </p:txBody>
      </p:sp>
      <p:sp>
        <p:nvSpPr>
          <p:cNvPr id="28" name="Shape 28"/>
          <p:cNvSpPr/>
          <p:nvPr/>
        </p:nvSpPr>
        <p:spPr>
          <a:xfrm>
            <a:off x="611187" y="260350"/>
            <a:ext cx="3960813"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spcBef>
                <a:spcPts val="1000"/>
              </a:spcBef>
            </a:pPr>
            <a:r>
              <a:rPr b="1">
                <a:solidFill>
                  <a:srgbClr val="003300"/>
                </a:solidFill>
              </a:rPr>
              <a:t>CONDICIÓN FÍSICA. CONCEPTO</a:t>
            </a:r>
            <a:r>
              <a:rPr>
                <a:solidFill>
                  <a:srgbClr val="003300"/>
                </a:solidFill>
              </a:rPr>
              <a:t>.</a:t>
            </a:r>
          </a:p>
        </p:txBody>
      </p:sp>
      <p:pic>
        <p:nvPicPr>
          <p:cNvPr id="29" name="c.fisica bici lento.jpg"/>
          <p:cNvPicPr/>
          <p:nvPr/>
        </p:nvPicPr>
        <p:blipFill>
          <a:blip r:embed="rId2">
            <a:extLst/>
          </a:blip>
          <a:stretch>
            <a:fillRect/>
          </a:stretch>
        </p:blipFill>
        <p:spPr>
          <a:xfrm>
            <a:off x="415613" y="3919394"/>
            <a:ext cx="3800341" cy="2695868"/>
          </a:xfrm>
          <a:prstGeom prst="rect">
            <a:avLst/>
          </a:prstGeom>
          <a:ln w="12700">
            <a:miter lim="400000"/>
          </a:ln>
        </p:spPr>
      </p:pic>
      <p:pic>
        <p:nvPicPr>
          <p:cNvPr id="30" name="c.fisica 18 copia.jpg"/>
          <p:cNvPicPr/>
          <p:nvPr/>
        </p:nvPicPr>
        <p:blipFill>
          <a:blip r:embed="rId3">
            <a:extLst/>
          </a:blip>
          <a:stretch>
            <a:fillRect/>
          </a:stretch>
        </p:blipFill>
        <p:spPr>
          <a:xfrm>
            <a:off x="4927153" y="3829528"/>
            <a:ext cx="3960814" cy="2593096"/>
          </a:xfrm>
          <a:prstGeom prst="rect">
            <a:avLst/>
          </a:prstGeom>
          <a:ln w="12700">
            <a:miter lim="400000"/>
          </a:ln>
        </p:spPr>
      </p:pic>
      <p:pic>
        <p:nvPicPr>
          <p:cNvPr id="31" name="c. fisica 17 copia.jpg"/>
          <p:cNvPicPr/>
          <p:nvPr/>
        </p:nvPicPr>
        <p:blipFill>
          <a:blip r:embed="rId4">
            <a:extLst/>
          </a:blip>
          <a:stretch>
            <a:fillRect/>
          </a:stretch>
        </p:blipFill>
        <p:spPr>
          <a:xfrm>
            <a:off x="5007389" y="436711"/>
            <a:ext cx="3800341" cy="2654301"/>
          </a:xfrm>
          <a:prstGeom prst="rect">
            <a:avLst/>
          </a:prstGeom>
          <a:ln w="12700">
            <a:miter lim="400000"/>
          </a:ln>
        </p:spPr>
      </p:pic>
    </p:spTree>
  </p:cSld>
  <p:clrMapOvr>
    <a:masterClrMapping/>
  </p:clrMapOvr>
  <p:transition spd="med"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6" presetID="23" grpId="1" fill="hold">
                                  <p:stCondLst>
                                    <p:cond delay="0"/>
                                  </p:stCondLst>
                                  <p:iterate type="el" backwards="0">
                                    <p:tmAbs val="0"/>
                                  </p:iterate>
                                  <p:childTnLst>
                                    <p:set>
                                      <p:cBhvr>
                                        <p:cTn id="6" fill="hold"/>
                                        <p:tgtEl>
                                          <p:spTgt spid="28"/>
                                        </p:tgtEl>
                                        <p:attrNameLst>
                                          <p:attrName>style.visibility</p:attrName>
                                        </p:attrNameLst>
                                      </p:cBhvr>
                                      <p:to>
                                        <p:strVal val="visible"/>
                                      </p:to>
                                    </p:set>
                                    <p:anim calcmode="lin" valueType="num">
                                      <p:cBhvr>
                                        <p:cTn id="7" dur="1230" fill="hold"/>
                                        <p:tgtEl>
                                          <p:spTgt spid="28"/>
                                        </p:tgtEl>
                                        <p:attrNameLst>
                                          <p:attrName>ppt_w</p:attrName>
                                        </p:attrNameLst>
                                      </p:cBhvr>
                                      <p:tavLst>
                                        <p:tav tm="0">
                                          <p:val>
                                            <p:strVal val="4*#ppt_w"/>
                                          </p:val>
                                        </p:tav>
                                        <p:tav tm="100000">
                                          <p:val>
                                            <p:strVal val="#ppt_w"/>
                                          </p:val>
                                        </p:tav>
                                      </p:tavLst>
                                    </p:anim>
                                    <p:anim calcmode="lin" valueType="num">
                                      <p:cBhvr>
                                        <p:cTn id="8" dur="1230" fill="hold"/>
                                        <p:tgtEl>
                                          <p:spTgt spid="28"/>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5" grpId="2" fill="hold">
                                  <p:stCondLst>
                                    <p:cond delay="0"/>
                                  </p:stCondLst>
                                  <p:iterate type="el" backwards="0">
                                    <p:tmAbs val="0"/>
                                  </p:iterate>
                                  <p:childTnLst>
                                    <p:set>
                                      <p:cBhvr>
                                        <p:cTn id="12" fill="hold"/>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 calcmode="lin" valueType="num">
                                      <p:cBhvr>
                                        <p:cTn id="15" dur="500" fill="hold"/>
                                        <p:tgtEl>
                                          <p:spTgt spid="27"/>
                                        </p:tgtEl>
                                        <p:attrNameLst>
                                          <p:attrName>ppt_x</p:attrName>
                                        </p:attrNameLst>
                                      </p:cBhvr>
                                      <p:tavLst>
                                        <p:tav tm="0" fmla="#ppt_x+(cos(-2*pi*(1-$))*-#ppt_x-sin(-2*pi*(1-$))*(1-#ppt_y))*(1-$)">
                                          <p:val>
                                            <p:fltVal val="0"/>
                                          </p:val>
                                        </p:tav>
                                        <p:tav tm="100000">
                                          <p:val>
                                            <p:fltVal val="1"/>
                                          </p:val>
                                        </p:tav>
                                      </p:tavLst>
                                    </p:anim>
                                    <p:anim calcmode="lin" valueType="num">
                                      <p:cBhvr>
                                        <p:cTn id="16" dur="500" fill="hold"/>
                                        <p:tgtEl>
                                          <p:spTgt spid="2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7" grpId="2"/>
      <p:bldP build="whole" bldLvl="1" animBg="1" rev="0" advAuto="0" spid="28" grpId="1"/>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 name="Shape 33"/>
          <p:cNvSpPr/>
          <p:nvPr/>
        </p:nvSpPr>
        <p:spPr>
          <a:xfrm>
            <a:off x="1403349" y="0"/>
            <a:ext cx="6480177"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1000"/>
              </a:spcBef>
              <a:defRPr b="1">
                <a:solidFill>
                  <a:srgbClr val="003300"/>
                </a:solidFill>
              </a:defRPr>
            </a:lvl1pPr>
          </a:lstStyle>
          <a:p>
            <a:pPr lvl="0">
              <a:defRPr b="0">
                <a:solidFill>
                  <a:srgbClr val="000000"/>
                </a:solidFill>
              </a:defRPr>
            </a:pPr>
            <a:r>
              <a:rPr b="1">
                <a:solidFill>
                  <a:srgbClr val="003300"/>
                </a:solidFill>
              </a:rPr>
              <a:t>CAPACIDADES FÍSICAS</a:t>
            </a:r>
          </a:p>
        </p:txBody>
      </p:sp>
      <p:sp>
        <p:nvSpPr>
          <p:cNvPr id="34" name="Shape 34"/>
          <p:cNvSpPr/>
          <p:nvPr/>
        </p:nvSpPr>
        <p:spPr>
          <a:xfrm>
            <a:off x="539750" y="696436"/>
            <a:ext cx="934936" cy="35814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just">
              <a:tabLst>
                <a:tab pos="355600" algn="l"/>
              </a:tabLst>
              <a:defRPr b="1">
                <a:solidFill>
                  <a:srgbClr val="003300"/>
                </a:solidFill>
              </a:defRPr>
            </a:lvl1pPr>
          </a:lstStyle>
          <a:p>
            <a:pPr lvl="0">
              <a:defRPr b="0">
                <a:solidFill>
                  <a:srgbClr val="000000"/>
                </a:solidFill>
              </a:defRPr>
            </a:pPr>
            <a:r>
              <a:rPr b="1">
                <a:solidFill>
                  <a:srgbClr val="003300"/>
                </a:solidFill>
              </a:rPr>
              <a:t>FUERZA</a:t>
            </a:r>
          </a:p>
        </p:txBody>
      </p:sp>
      <p:sp>
        <p:nvSpPr>
          <p:cNvPr id="35" name="Shape 35"/>
          <p:cNvSpPr/>
          <p:nvPr/>
        </p:nvSpPr>
        <p:spPr>
          <a:xfrm>
            <a:off x="179387" y="1531461"/>
            <a:ext cx="2232026" cy="19583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a:solidFill>
                  <a:srgbClr val="003300"/>
                </a:solidFill>
              </a:defRPr>
            </a:lvl1pPr>
          </a:lstStyle>
          <a:p>
            <a:pPr lvl="0">
              <a:defRPr>
                <a:solidFill>
                  <a:srgbClr val="000000"/>
                </a:solidFill>
              </a:defRPr>
            </a:pPr>
            <a:r>
              <a:rPr>
                <a:solidFill>
                  <a:srgbClr val="003300"/>
                </a:solidFill>
              </a:rPr>
              <a:t>Es la capacidad de vencer, apartar o mantener una resistencia exterior, mediante una contracción muscular. </a:t>
            </a:r>
          </a:p>
        </p:txBody>
      </p:sp>
      <p:sp>
        <p:nvSpPr>
          <p:cNvPr id="36" name="Shape 36"/>
          <p:cNvSpPr/>
          <p:nvPr/>
        </p:nvSpPr>
        <p:spPr>
          <a:xfrm>
            <a:off x="2700337" y="985361"/>
            <a:ext cx="1441920" cy="35814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just">
              <a:tabLst>
                <a:tab pos="342900" algn="l"/>
              </a:tabLst>
              <a:defRPr b="1">
                <a:solidFill>
                  <a:srgbClr val="003300"/>
                </a:solidFill>
              </a:defRPr>
            </a:lvl1pPr>
          </a:lstStyle>
          <a:p>
            <a:pPr lvl="0">
              <a:defRPr b="0">
                <a:solidFill>
                  <a:srgbClr val="000000"/>
                </a:solidFill>
              </a:defRPr>
            </a:pPr>
            <a:r>
              <a:rPr b="1">
                <a:solidFill>
                  <a:srgbClr val="003300"/>
                </a:solidFill>
              </a:rPr>
              <a:t>RESISTENCIA</a:t>
            </a:r>
          </a:p>
        </p:txBody>
      </p:sp>
      <p:sp>
        <p:nvSpPr>
          <p:cNvPr id="37" name="Shape 37"/>
          <p:cNvSpPr/>
          <p:nvPr/>
        </p:nvSpPr>
        <p:spPr>
          <a:xfrm>
            <a:off x="2700337" y="1730692"/>
            <a:ext cx="1943101" cy="24917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a:solidFill>
                  <a:srgbClr val="003300"/>
                </a:solidFill>
              </a:rPr>
              <a:t>Capacidad que se posee para realizar un determinado esfuerzo el mayor tiempo posible y recuperarse rápidamente de él</a:t>
            </a:r>
            <a:r>
              <a:t> </a:t>
            </a:r>
          </a:p>
        </p:txBody>
      </p:sp>
      <p:sp>
        <p:nvSpPr>
          <p:cNvPr id="38" name="Shape 38"/>
          <p:cNvSpPr/>
          <p:nvPr/>
        </p:nvSpPr>
        <p:spPr>
          <a:xfrm>
            <a:off x="5148262" y="985361"/>
            <a:ext cx="1305407" cy="35814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just">
              <a:tabLst>
                <a:tab pos="342900" algn="l"/>
              </a:tabLst>
              <a:defRPr b="1">
                <a:solidFill>
                  <a:srgbClr val="003300"/>
                </a:solidFill>
              </a:defRPr>
            </a:lvl1pPr>
          </a:lstStyle>
          <a:p>
            <a:pPr lvl="0">
              <a:defRPr b="0">
                <a:solidFill>
                  <a:srgbClr val="000000"/>
                </a:solidFill>
              </a:defRPr>
            </a:pPr>
            <a:r>
              <a:rPr b="1">
                <a:solidFill>
                  <a:srgbClr val="003300"/>
                </a:solidFill>
              </a:rPr>
              <a:t>VELOCIDAD</a:t>
            </a:r>
          </a:p>
        </p:txBody>
      </p:sp>
      <p:sp>
        <p:nvSpPr>
          <p:cNvPr id="39" name="Shape 39"/>
          <p:cNvSpPr/>
          <p:nvPr/>
        </p:nvSpPr>
        <p:spPr>
          <a:xfrm>
            <a:off x="5003800" y="1722754"/>
            <a:ext cx="1800225" cy="19583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tabLst>
                <a:tab pos="228600" algn="l"/>
                <a:tab pos="342900" algn="l"/>
              </a:tabLst>
              <a:defRPr>
                <a:solidFill>
                  <a:srgbClr val="003300"/>
                </a:solidFill>
              </a:defRPr>
            </a:lvl1pPr>
          </a:lstStyle>
          <a:p>
            <a:pPr lvl="0">
              <a:defRPr>
                <a:solidFill>
                  <a:srgbClr val="000000"/>
                </a:solidFill>
              </a:defRPr>
            </a:pPr>
            <a:r>
              <a:rPr>
                <a:solidFill>
                  <a:srgbClr val="003300"/>
                </a:solidFill>
              </a:rPr>
              <a:t>Es la capacidad de desarrollar una respuesta o motriz en el menor tiempo posible.</a:t>
            </a:r>
            <a:endParaRPr>
              <a:solidFill>
                <a:srgbClr val="003300"/>
              </a:solidFill>
            </a:endParaRPr>
          </a:p>
        </p:txBody>
      </p:sp>
      <p:sp>
        <p:nvSpPr>
          <p:cNvPr id="40" name="Shape 40"/>
          <p:cNvSpPr/>
          <p:nvPr/>
        </p:nvSpPr>
        <p:spPr>
          <a:xfrm>
            <a:off x="7385050" y="624998"/>
            <a:ext cx="1523068" cy="35814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just">
              <a:tabLst>
                <a:tab pos="228600" algn="l"/>
                <a:tab pos="2476500" algn="l"/>
                <a:tab pos="2857500" algn="l"/>
              </a:tabLst>
              <a:defRPr b="1">
                <a:solidFill>
                  <a:srgbClr val="003300"/>
                </a:solidFill>
              </a:defRPr>
            </a:lvl1pPr>
          </a:lstStyle>
          <a:p>
            <a:pPr lvl="0">
              <a:defRPr b="0">
                <a:solidFill>
                  <a:srgbClr val="000000"/>
                </a:solidFill>
              </a:defRPr>
            </a:pPr>
            <a:r>
              <a:rPr b="1">
                <a:solidFill>
                  <a:srgbClr val="003300"/>
                </a:solidFill>
              </a:rPr>
              <a:t>FLEXIBILIDAD</a:t>
            </a:r>
          </a:p>
        </p:txBody>
      </p:sp>
      <p:sp>
        <p:nvSpPr>
          <p:cNvPr id="41" name="Shape 41"/>
          <p:cNvSpPr/>
          <p:nvPr/>
        </p:nvSpPr>
        <p:spPr>
          <a:xfrm>
            <a:off x="7272337" y="1324292"/>
            <a:ext cx="1871663" cy="38252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rPr>
                <a:solidFill>
                  <a:srgbClr val="003300"/>
                </a:solidFill>
              </a:rPr>
              <a:t>Capacidad por la que los movimientos alcanzan su máximo grado de extensión. Por ejemplo: sentados en el suelo, piernas extendidas y juntas, alcanzar con las manos la máxima distancia.</a:t>
            </a:r>
            <a:r>
              <a:t> </a:t>
            </a:r>
          </a:p>
        </p:txBody>
      </p:sp>
      <p:pic>
        <p:nvPicPr>
          <p:cNvPr id="42" name="c.fisica 6.jpg"/>
          <p:cNvPicPr/>
          <p:nvPr/>
        </p:nvPicPr>
        <p:blipFill>
          <a:blip r:embed="rId2">
            <a:extLst/>
          </a:blip>
          <a:stretch>
            <a:fillRect/>
          </a:stretch>
        </p:blipFill>
        <p:spPr>
          <a:xfrm>
            <a:off x="2241784" y="4663122"/>
            <a:ext cx="2232026" cy="1565906"/>
          </a:xfrm>
          <a:prstGeom prst="rect">
            <a:avLst/>
          </a:prstGeom>
          <a:ln w="12700">
            <a:miter lim="400000"/>
          </a:ln>
        </p:spPr>
      </p:pic>
      <p:pic>
        <p:nvPicPr>
          <p:cNvPr id="43" name="c.fisica 4.jpg"/>
          <p:cNvPicPr/>
          <p:nvPr/>
        </p:nvPicPr>
        <p:blipFill>
          <a:blip r:embed="rId3">
            <a:extLst/>
          </a:blip>
          <a:stretch>
            <a:fillRect/>
          </a:stretch>
        </p:blipFill>
        <p:spPr>
          <a:xfrm>
            <a:off x="4656254" y="4039802"/>
            <a:ext cx="1871664" cy="2545038"/>
          </a:xfrm>
          <a:prstGeom prst="rect">
            <a:avLst/>
          </a:prstGeom>
          <a:ln w="12700">
            <a:miter lim="400000"/>
          </a:ln>
        </p:spPr>
      </p:pic>
      <p:pic>
        <p:nvPicPr>
          <p:cNvPr id="44" name="c.fisica12.jpg"/>
          <p:cNvPicPr/>
          <p:nvPr/>
        </p:nvPicPr>
        <p:blipFill>
          <a:blip r:embed="rId4">
            <a:extLst/>
          </a:blip>
          <a:stretch>
            <a:fillRect/>
          </a:stretch>
        </p:blipFill>
        <p:spPr>
          <a:xfrm>
            <a:off x="6616934" y="5195728"/>
            <a:ext cx="2452308" cy="1502040"/>
          </a:xfrm>
          <a:prstGeom prst="rect">
            <a:avLst/>
          </a:prstGeom>
          <a:ln w="12700">
            <a:miter lim="400000"/>
          </a:ln>
        </p:spPr>
      </p:pic>
      <p:pic>
        <p:nvPicPr>
          <p:cNvPr id="45" name="c.física -13 copia.jpg"/>
          <p:cNvPicPr/>
          <p:nvPr/>
        </p:nvPicPr>
        <p:blipFill>
          <a:blip r:embed="rId5">
            <a:extLst/>
          </a:blip>
          <a:stretch>
            <a:fillRect/>
          </a:stretch>
        </p:blipFill>
        <p:spPr>
          <a:xfrm>
            <a:off x="143109" y="4169320"/>
            <a:ext cx="1943101" cy="2286001"/>
          </a:xfrm>
          <a:prstGeom prst="rect">
            <a:avLst/>
          </a:prstGeom>
          <a:ln w="12700">
            <a:miter lim="400000"/>
          </a:ln>
        </p:spPr>
      </p:pic>
    </p:spTree>
  </p:cSld>
  <p:clrMapOvr>
    <a:masterClrMapping/>
  </p:clrMapOvr>
  <p:transition spd="med"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6" presetID="23" grpId="1" fill="hold">
                                  <p:stCondLst>
                                    <p:cond delay="0"/>
                                  </p:stCondLst>
                                  <p:iterate type="el" backwards="0">
                                    <p:tmAbs val="0"/>
                                  </p:iterate>
                                  <p:childTnLst>
                                    <p:set>
                                      <p:cBhvr>
                                        <p:cTn id="6" fill="hold"/>
                                        <p:tgtEl>
                                          <p:spTgt spid="33"/>
                                        </p:tgtEl>
                                        <p:attrNameLst>
                                          <p:attrName>style.visibility</p:attrName>
                                        </p:attrNameLst>
                                      </p:cBhvr>
                                      <p:to>
                                        <p:strVal val="visible"/>
                                      </p:to>
                                    </p:set>
                                    <p:anim calcmode="lin" valueType="num">
                                      <p:cBhvr>
                                        <p:cTn id="7" dur="1230" fill="hold"/>
                                        <p:tgtEl>
                                          <p:spTgt spid="33"/>
                                        </p:tgtEl>
                                        <p:attrNameLst>
                                          <p:attrName>ppt_w</p:attrName>
                                        </p:attrNameLst>
                                      </p:cBhvr>
                                      <p:tavLst>
                                        <p:tav tm="0">
                                          <p:val>
                                            <p:strVal val="4*#ppt_w"/>
                                          </p:val>
                                        </p:tav>
                                        <p:tav tm="100000">
                                          <p:val>
                                            <p:strVal val="#ppt_w"/>
                                          </p:val>
                                        </p:tav>
                                      </p:tavLst>
                                    </p:anim>
                                    <p:anim calcmode="lin" valueType="num">
                                      <p:cBhvr>
                                        <p:cTn id="8" dur="1230" fill="hold"/>
                                        <p:tgtEl>
                                          <p:spTgt spid="33"/>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16" presetID="23" grpId="2" fill="hold">
                                  <p:stCondLst>
                                    <p:cond delay="0"/>
                                  </p:stCondLst>
                                  <p:iterate type="el" backwards="0">
                                    <p:tmAbs val="0"/>
                                  </p:iterate>
                                  <p:childTnLst>
                                    <p:set>
                                      <p:cBhvr>
                                        <p:cTn id="12" fill="hold"/>
                                        <p:tgtEl>
                                          <p:spTgt spid="34"/>
                                        </p:tgtEl>
                                        <p:attrNameLst>
                                          <p:attrName>style.visibility</p:attrName>
                                        </p:attrNameLst>
                                      </p:cBhvr>
                                      <p:to>
                                        <p:strVal val="visible"/>
                                      </p:to>
                                    </p:set>
                                    <p:anim calcmode="lin" valueType="num">
                                      <p:cBhvr>
                                        <p:cTn id="13" dur="1230" fill="hold"/>
                                        <p:tgtEl>
                                          <p:spTgt spid="34"/>
                                        </p:tgtEl>
                                        <p:attrNameLst>
                                          <p:attrName>ppt_w</p:attrName>
                                        </p:attrNameLst>
                                      </p:cBhvr>
                                      <p:tavLst>
                                        <p:tav tm="0">
                                          <p:val>
                                            <p:strVal val="4*#ppt_w"/>
                                          </p:val>
                                        </p:tav>
                                        <p:tav tm="100000">
                                          <p:val>
                                            <p:strVal val="#ppt_w"/>
                                          </p:val>
                                        </p:tav>
                                      </p:tavLst>
                                    </p:anim>
                                    <p:anim calcmode="lin" valueType="num">
                                      <p:cBhvr>
                                        <p:cTn id="14" dur="1230" fill="hold"/>
                                        <p:tgtEl>
                                          <p:spTgt spid="34"/>
                                        </p:tgtEl>
                                        <p:attrNameLst>
                                          <p:attrName>ppt_h</p:attrName>
                                        </p:attrNameLst>
                                      </p:cBhvr>
                                      <p:tavLst>
                                        <p:tav tm="0">
                                          <p:val>
                                            <p:strVal val="4*#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0" presetID="15" grpId="3" fill="hold">
                                  <p:stCondLst>
                                    <p:cond delay="0"/>
                                  </p:stCondLst>
                                  <p:iterate type="el" backwards="0">
                                    <p:tmAbs val="0"/>
                                  </p:iterate>
                                  <p:childTnLst>
                                    <p:set>
                                      <p:cBhvr>
                                        <p:cTn id="18" fill="hold"/>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 calcmode="lin" valueType="num">
                                      <p:cBhvr>
                                        <p:cTn id="21" dur="500" fill="hold"/>
                                        <p:tgtEl>
                                          <p:spTgt spid="35"/>
                                        </p:tgtEl>
                                        <p:attrNameLst>
                                          <p:attrName>ppt_x</p:attrName>
                                        </p:attrNameLst>
                                      </p:cBhvr>
                                      <p:tavLst>
                                        <p:tav tm="0" fmla="#ppt_x+(cos(-2*pi*(1-$))*-#ppt_x-sin(-2*pi*(1-$))*(1-#ppt_y))*(1-$)">
                                          <p:val>
                                            <p:fltVal val="0"/>
                                          </p:val>
                                        </p:tav>
                                        <p:tav tm="100000">
                                          <p:val>
                                            <p:fltVal val="1"/>
                                          </p:val>
                                        </p:tav>
                                      </p:tavLst>
                                    </p:anim>
                                    <p:anim calcmode="lin" valueType="num">
                                      <p:cBhvr>
                                        <p:cTn id="22" dur="500" fill="hold"/>
                                        <p:tgtEl>
                                          <p:spTgt spid="3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3" fill="hold">
                      <p:stCondLst>
                        <p:cond delay="indefinite"/>
                      </p:stCondLst>
                      <p:childTnLst>
                        <p:par>
                          <p:cTn id="24" fill="hold">
                            <p:stCondLst>
                              <p:cond delay="0"/>
                            </p:stCondLst>
                            <p:childTnLst>
                              <p:par>
                                <p:cTn id="25" nodeType="clickEffect" presetClass="entr" presetSubtype="16" presetID="23" grpId="4" fill="hold">
                                  <p:stCondLst>
                                    <p:cond delay="0"/>
                                  </p:stCondLst>
                                  <p:iterate type="el" backwards="0">
                                    <p:tmAbs val="0"/>
                                  </p:iterate>
                                  <p:childTnLst>
                                    <p:set>
                                      <p:cBhvr>
                                        <p:cTn id="26" fill="hold"/>
                                        <p:tgtEl>
                                          <p:spTgt spid="36"/>
                                        </p:tgtEl>
                                        <p:attrNameLst>
                                          <p:attrName>style.visibility</p:attrName>
                                        </p:attrNameLst>
                                      </p:cBhvr>
                                      <p:to>
                                        <p:strVal val="visible"/>
                                      </p:to>
                                    </p:set>
                                    <p:anim calcmode="lin" valueType="num">
                                      <p:cBhvr>
                                        <p:cTn id="27" dur="1230" fill="hold"/>
                                        <p:tgtEl>
                                          <p:spTgt spid="36"/>
                                        </p:tgtEl>
                                        <p:attrNameLst>
                                          <p:attrName>ppt_w</p:attrName>
                                        </p:attrNameLst>
                                      </p:cBhvr>
                                      <p:tavLst>
                                        <p:tav tm="0">
                                          <p:val>
                                            <p:strVal val="4*#ppt_w"/>
                                          </p:val>
                                        </p:tav>
                                        <p:tav tm="100000">
                                          <p:val>
                                            <p:strVal val="#ppt_w"/>
                                          </p:val>
                                        </p:tav>
                                      </p:tavLst>
                                    </p:anim>
                                    <p:anim calcmode="lin" valueType="num">
                                      <p:cBhvr>
                                        <p:cTn id="28" dur="1230" fill="hold"/>
                                        <p:tgtEl>
                                          <p:spTgt spid="36"/>
                                        </p:tgtEl>
                                        <p:attrNameLst>
                                          <p:attrName>ppt_h</p:attrName>
                                        </p:attrNameLst>
                                      </p:cBhvr>
                                      <p:tavLst>
                                        <p:tav tm="0">
                                          <p:val>
                                            <p:strVal val="4*#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0" presetID="15" grpId="5" fill="hold">
                                  <p:stCondLst>
                                    <p:cond delay="0"/>
                                  </p:stCondLst>
                                  <p:iterate type="el" backwards="0">
                                    <p:tmAbs val="0"/>
                                  </p:iterate>
                                  <p:childTnLst>
                                    <p:set>
                                      <p:cBhvr>
                                        <p:cTn id="32" fill="hold"/>
                                        <p:tgtEl>
                                          <p:spTgt spid="37"/>
                                        </p:tgtEl>
                                        <p:attrNameLst>
                                          <p:attrName>style.visibility</p:attrName>
                                        </p:attrNameLst>
                                      </p:cBhvr>
                                      <p:to>
                                        <p:strVal val="visible"/>
                                      </p:to>
                                    </p:set>
                                    <p:anim calcmode="lin" valueType="num">
                                      <p:cBhvr>
                                        <p:cTn id="33" dur="500" fill="hold"/>
                                        <p:tgtEl>
                                          <p:spTgt spid="37"/>
                                        </p:tgtEl>
                                        <p:attrNameLst>
                                          <p:attrName>ppt_w</p:attrName>
                                        </p:attrNameLst>
                                      </p:cBhvr>
                                      <p:tavLst>
                                        <p:tav tm="0">
                                          <p:val>
                                            <p:fltVal val="0"/>
                                          </p:val>
                                        </p:tav>
                                        <p:tav tm="100000">
                                          <p:val>
                                            <p:strVal val="#ppt_w"/>
                                          </p:val>
                                        </p:tav>
                                      </p:tavLst>
                                    </p:anim>
                                    <p:anim calcmode="lin" valueType="num">
                                      <p:cBhvr>
                                        <p:cTn id="34" dur="500" fill="hold"/>
                                        <p:tgtEl>
                                          <p:spTgt spid="37"/>
                                        </p:tgtEl>
                                        <p:attrNameLst>
                                          <p:attrName>ppt_h</p:attrName>
                                        </p:attrNameLst>
                                      </p:cBhvr>
                                      <p:tavLst>
                                        <p:tav tm="0">
                                          <p:val>
                                            <p:fltVal val="0"/>
                                          </p:val>
                                        </p:tav>
                                        <p:tav tm="100000">
                                          <p:val>
                                            <p:strVal val="#ppt_h"/>
                                          </p:val>
                                        </p:tav>
                                      </p:tavLst>
                                    </p:anim>
                                    <p:anim calcmode="lin" valueType="num">
                                      <p:cBhvr>
                                        <p:cTn id="35" dur="500" fill="hold"/>
                                        <p:tgtEl>
                                          <p:spTgt spid="37"/>
                                        </p:tgtEl>
                                        <p:attrNameLst>
                                          <p:attrName>ppt_x</p:attrName>
                                        </p:attrNameLst>
                                      </p:cBhvr>
                                      <p:tavLst>
                                        <p:tav tm="0" fmla="#ppt_x+(cos(-2*pi*(1-$))*-#ppt_x-sin(-2*pi*(1-$))*(1-#ppt_y))*(1-$)">
                                          <p:val>
                                            <p:fltVal val="0"/>
                                          </p:val>
                                        </p:tav>
                                        <p:tav tm="100000">
                                          <p:val>
                                            <p:fltVal val="1"/>
                                          </p:val>
                                        </p:tav>
                                      </p:tavLst>
                                    </p:anim>
                                    <p:anim calcmode="lin" valueType="num">
                                      <p:cBhvr>
                                        <p:cTn id="36" dur="500" fill="hold"/>
                                        <p:tgtEl>
                                          <p:spTgt spid="3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7" fill="hold">
                      <p:stCondLst>
                        <p:cond delay="indefinite"/>
                      </p:stCondLst>
                      <p:childTnLst>
                        <p:par>
                          <p:cTn id="38" fill="hold">
                            <p:stCondLst>
                              <p:cond delay="0"/>
                            </p:stCondLst>
                            <p:childTnLst>
                              <p:par>
                                <p:cTn id="39" nodeType="clickEffect" presetClass="entr" presetSubtype="16" presetID="23" grpId="6" fill="hold">
                                  <p:stCondLst>
                                    <p:cond delay="0"/>
                                  </p:stCondLst>
                                  <p:iterate type="el" backwards="0">
                                    <p:tmAbs val="0"/>
                                  </p:iterate>
                                  <p:childTnLst>
                                    <p:set>
                                      <p:cBhvr>
                                        <p:cTn id="40" fill="hold"/>
                                        <p:tgtEl>
                                          <p:spTgt spid="38"/>
                                        </p:tgtEl>
                                        <p:attrNameLst>
                                          <p:attrName>style.visibility</p:attrName>
                                        </p:attrNameLst>
                                      </p:cBhvr>
                                      <p:to>
                                        <p:strVal val="visible"/>
                                      </p:to>
                                    </p:set>
                                    <p:anim calcmode="lin" valueType="num">
                                      <p:cBhvr>
                                        <p:cTn id="41" dur="1230" fill="hold"/>
                                        <p:tgtEl>
                                          <p:spTgt spid="38"/>
                                        </p:tgtEl>
                                        <p:attrNameLst>
                                          <p:attrName>ppt_w</p:attrName>
                                        </p:attrNameLst>
                                      </p:cBhvr>
                                      <p:tavLst>
                                        <p:tav tm="0">
                                          <p:val>
                                            <p:strVal val="4*#ppt_w"/>
                                          </p:val>
                                        </p:tav>
                                        <p:tav tm="100000">
                                          <p:val>
                                            <p:strVal val="#ppt_w"/>
                                          </p:val>
                                        </p:tav>
                                      </p:tavLst>
                                    </p:anim>
                                    <p:anim calcmode="lin" valueType="num">
                                      <p:cBhvr>
                                        <p:cTn id="42" dur="1230" fill="hold"/>
                                        <p:tgtEl>
                                          <p:spTgt spid="38"/>
                                        </p:tgtEl>
                                        <p:attrNameLst>
                                          <p:attrName>ppt_h</p:attrName>
                                        </p:attrNameLst>
                                      </p:cBhvr>
                                      <p:tavLst>
                                        <p:tav tm="0">
                                          <p:val>
                                            <p:strVal val="4*#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nodeType="clickEffect" presetClass="entr" presetSubtype="0" presetID="15" grpId="7" fill="hold">
                                  <p:stCondLst>
                                    <p:cond delay="0"/>
                                  </p:stCondLst>
                                  <p:iterate type="el" backwards="0">
                                    <p:tmAbs val="0"/>
                                  </p:iterate>
                                  <p:childTnLst>
                                    <p:set>
                                      <p:cBhvr>
                                        <p:cTn id="46" fill="hold"/>
                                        <p:tgtEl>
                                          <p:spTgt spid="39"/>
                                        </p:tgtEl>
                                        <p:attrNameLst>
                                          <p:attrName>style.visibility</p:attrName>
                                        </p:attrNameLst>
                                      </p:cBhvr>
                                      <p:to>
                                        <p:strVal val="visible"/>
                                      </p:to>
                                    </p:set>
                                    <p:anim calcmode="lin" valueType="num">
                                      <p:cBhvr>
                                        <p:cTn id="47" dur="500" fill="hold"/>
                                        <p:tgtEl>
                                          <p:spTgt spid="39"/>
                                        </p:tgtEl>
                                        <p:attrNameLst>
                                          <p:attrName>ppt_w</p:attrName>
                                        </p:attrNameLst>
                                      </p:cBhvr>
                                      <p:tavLst>
                                        <p:tav tm="0">
                                          <p:val>
                                            <p:fltVal val="0"/>
                                          </p:val>
                                        </p:tav>
                                        <p:tav tm="100000">
                                          <p:val>
                                            <p:strVal val="#ppt_w"/>
                                          </p:val>
                                        </p:tav>
                                      </p:tavLst>
                                    </p:anim>
                                    <p:anim calcmode="lin" valueType="num">
                                      <p:cBhvr>
                                        <p:cTn id="48" dur="500" fill="hold"/>
                                        <p:tgtEl>
                                          <p:spTgt spid="39"/>
                                        </p:tgtEl>
                                        <p:attrNameLst>
                                          <p:attrName>ppt_h</p:attrName>
                                        </p:attrNameLst>
                                      </p:cBhvr>
                                      <p:tavLst>
                                        <p:tav tm="0">
                                          <p:val>
                                            <p:fltVal val="0"/>
                                          </p:val>
                                        </p:tav>
                                        <p:tav tm="100000">
                                          <p:val>
                                            <p:strVal val="#ppt_h"/>
                                          </p:val>
                                        </p:tav>
                                      </p:tavLst>
                                    </p:anim>
                                    <p:anim calcmode="lin" valueType="num">
                                      <p:cBhvr>
                                        <p:cTn id="49" dur="500" fill="hold"/>
                                        <p:tgtEl>
                                          <p:spTgt spid="39"/>
                                        </p:tgtEl>
                                        <p:attrNameLst>
                                          <p:attrName>ppt_x</p:attrName>
                                        </p:attrNameLst>
                                      </p:cBhvr>
                                      <p:tavLst>
                                        <p:tav tm="0" fmla="#ppt_x+(cos(-2*pi*(1-$))*-#ppt_x-sin(-2*pi*(1-$))*(1-#ppt_y))*(1-$)">
                                          <p:val>
                                            <p:fltVal val="0"/>
                                          </p:val>
                                        </p:tav>
                                        <p:tav tm="100000">
                                          <p:val>
                                            <p:fltVal val="1"/>
                                          </p:val>
                                        </p:tav>
                                      </p:tavLst>
                                    </p:anim>
                                    <p:anim calcmode="lin" valueType="num">
                                      <p:cBhvr>
                                        <p:cTn id="50" dur="500" fill="hold"/>
                                        <p:tgtEl>
                                          <p:spTgt spid="3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p:stCondLst>
                        <p:cond delay="indefinite"/>
                      </p:stCondLst>
                      <p:childTnLst>
                        <p:par>
                          <p:cTn id="52" fill="hold">
                            <p:stCondLst>
                              <p:cond delay="0"/>
                            </p:stCondLst>
                            <p:childTnLst>
                              <p:par>
                                <p:cTn id="53" nodeType="clickEffect" presetClass="entr" presetSubtype="16" presetID="23" grpId="8" fill="hold">
                                  <p:stCondLst>
                                    <p:cond delay="0"/>
                                  </p:stCondLst>
                                  <p:iterate type="el" backwards="0">
                                    <p:tmAbs val="0"/>
                                  </p:iterate>
                                  <p:childTnLst>
                                    <p:set>
                                      <p:cBhvr>
                                        <p:cTn id="54" fill="hold"/>
                                        <p:tgtEl>
                                          <p:spTgt spid="40"/>
                                        </p:tgtEl>
                                        <p:attrNameLst>
                                          <p:attrName>style.visibility</p:attrName>
                                        </p:attrNameLst>
                                      </p:cBhvr>
                                      <p:to>
                                        <p:strVal val="visible"/>
                                      </p:to>
                                    </p:set>
                                    <p:anim calcmode="lin" valueType="num">
                                      <p:cBhvr>
                                        <p:cTn id="55" dur="1230" fill="hold"/>
                                        <p:tgtEl>
                                          <p:spTgt spid="40"/>
                                        </p:tgtEl>
                                        <p:attrNameLst>
                                          <p:attrName>ppt_w</p:attrName>
                                        </p:attrNameLst>
                                      </p:cBhvr>
                                      <p:tavLst>
                                        <p:tav tm="0">
                                          <p:val>
                                            <p:strVal val="4*#ppt_w"/>
                                          </p:val>
                                        </p:tav>
                                        <p:tav tm="100000">
                                          <p:val>
                                            <p:strVal val="#ppt_w"/>
                                          </p:val>
                                        </p:tav>
                                      </p:tavLst>
                                    </p:anim>
                                    <p:anim calcmode="lin" valueType="num">
                                      <p:cBhvr>
                                        <p:cTn id="56" dur="1230" fill="hold"/>
                                        <p:tgtEl>
                                          <p:spTgt spid="40"/>
                                        </p:tgtEl>
                                        <p:attrNameLst>
                                          <p:attrName>ppt_h</p:attrName>
                                        </p:attrNameLst>
                                      </p:cBhvr>
                                      <p:tavLst>
                                        <p:tav tm="0">
                                          <p:val>
                                            <p:strVal val="4*#ppt_h"/>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nodeType="clickEffect" presetClass="entr" presetSubtype="0" presetID="15" grpId="9" fill="hold">
                                  <p:stCondLst>
                                    <p:cond delay="0"/>
                                  </p:stCondLst>
                                  <p:iterate type="el" backwards="0">
                                    <p:tmAbs val="0"/>
                                  </p:iterate>
                                  <p:childTnLst>
                                    <p:set>
                                      <p:cBhvr>
                                        <p:cTn id="60" fill="hold"/>
                                        <p:tgtEl>
                                          <p:spTgt spid="41"/>
                                        </p:tgtEl>
                                        <p:attrNameLst>
                                          <p:attrName>style.visibility</p:attrName>
                                        </p:attrNameLst>
                                      </p:cBhvr>
                                      <p:to>
                                        <p:strVal val="visible"/>
                                      </p:to>
                                    </p:set>
                                    <p:anim calcmode="lin" valueType="num">
                                      <p:cBhvr>
                                        <p:cTn id="61" dur="500" fill="hold"/>
                                        <p:tgtEl>
                                          <p:spTgt spid="41"/>
                                        </p:tgtEl>
                                        <p:attrNameLst>
                                          <p:attrName>ppt_w</p:attrName>
                                        </p:attrNameLst>
                                      </p:cBhvr>
                                      <p:tavLst>
                                        <p:tav tm="0">
                                          <p:val>
                                            <p:fltVal val="0"/>
                                          </p:val>
                                        </p:tav>
                                        <p:tav tm="100000">
                                          <p:val>
                                            <p:strVal val="#ppt_w"/>
                                          </p:val>
                                        </p:tav>
                                      </p:tavLst>
                                    </p:anim>
                                    <p:anim calcmode="lin" valueType="num">
                                      <p:cBhvr>
                                        <p:cTn id="62" dur="500" fill="hold"/>
                                        <p:tgtEl>
                                          <p:spTgt spid="41"/>
                                        </p:tgtEl>
                                        <p:attrNameLst>
                                          <p:attrName>ppt_h</p:attrName>
                                        </p:attrNameLst>
                                      </p:cBhvr>
                                      <p:tavLst>
                                        <p:tav tm="0">
                                          <p:val>
                                            <p:fltVal val="0"/>
                                          </p:val>
                                        </p:tav>
                                        <p:tav tm="100000">
                                          <p:val>
                                            <p:strVal val="#ppt_h"/>
                                          </p:val>
                                        </p:tav>
                                      </p:tavLst>
                                    </p:anim>
                                    <p:anim calcmode="lin" valueType="num">
                                      <p:cBhvr>
                                        <p:cTn id="63" dur="500" fill="hold"/>
                                        <p:tgtEl>
                                          <p:spTgt spid="41"/>
                                        </p:tgtEl>
                                        <p:attrNameLst>
                                          <p:attrName>ppt_x</p:attrName>
                                        </p:attrNameLst>
                                      </p:cBhvr>
                                      <p:tavLst>
                                        <p:tav tm="0" fmla="#ppt_x+(cos(-2*pi*(1-$))*-#ppt_x-sin(-2*pi*(1-$))*(1-#ppt_y))*(1-$)">
                                          <p:val>
                                            <p:fltVal val="0"/>
                                          </p:val>
                                        </p:tav>
                                        <p:tav tm="100000">
                                          <p:val>
                                            <p:fltVal val="1"/>
                                          </p:val>
                                        </p:tav>
                                      </p:tavLst>
                                    </p:anim>
                                    <p:anim calcmode="lin" valueType="num">
                                      <p:cBhvr>
                                        <p:cTn id="64" dur="500" fill="hold"/>
                                        <p:tgtEl>
                                          <p:spTgt spid="4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8" grpId="6"/>
      <p:bldP build="whole" bldLvl="1" animBg="1" rev="0" advAuto="0" spid="37" grpId="5"/>
      <p:bldP build="whole" bldLvl="1" animBg="1" rev="0" advAuto="0" spid="34" grpId="2"/>
      <p:bldP build="whole" bldLvl="1" animBg="1" rev="0" advAuto="0" spid="35" grpId="3"/>
      <p:bldP build="whole" bldLvl="1" animBg="1" rev="0" advAuto="0" spid="36" grpId="4"/>
      <p:bldP build="whole" bldLvl="1" animBg="1" rev="0" advAuto="0" spid="41" grpId="9"/>
      <p:bldP build="whole" bldLvl="1" animBg="1" rev="0" advAuto="0" spid="39" grpId="7"/>
      <p:bldP build="whole" bldLvl="1" animBg="1" rev="0" advAuto="0" spid="33" grpId="1"/>
      <p:bldP build="whole" bldLvl="1" animBg="1" rev="0" advAuto="0" spid="40" grpId="8"/>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7" name="Shape 47"/>
          <p:cNvSpPr/>
          <p:nvPr/>
        </p:nvSpPr>
        <p:spPr>
          <a:xfrm>
            <a:off x="2700337" y="333375"/>
            <a:ext cx="3600451"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000"/>
              </a:spcBef>
              <a:defRPr b="1"/>
            </a:lvl1pPr>
          </a:lstStyle>
          <a:p>
            <a:pPr lvl="0">
              <a:defRPr b="0"/>
            </a:pPr>
            <a:r>
              <a:rPr b="1"/>
              <a:t>CUALIDADES MOTRICES</a:t>
            </a:r>
          </a:p>
        </p:txBody>
      </p:sp>
      <p:sp>
        <p:nvSpPr>
          <p:cNvPr id="48" name="Shape 48"/>
          <p:cNvSpPr/>
          <p:nvPr/>
        </p:nvSpPr>
        <p:spPr>
          <a:xfrm>
            <a:off x="468312" y="840898"/>
            <a:ext cx="1373719" cy="35814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r>
              <a:rPr b="1"/>
              <a:t>EQUILIBRIO</a:t>
            </a:r>
            <a:r>
              <a:t> </a:t>
            </a:r>
          </a:p>
        </p:txBody>
      </p:sp>
      <p:sp>
        <p:nvSpPr>
          <p:cNvPr id="49" name="Shape 49"/>
          <p:cNvSpPr/>
          <p:nvPr/>
        </p:nvSpPr>
        <p:spPr>
          <a:xfrm>
            <a:off x="6443662" y="840898"/>
            <a:ext cx="1729791" cy="35814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tabLst>
                <a:tab pos="228600" algn="l"/>
                <a:tab pos="2311400" algn="l"/>
                <a:tab pos="2679700" algn="l"/>
              </a:tabLst>
              <a:defRPr b="1"/>
            </a:lvl1pPr>
          </a:lstStyle>
          <a:p>
            <a:pPr lvl="0">
              <a:defRPr b="0"/>
            </a:pPr>
            <a:r>
              <a:rPr b="1"/>
              <a:t>COORDINACIÓN</a:t>
            </a:r>
          </a:p>
        </p:txBody>
      </p:sp>
      <p:sp>
        <p:nvSpPr>
          <p:cNvPr id="50" name="Shape 50"/>
          <p:cNvSpPr/>
          <p:nvPr/>
        </p:nvSpPr>
        <p:spPr>
          <a:xfrm>
            <a:off x="323850" y="1437004"/>
            <a:ext cx="2447925" cy="16916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t>Capacidad que permite soportar sin alteraciones una determinada actitud postural frente a la fuerza de la gravedad </a:t>
            </a:r>
          </a:p>
        </p:txBody>
      </p:sp>
      <p:sp>
        <p:nvSpPr>
          <p:cNvPr id="51" name="Shape 51"/>
          <p:cNvSpPr/>
          <p:nvPr/>
        </p:nvSpPr>
        <p:spPr>
          <a:xfrm>
            <a:off x="6516687" y="1504473"/>
            <a:ext cx="1847851" cy="14249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r>
              <a:t>Es el control neuromuscular del acto motor realizado de forma óptima </a:t>
            </a:r>
          </a:p>
        </p:txBody>
      </p:sp>
      <p:pic>
        <p:nvPicPr>
          <p:cNvPr id="52" name="cf 5.jpg"/>
          <p:cNvPicPr/>
          <p:nvPr/>
        </p:nvPicPr>
        <p:blipFill>
          <a:blip r:embed="rId2">
            <a:extLst/>
          </a:blip>
          <a:stretch>
            <a:fillRect/>
          </a:stretch>
        </p:blipFill>
        <p:spPr>
          <a:xfrm>
            <a:off x="3487142" y="1424731"/>
            <a:ext cx="1729790" cy="2040048"/>
          </a:xfrm>
          <a:prstGeom prst="rect">
            <a:avLst/>
          </a:prstGeom>
          <a:ln w="12700">
            <a:miter lim="400000"/>
          </a:ln>
        </p:spPr>
      </p:pic>
      <p:pic>
        <p:nvPicPr>
          <p:cNvPr id="53" name="cf -a.jpg"/>
          <p:cNvPicPr/>
          <p:nvPr/>
        </p:nvPicPr>
        <p:blipFill>
          <a:blip r:embed="rId3">
            <a:extLst/>
          </a:blip>
          <a:stretch>
            <a:fillRect/>
          </a:stretch>
        </p:blipFill>
        <p:spPr>
          <a:xfrm>
            <a:off x="623887" y="3674963"/>
            <a:ext cx="1847851" cy="2585913"/>
          </a:xfrm>
          <a:prstGeom prst="rect">
            <a:avLst/>
          </a:prstGeom>
          <a:ln w="12700">
            <a:miter lim="400000"/>
          </a:ln>
        </p:spPr>
      </p:pic>
      <p:pic>
        <p:nvPicPr>
          <p:cNvPr id="54" name="c.física b.jpg"/>
          <p:cNvPicPr/>
          <p:nvPr/>
        </p:nvPicPr>
        <p:blipFill>
          <a:blip r:embed="rId4">
            <a:extLst/>
          </a:blip>
          <a:stretch>
            <a:fillRect/>
          </a:stretch>
        </p:blipFill>
        <p:spPr>
          <a:xfrm>
            <a:off x="5635327" y="3954544"/>
            <a:ext cx="2744709" cy="2244396"/>
          </a:xfrm>
          <a:prstGeom prst="rect">
            <a:avLst/>
          </a:prstGeom>
          <a:ln w="12700">
            <a:miter lim="400000"/>
          </a:ln>
        </p:spPr>
      </p:pic>
    </p:spTree>
  </p:cSld>
  <p:clrMapOvr>
    <a:masterClrMapping/>
  </p:clrMapOvr>
  <p:transition spd="med"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6" presetID="23" grpId="1" fill="hold">
                                  <p:stCondLst>
                                    <p:cond delay="0"/>
                                  </p:stCondLst>
                                  <p:iterate type="el" backwards="0">
                                    <p:tmAbs val="0"/>
                                  </p:iterate>
                                  <p:childTnLst>
                                    <p:set>
                                      <p:cBhvr>
                                        <p:cTn id="6" fill="hold"/>
                                        <p:tgtEl>
                                          <p:spTgt spid="47"/>
                                        </p:tgtEl>
                                        <p:attrNameLst>
                                          <p:attrName>style.visibility</p:attrName>
                                        </p:attrNameLst>
                                      </p:cBhvr>
                                      <p:to>
                                        <p:strVal val="visible"/>
                                      </p:to>
                                    </p:set>
                                    <p:anim calcmode="lin" valueType="num">
                                      <p:cBhvr>
                                        <p:cTn id="7" dur="1230" fill="hold"/>
                                        <p:tgtEl>
                                          <p:spTgt spid="47"/>
                                        </p:tgtEl>
                                        <p:attrNameLst>
                                          <p:attrName>ppt_w</p:attrName>
                                        </p:attrNameLst>
                                      </p:cBhvr>
                                      <p:tavLst>
                                        <p:tav tm="0">
                                          <p:val>
                                            <p:strVal val="4*#ppt_w"/>
                                          </p:val>
                                        </p:tav>
                                        <p:tav tm="100000">
                                          <p:val>
                                            <p:strVal val="#ppt_w"/>
                                          </p:val>
                                        </p:tav>
                                      </p:tavLst>
                                    </p:anim>
                                    <p:anim calcmode="lin" valueType="num">
                                      <p:cBhvr>
                                        <p:cTn id="8" dur="1230" fill="hold"/>
                                        <p:tgtEl>
                                          <p:spTgt spid="47"/>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16" presetID="23" grpId="2" fill="hold">
                                  <p:stCondLst>
                                    <p:cond delay="0"/>
                                  </p:stCondLst>
                                  <p:iterate type="el" backwards="0">
                                    <p:tmAbs val="0"/>
                                  </p:iterate>
                                  <p:childTnLst>
                                    <p:set>
                                      <p:cBhvr>
                                        <p:cTn id="12" fill="hold"/>
                                        <p:tgtEl>
                                          <p:spTgt spid="48"/>
                                        </p:tgtEl>
                                        <p:attrNameLst>
                                          <p:attrName>style.visibility</p:attrName>
                                        </p:attrNameLst>
                                      </p:cBhvr>
                                      <p:to>
                                        <p:strVal val="visible"/>
                                      </p:to>
                                    </p:set>
                                    <p:anim calcmode="lin" valueType="num">
                                      <p:cBhvr>
                                        <p:cTn id="13" dur="1230" fill="hold"/>
                                        <p:tgtEl>
                                          <p:spTgt spid="48"/>
                                        </p:tgtEl>
                                        <p:attrNameLst>
                                          <p:attrName>ppt_w</p:attrName>
                                        </p:attrNameLst>
                                      </p:cBhvr>
                                      <p:tavLst>
                                        <p:tav tm="0">
                                          <p:val>
                                            <p:strVal val="4*#ppt_w"/>
                                          </p:val>
                                        </p:tav>
                                        <p:tav tm="100000">
                                          <p:val>
                                            <p:strVal val="#ppt_w"/>
                                          </p:val>
                                        </p:tav>
                                      </p:tavLst>
                                    </p:anim>
                                    <p:anim calcmode="lin" valueType="num">
                                      <p:cBhvr>
                                        <p:cTn id="14" dur="1230" fill="hold"/>
                                        <p:tgtEl>
                                          <p:spTgt spid="48"/>
                                        </p:tgtEl>
                                        <p:attrNameLst>
                                          <p:attrName>ppt_h</p:attrName>
                                        </p:attrNameLst>
                                      </p:cBhvr>
                                      <p:tavLst>
                                        <p:tav tm="0">
                                          <p:val>
                                            <p:strVal val="4*#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0" presetID="15" grpId="3" fill="hold">
                                  <p:stCondLst>
                                    <p:cond delay="0"/>
                                  </p:stCondLst>
                                  <p:iterate type="el" backwards="0">
                                    <p:tmAbs val="0"/>
                                  </p:iterate>
                                  <p:childTnLst>
                                    <p:set>
                                      <p:cBhvr>
                                        <p:cTn id="18" fill="hold"/>
                                        <p:tgtEl>
                                          <p:spTgt spid="50"/>
                                        </p:tgtEl>
                                        <p:attrNameLst>
                                          <p:attrName>style.visibility</p:attrName>
                                        </p:attrNameLst>
                                      </p:cBhvr>
                                      <p:to>
                                        <p:strVal val="visible"/>
                                      </p:to>
                                    </p:set>
                                    <p:anim calcmode="lin" valueType="num">
                                      <p:cBhvr>
                                        <p:cTn id="19" dur="500" fill="hold"/>
                                        <p:tgtEl>
                                          <p:spTgt spid="50"/>
                                        </p:tgtEl>
                                        <p:attrNameLst>
                                          <p:attrName>ppt_w</p:attrName>
                                        </p:attrNameLst>
                                      </p:cBhvr>
                                      <p:tavLst>
                                        <p:tav tm="0">
                                          <p:val>
                                            <p:fltVal val="0"/>
                                          </p:val>
                                        </p:tav>
                                        <p:tav tm="100000">
                                          <p:val>
                                            <p:strVal val="#ppt_w"/>
                                          </p:val>
                                        </p:tav>
                                      </p:tavLst>
                                    </p:anim>
                                    <p:anim calcmode="lin" valueType="num">
                                      <p:cBhvr>
                                        <p:cTn id="20" dur="500" fill="hold"/>
                                        <p:tgtEl>
                                          <p:spTgt spid="50"/>
                                        </p:tgtEl>
                                        <p:attrNameLst>
                                          <p:attrName>ppt_h</p:attrName>
                                        </p:attrNameLst>
                                      </p:cBhvr>
                                      <p:tavLst>
                                        <p:tav tm="0">
                                          <p:val>
                                            <p:fltVal val="0"/>
                                          </p:val>
                                        </p:tav>
                                        <p:tav tm="100000">
                                          <p:val>
                                            <p:strVal val="#ppt_h"/>
                                          </p:val>
                                        </p:tav>
                                      </p:tavLst>
                                    </p:anim>
                                    <p:anim calcmode="lin" valueType="num">
                                      <p:cBhvr>
                                        <p:cTn id="21" dur="500" fill="hold"/>
                                        <p:tgtEl>
                                          <p:spTgt spid="50"/>
                                        </p:tgtEl>
                                        <p:attrNameLst>
                                          <p:attrName>ppt_x</p:attrName>
                                        </p:attrNameLst>
                                      </p:cBhvr>
                                      <p:tavLst>
                                        <p:tav tm="0" fmla="#ppt_x+(cos(-2*pi*(1-$))*-#ppt_x-sin(-2*pi*(1-$))*(1-#ppt_y))*(1-$)">
                                          <p:val>
                                            <p:fltVal val="0"/>
                                          </p:val>
                                        </p:tav>
                                        <p:tav tm="100000">
                                          <p:val>
                                            <p:fltVal val="1"/>
                                          </p:val>
                                        </p:tav>
                                      </p:tavLst>
                                    </p:anim>
                                    <p:anim calcmode="lin" valueType="num">
                                      <p:cBhvr>
                                        <p:cTn id="22" dur="500" fill="hold"/>
                                        <p:tgtEl>
                                          <p:spTgt spid="5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3" fill="hold">
                      <p:stCondLst>
                        <p:cond delay="indefinite"/>
                      </p:stCondLst>
                      <p:childTnLst>
                        <p:par>
                          <p:cTn id="24" fill="hold">
                            <p:stCondLst>
                              <p:cond delay="0"/>
                            </p:stCondLst>
                            <p:childTnLst>
                              <p:par>
                                <p:cTn id="25" nodeType="clickEffect" presetClass="entr" presetSubtype="16" presetID="23" grpId="4" fill="hold">
                                  <p:stCondLst>
                                    <p:cond delay="0"/>
                                  </p:stCondLst>
                                  <p:iterate type="el" backwards="0">
                                    <p:tmAbs val="0"/>
                                  </p:iterate>
                                  <p:childTnLst>
                                    <p:set>
                                      <p:cBhvr>
                                        <p:cTn id="26" fill="hold"/>
                                        <p:tgtEl>
                                          <p:spTgt spid="49"/>
                                        </p:tgtEl>
                                        <p:attrNameLst>
                                          <p:attrName>style.visibility</p:attrName>
                                        </p:attrNameLst>
                                      </p:cBhvr>
                                      <p:to>
                                        <p:strVal val="visible"/>
                                      </p:to>
                                    </p:set>
                                    <p:anim calcmode="lin" valueType="num">
                                      <p:cBhvr>
                                        <p:cTn id="27" dur="1230" fill="hold"/>
                                        <p:tgtEl>
                                          <p:spTgt spid="49"/>
                                        </p:tgtEl>
                                        <p:attrNameLst>
                                          <p:attrName>ppt_w</p:attrName>
                                        </p:attrNameLst>
                                      </p:cBhvr>
                                      <p:tavLst>
                                        <p:tav tm="0">
                                          <p:val>
                                            <p:strVal val="4*#ppt_w"/>
                                          </p:val>
                                        </p:tav>
                                        <p:tav tm="100000">
                                          <p:val>
                                            <p:strVal val="#ppt_w"/>
                                          </p:val>
                                        </p:tav>
                                      </p:tavLst>
                                    </p:anim>
                                    <p:anim calcmode="lin" valueType="num">
                                      <p:cBhvr>
                                        <p:cTn id="28" dur="1230" fill="hold"/>
                                        <p:tgtEl>
                                          <p:spTgt spid="49"/>
                                        </p:tgtEl>
                                        <p:attrNameLst>
                                          <p:attrName>ppt_h</p:attrName>
                                        </p:attrNameLst>
                                      </p:cBhvr>
                                      <p:tavLst>
                                        <p:tav tm="0">
                                          <p:val>
                                            <p:strVal val="4*#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0" presetID="15" grpId="5" fill="hold">
                                  <p:stCondLst>
                                    <p:cond delay="0"/>
                                  </p:stCondLst>
                                  <p:iterate type="el" backwards="0">
                                    <p:tmAbs val="0"/>
                                  </p:iterate>
                                  <p:childTnLst>
                                    <p:set>
                                      <p:cBhvr>
                                        <p:cTn id="32" fill="hold"/>
                                        <p:tgtEl>
                                          <p:spTgt spid="51"/>
                                        </p:tgtEl>
                                        <p:attrNameLst>
                                          <p:attrName>style.visibility</p:attrName>
                                        </p:attrNameLst>
                                      </p:cBhvr>
                                      <p:to>
                                        <p:strVal val="visible"/>
                                      </p:to>
                                    </p:set>
                                    <p:anim calcmode="lin" valueType="num">
                                      <p:cBhvr>
                                        <p:cTn id="33" dur="500" fill="hold"/>
                                        <p:tgtEl>
                                          <p:spTgt spid="51"/>
                                        </p:tgtEl>
                                        <p:attrNameLst>
                                          <p:attrName>ppt_w</p:attrName>
                                        </p:attrNameLst>
                                      </p:cBhvr>
                                      <p:tavLst>
                                        <p:tav tm="0">
                                          <p:val>
                                            <p:fltVal val="0"/>
                                          </p:val>
                                        </p:tav>
                                        <p:tav tm="100000">
                                          <p:val>
                                            <p:strVal val="#ppt_w"/>
                                          </p:val>
                                        </p:tav>
                                      </p:tavLst>
                                    </p:anim>
                                    <p:anim calcmode="lin" valueType="num">
                                      <p:cBhvr>
                                        <p:cTn id="34" dur="500" fill="hold"/>
                                        <p:tgtEl>
                                          <p:spTgt spid="51"/>
                                        </p:tgtEl>
                                        <p:attrNameLst>
                                          <p:attrName>ppt_h</p:attrName>
                                        </p:attrNameLst>
                                      </p:cBhvr>
                                      <p:tavLst>
                                        <p:tav tm="0">
                                          <p:val>
                                            <p:fltVal val="0"/>
                                          </p:val>
                                        </p:tav>
                                        <p:tav tm="100000">
                                          <p:val>
                                            <p:strVal val="#ppt_h"/>
                                          </p:val>
                                        </p:tav>
                                      </p:tavLst>
                                    </p:anim>
                                    <p:anim calcmode="lin" valueType="num">
                                      <p:cBhvr>
                                        <p:cTn id="35" dur="500" fill="hold"/>
                                        <p:tgtEl>
                                          <p:spTgt spid="51"/>
                                        </p:tgtEl>
                                        <p:attrNameLst>
                                          <p:attrName>ppt_x</p:attrName>
                                        </p:attrNameLst>
                                      </p:cBhvr>
                                      <p:tavLst>
                                        <p:tav tm="0" fmla="#ppt_x+(cos(-2*pi*(1-$))*-#ppt_x-sin(-2*pi*(1-$))*(1-#ppt_y))*(1-$)">
                                          <p:val>
                                            <p:fltVal val="0"/>
                                          </p:val>
                                        </p:tav>
                                        <p:tav tm="100000">
                                          <p:val>
                                            <p:fltVal val="1"/>
                                          </p:val>
                                        </p:tav>
                                      </p:tavLst>
                                    </p:anim>
                                    <p:anim calcmode="lin" valueType="num">
                                      <p:cBhvr>
                                        <p:cTn id="36" dur="500" fill="hold"/>
                                        <p:tgtEl>
                                          <p:spTgt spid="5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0" grpId="3"/>
      <p:bldP build="whole" bldLvl="1" animBg="1" rev="0" advAuto="0" spid="47" grpId="1"/>
      <p:bldP build="whole" bldLvl="1" animBg="1" rev="0" advAuto="0" spid="49" grpId="4"/>
      <p:bldP build="whole" bldLvl="1" animBg="1" rev="0" advAuto="0" spid="51" grpId="5"/>
      <p:bldP build="whole" bldLvl="1" animBg="1" rev="0" advAuto="0" spid="48" grpId="2"/>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109" name="Group 109"/>
          <p:cNvGrpSpPr/>
          <p:nvPr/>
        </p:nvGrpSpPr>
        <p:grpSpPr>
          <a:xfrm>
            <a:off x="250825" y="3357562"/>
            <a:ext cx="8686800" cy="3292476"/>
            <a:chOff x="0" y="0"/>
            <a:chExt cx="8686800" cy="3292475"/>
          </a:xfrm>
        </p:grpSpPr>
        <p:grpSp>
          <p:nvGrpSpPr>
            <p:cNvPr id="58" name="Group 58"/>
            <p:cNvGrpSpPr/>
            <p:nvPr/>
          </p:nvGrpSpPr>
          <p:grpSpPr>
            <a:xfrm>
              <a:off x="0" y="-1"/>
              <a:ext cx="2655888" cy="1828801"/>
              <a:chOff x="0" y="0"/>
              <a:chExt cx="2655887" cy="1828800"/>
            </a:xfrm>
          </p:grpSpPr>
          <p:sp>
            <p:nvSpPr>
              <p:cNvPr id="56" name="Shape 56"/>
              <p:cNvSpPr/>
              <p:nvPr/>
            </p:nvSpPr>
            <p:spPr>
              <a:xfrm>
                <a:off x="0" y="0"/>
                <a:ext cx="2655888" cy="1828800"/>
              </a:xfrm>
              <a:prstGeom prst="rect">
                <a:avLst/>
              </a:prstGeom>
              <a:solidFill>
                <a:srgbClr val="D9D9D9"/>
              </a:solidFill>
              <a:ln w="12700" cap="flat">
                <a:noFill/>
                <a:miter lim="400000"/>
              </a:ln>
              <a:effectLst/>
            </p:spPr>
            <p:txBody>
              <a:bodyPr wrap="square" lIns="0" tIns="0" rIns="0" bIns="0" numCol="1" anchor="t">
                <a:noAutofit/>
              </a:bodyPr>
              <a:lstStyle/>
              <a:p>
                <a:pPr lvl="0" marL="342900" indent="-342900">
                  <a:tabLst>
                    <a:tab pos="228600" algn="l"/>
                  </a:tabLst>
                  <a:defRPr>
                    <a:solidFill>
                      <a:srgbClr val="003300"/>
                    </a:solidFill>
                  </a:defRPr>
                </a:pPr>
              </a:p>
            </p:txBody>
          </p:sp>
          <p:sp>
            <p:nvSpPr>
              <p:cNvPr id="57" name="Shape 57"/>
              <p:cNvSpPr/>
              <p:nvPr/>
            </p:nvSpPr>
            <p:spPr>
              <a:xfrm>
                <a:off x="0" y="0"/>
                <a:ext cx="2655888" cy="3581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marL="342900" indent="-342900">
                  <a:tabLst>
                    <a:tab pos="228600" algn="l"/>
                  </a:tabLst>
                  <a:defRPr>
                    <a:solidFill>
                      <a:srgbClr val="003300"/>
                    </a:solidFill>
                  </a:defRPr>
                </a:lvl1pPr>
              </a:lstStyle>
              <a:p>
                <a:pPr lvl="0">
                  <a:defRPr>
                    <a:solidFill>
                      <a:srgbClr val="000000"/>
                    </a:solidFill>
                  </a:defRPr>
                </a:pPr>
                <a:r>
                  <a:rPr>
                    <a:solidFill>
                      <a:srgbClr val="003300"/>
                    </a:solidFill>
                  </a:rPr>
                  <a:t>Intrínsecos.</a:t>
                </a:r>
              </a:p>
            </p:txBody>
          </p:sp>
        </p:grpSp>
        <p:grpSp>
          <p:nvGrpSpPr>
            <p:cNvPr id="61" name="Group 61"/>
            <p:cNvGrpSpPr/>
            <p:nvPr/>
          </p:nvGrpSpPr>
          <p:grpSpPr>
            <a:xfrm>
              <a:off x="2655887" y="0"/>
              <a:ext cx="3060701" cy="1828800"/>
              <a:chOff x="0" y="0"/>
              <a:chExt cx="3060700" cy="1828800"/>
            </a:xfrm>
          </p:grpSpPr>
          <p:sp>
            <p:nvSpPr>
              <p:cNvPr id="59" name="Shape 59"/>
              <p:cNvSpPr/>
              <p:nvPr/>
            </p:nvSpPr>
            <p:spPr>
              <a:xfrm>
                <a:off x="0" y="0"/>
                <a:ext cx="3060700" cy="1828800"/>
              </a:xfrm>
              <a:prstGeom prst="rect">
                <a:avLst/>
              </a:prstGeom>
              <a:solidFill>
                <a:srgbClr val="E6E6E6"/>
              </a:solidFill>
              <a:ln w="12700" cap="flat">
                <a:noFill/>
                <a:miter lim="400000"/>
              </a:ln>
              <a:effectLst/>
            </p:spPr>
            <p:txBody>
              <a:bodyPr wrap="square" lIns="0" tIns="0" rIns="0" bIns="0" numCol="1" anchor="t">
                <a:noAutofit/>
              </a:bodyPr>
              <a:lstStyle/>
              <a:p>
                <a:pPr lvl="0">
                  <a:tabLst>
                    <a:tab pos="228600" algn="l"/>
                  </a:tabLst>
                  <a:defRPr>
                    <a:solidFill>
                      <a:srgbClr val="003300"/>
                    </a:solidFill>
                  </a:defRPr>
                </a:pPr>
              </a:p>
            </p:txBody>
          </p:sp>
          <p:sp>
            <p:nvSpPr>
              <p:cNvPr id="60" name="Shape 60"/>
              <p:cNvSpPr/>
              <p:nvPr/>
            </p:nvSpPr>
            <p:spPr>
              <a:xfrm>
                <a:off x="0" y="0"/>
                <a:ext cx="3060700" cy="14249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tabLst>
                    <a:tab pos="228600" algn="l"/>
                  </a:tabLst>
                  <a:defRPr>
                    <a:solidFill>
                      <a:srgbClr val="003300"/>
                    </a:solidFill>
                  </a:defRPr>
                </a:lvl1pPr>
              </a:lstStyle>
              <a:p>
                <a:pPr lvl="0">
                  <a:defRPr>
                    <a:solidFill>
                      <a:srgbClr val="000000"/>
                    </a:solidFill>
                  </a:defRPr>
                </a:pPr>
                <a:r>
                  <a:rPr>
                    <a:solidFill>
                      <a:srgbClr val="003300"/>
                    </a:solidFill>
                  </a:rPr>
                  <a:t>Factores que provienen de nuestro interior y pueden modificar positiva o negativamente nuestra aptitud física</a:t>
                </a:r>
              </a:p>
            </p:txBody>
          </p:sp>
        </p:grpSp>
        <p:grpSp>
          <p:nvGrpSpPr>
            <p:cNvPr id="64" name="Group 64"/>
            <p:cNvGrpSpPr/>
            <p:nvPr/>
          </p:nvGrpSpPr>
          <p:grpSpPr>
            <a:xfrm>
              <a:off x="5716587" y="-1"/>
              <a:ext cx="2970213" cy="365126"/>
              <a:chOff x="0" y="0"/>
              <a:chExt cx="2970212" cy="365125"/>
            </a:xfrm>
          </p:grpSpPr>
          <p:sp>
            <p:nvSpPr>
              <p:cNvPr id="62" name="Shape 62"/>
              <p:cNvSpPr/>
              <p:nvPr/>
            </p:nvSpPr>
            <p:spPr>
              <a:xfrm>
                <a:off x="0" y="0"/>
                <a:ext cx="2970213" cy="365125"/>
              </a:xfrm>
              <a:prstGeom prst="rect">
                <a:avLst/>
              </a:prstGeom>
              <a:solidFill>
                <a:srgbClr val="F3F3F3"/>
              </a:solidFill>
              <a:ln w="12700" cap="flat">
                <a:noFill/>
                <a:miter lim="400000"/>
              </a:ln>
              <a:effectLst/>
            </p:spPr>
            <p:txBody>
              <a:bodyPr wrap="square" lIns="0" tIns="0" rIns="0" bIns="0" numCol="1" anchor="t">
                <a:noAutofit/>
              </a:bodyPr>
              <a:lstStyle/>
              <a:p>
                <a:pPr lvl="0" marL="342900" indent="-342900">
                  <a:tabLst>
                    <a:tab pos="228600" algn="l"/>
                  </a:tabLst>
                  <a:defRPr>
                    <a:solidFill>
                      <a:srgbClr val="003300"/>
                    </a:solidFill>
                  </a:defRPr>
                </a:pPr>
              </a:p>
            </p:txBody>
          </p:sp>
          <p:sp>
            <p:nvSpPr>
              <p:cNvPr id="63" name="Shape 63"/>
              <p:cNvSpPr/>
              <p:nvPr/>
            </p:nvSpPr>
            <p:spPr>
              <a:xfrm>
                <a:off x="0" y="0"/>
                <a:ext cx="2970213" cy="3581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marL="342900" indent="-342900">
                  <a:tabLst>
                    <a:tab pos="228600" algn="l"/>
                  </a:tabLst>
                  <a:defRPr>
                    <a:solidFill>
                      <a:srgbClr val="003300"/>
                    </a:solidFill>
                  </a:defRPr>
                </a:lvl1pPr>
              </a:lstStyle>
              <a:p>
                <a:pPr lvl="0">
                  <a:defRPr>
                    <a:solidFill>
                      <a:srgbClr val="000000"/>
                    </a:solidFill>
                  </a:defRPr>
                </a:pPr>
                <a:r>
                  <a:rPr>
                    <a:solidFill>
                      <a:srgbClr val="003300"/>
                    </a:solidFill>
                  </a:rPr>
                  <a:t>Sistema Respiratorio</a:t>
                </a:r>
              </a:p>
            </p:txBody>
          </p:sp>
        </p:grpSp>
        <p:grpSp>
          <p:nvGrpSpPr>
            <p:cNvPr id="67" name="Group 67"/>
            <p:cNvGrpSpPr/>
            <p:nvPr/>
          </p:nvGrpSpPr>
          <p:grpSpPr>
            <a:xfrm>
              <a:off x="5716587" y="365124"/>
              <a:ext cx="2970213" cy="366714"/>
              <a:chOff x="0" y="0"/>
              <a:chExt cx="2970212" cy="366712"/>
            </a:xfrm>
          </p:grpSpPr>
          <p:sp>
            <p:nvSpPr>
              <p:cNvPr id="65" name="Shape 65"/>
              <p:cNvSpPr/>
              <p:nvPr/>
            </p:nvSpPr>
            <p:spPr>
              <a:xfrm>
                <a:off x="0" y="0"/>
                <a:ext cx="2970213" cy="366713"/>
              </a:xfrm>
              <a:prstGeom prst="rect">
                <a:avLst/>
              </a:prstGeom>
              <a:solidFill>
                <a:srgbClr val="F3F3F3"/>
              </a:solidFill>
              <a:ln w="12700" cap="flat">
                <a:noFill/>
                <a:miter lim="400000"/>
              </a:ln>
              <a:effectLst/>
            </p:spPr>
            <p:txBody>
              <a:bodyPr wrap="square" lIns="0" tIns="0" rIns="0" bIns="0" numCol="1" anchor="t">
                <a:noAutofit/>
              </a:bodyPr>
              <a:lstStyle/>
              <a:p>
                <a:pPr lvl="0" marL="342900" indent="-342900">
                  <a:tabLst>
                    <a:tab pos="228600" algn="l"/>
                  </a:tabLst>
                  <a:defRPr>
                    <a:solidFill>
                      <a:srgbClr val="003300"/>
                    </a:solidFill>
                  </a:defRPr>
                </a:pPr>
              </a:p>
            </p:txBody>
          </p:sp>
          <p:sp>
            <p:nvSpPr>
              <p:cNvPr id="66" name="Shape 66"/>
              <p:cNvSpPr/>
              <p:nvPr/>
            </p:nvSpPr>
            <p:spPr>
              <a:xfrm>
                <a:off x="0" y="0"/>
                <a:ext cx="2970213" cy="3581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marL="342900" indent="-342900">
                  <a:tabLst>
                    <a:tab pos="228600" algn="l"/>
                  </a:tabLst>
                  <a:defRPr>
                    <a:solidFill>
                      <a:srgbClr val="003300"/>
                    </a:solidFill>
                  </a:defRPr>
                </a:lvl1pPr>
              </a:lstStyle>
              <a:p>
                <a:pPr lvl="0">
                  <a:defRPr>
                    <a:solidFill>
                      <a:srgbClr val="000000"/>
                    </a:solidFill>
                  </a:defRPr>
                </a:pPr>
                <a:r>
                  <a:rPr>
                    <a:solidFill>
                      <a:srgbClr val="003300"/>
                    </a:solidFill>
                  </a:rPr>
                  <a:t>Sistema Nervioso</a:t>
                </a:r>
              </a:p>
            </p:txBody>
          </p:sp>
        </p:grpSp>
        <p:grpSp>
          <p:nvGrpSpPr>
            <p:cNvPr id="70" name="Group 70"/>
            <p:cNvGrpSpPr/>
            <p:nvPr/>
          </p:nvGrpSpPr>
          <p:grpSpPr>
            <a:xfrm>
              <a:off x="5716587" y="731837"/>
              <a:ext cx="2970213" cy="365126"/>
              <a:chOff x="0" y="0"/>
              <a:chExt cx="2970212" cy="365125"/>
            </a:xfrm>
          </p:grpSpPr>
          <p:sp>
            <p:nvSpPr>
              <p:cNvPr id="68" name="Shape 68"/>
              <p:cNvSpPr/>
              <p:nvPr/>
            </p:nvSpPr>
            <p:spPr>
              <a:xfrm>
                <a:off x="0" y="0"/>
                <a:ext cx="2970213" cy="365125"/>
              </a:xfrm>
              <a:prstGeom prst="rect">
                <a:avLst/>
              </a:prstGeom>
              <a:solidFill>
                <a:srgbClr val="F3F3F3"/>
              </a:solidFill>
              <a:ln w="12700" cap="flat">
                <a:noFill/>
                <a:miter lim="400000"/>
              </a:ln>
              <a:effectLst/>
            </p:spPr>
            <p:txBody>
              <a:bodyPr wrap="square" lIns="0" tIns="0" rIns="0" bIns="0" numCol="1" anchor="t">
                <a:noAutofit/>
              </a:bodyPr>
              <a:lstStyle/>
              <a:p>
                <a:pPr lvl="0" marL="342900" indent="-342900">
                  <a:tabLst>
                    <a:tab pos="228600" algn="l"/>
                  </a:tabLst>
                  <a:defRPr>
                    <a:solidFill>
                      <a:srgbClr val="003300"/>
                    </a:solidFill>
                  </a:defRPr>
                </a:pPr>
              </a:p>
            </p:txBody>
          </p:sp>
          <p:sp>
            <p:nvSpPr>
              <p:cNvPr id="69" name="Shape 69"/>
              <p:cNvSpPr/>
              <p:nvPr/>
            </p:nvSpPr>
            <p:spPr>
              <a:xfrm>
                <a:off x="0" y="0"/>
                <a:ext cx="2970213" cy="3581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marL="342900" indent="-342900">
                  <a:tabLst>
                    <a:tab pos="228600" algn="l"/>
                  </a:tabLst>
                  <a:defRPr>
                    <a:solidFill>
                      <a:srgbClr val="003300"/>
                    </a:solidFill>
                  </a:defRPr>
                </a:lvl1pPr>
              </a:lstStyle>
              <a:p>
                <a:pPr lvl="0">
                  <a:defRPr>
                    <a:solidFill>
                      <a:srgbClr val="000000"/>
                    </a:solidFill>
                  </a:defRPr>
                </a:pPr>
                <a:r>
                  <a:rPr>
                    <a:solidFill>
                      <a:srgbClr val="003300"/>
                    </a:solidFill>
                  </a:rPr>
                  <a:t>Sistema Cardiovascular</a:t>
                </a:r>
              </a:p>
            </p:txBody>
          </p:sp>
        </p:grpSp>
        <p:grpSp>
          <p:nvGrpSpPr>
            <p:cNvPr id="73" name="Group 73"/>
            <p:cNvGrpSpPr/>
            <p:nvPr/>
          </p:nvGrpSpPr>
          <p:grpSpPr>
            <a:xfrm>
              <a:off x="5716587" y="1096962"/>
              <a:ext cx="2970213" cy="366713"/>
              <a:chOff x="0" y="0"/>
              <a:chExt cx="2970212" cy="366712"/>
            </a:xfrm>
          </p:grpSpPr>
          <p:sp>
            <p:nvSpPr>
              <p:cNvPr id="71" name="Shape 71"/>
              <p:cNvSpPr/>
              <p:nvPr/>
            </p:nvSpPr>
            <p:spPr>
              <a:xfrm>
                <a:off x="0" y="0"/>
                <a:ext cx="2970213" cy="366713"/>
              </a:xfrm>
              <a:prstGeom prst="rect">
                <a:avLst/>
              </a:prstGeom>
              <a:solidFill>
                <a:srgbClr val="F3F3F3"/>
              </a:solidFill>
              <a:ln w="12700" cap="flat">
                <a:noFill/>
                <a:miter lim="400000"/>
              </a:ln>
              <a:effectLst/>
            </p:spPr>
            <p:txBody>
              <a:bodyPr wrap="square" lIns="0" tIns="0" rIns="0" bIns="0" numCol="1" anchor="t">
                <a:noAutofit/>
              </a:bodyPr>
              <a:lstStyle/>
              <a:p>
                <a:pPr lvl="0" marL="342900" indent="-342900">
                  <a:tabLst>
                    <a:tab pos="228600" algn="l"/>
                  </a:tabLst>
                  <a:defRPr>
                    <a:solidFill>
                      <a:srgbClr val="003300"/>
                    </a:solidFill>
                  </a:defRPr>
                </a:pPr>
              </a:p>
            </p:txBody>
          </p:sp>
          <p:sp>
            <p:nvSpPr>
              <p:cNvPr id="72" name="Shape 72"/>
              <p:cNvSpPr/>
              <p:nvPr/>
            </p:nvSpPr>
            <p:spPr>
              <a:xfrm>
                <a:off x="0" y="0"/>
                <a:ext cx="2970213" cy="3581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marL="342900" indent="-342900">
                  <a:tabLst>
                    <a:tab pos="228600" algn="l"/>
                  </a:tabLst>
                  <a:defRPr>
                    <a:solidFill>
                      <a:srgbClr val="003300"/>
                    </a:solidFill>
                  </a:defRPr>
                </a:lvl1pPr>
              </a:lstStyle>
              <a:p>
                <a:pPr lvl="0">
                  <a:defRPr>
                    <a:solidFill>
                      <a:srgbClr val="000000"/>
                    </a:solidFill>
                  </a:defRPr>
                </a:pPr>
                <a:r>
                  <a:rPr>
                    <a:solidFill>
                      <a:srgbClr val="003300"/>
                    </a:solidFill>
                  </a:rPr>
                  <a:t>Sistema Muscular</a:t>
                </a:r>
              </a:p>
            </p:txBody>
          </p:sp>
        </p:grpSp>
        <p:grpSp>
          <p:nvGrpSpPr>
            <p:cNvPr id="76" name="Group 76"/>
            <p:cNvGrpSpPr/>
            <p:nvPr/>
          </p:nvGrpSpPr>
          <p:grpSpPr>
            <a:xfrm>
              <a:off x="5716587" y="1463674"/>
              <a:ext cx="2970213" cy="365126"/>
              <a:chOff x="0" y="0"/>
              <a:chExt cx="2970212" cy="365125"/>
            </a:xfrm>
          </p:grpSpPr>
          <p:sp>
            <p:nvSpPr>
              <p:cNvPr id="74" name="Shape 74"/>
              <p:cNvSpPr/>
              <p:nvPr/>
            </p:nvSpPr>
            <p:spPr>
              <a:xfrm>
                <a:off x="0" y="0"/>
                <a:ext cx="2970213" cy="365125"/>
              </a:xfrm>
              <a:prstGeom prst="rect">
                <a:avLst/>
              </a:prstGeom>
              <a:solidFill>
                <a:srgbClr val="F3F3F3"/>
              </a:solidFill>
              <a:ln w="12700" cap="flat">
                <a:noFill/>
                <a:miter lim="400000"/>
              </a:ln>
              <a:effectLst/>
            </p:spPr>
            <p:txBody>
              <a:bodyPr wrap="square" lIns="0" tIns="0" rIns="0" bIns="0" numCol="1" anchor="t">
                <a:noAutofit/>
              </a:bodyPr>
              <a:lstStyle/>
              <a:p>
                <a:pPr lvl="0" marL="342900" indent="-342900">
                  <a:tabLst>
                    <a:tab pos="228600" algn="l"/>
                  </a:tabLst>
                  <a:defRPr>
                    <a:solidFill>
                      <a:srgbClr val="003300"/>
                    </a:solidFill>
                  </a:defRPr>
                </a:pPr>
              </a:p>
            </p:txBody>
          </p:sp>
          <p:sp>
            <p:nvSpPr>
              <p:cNvPr id="75" name="Shape 75"/>
              <p:cNvSpPr/>
              <p:nvPr/>
            </p:nvSpPr>
            <p:spPr>
              <a:xfrm>
                <a:off x="0" y="0"/>
                <a:ext cx="2970213" cy="3581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marL="342900" indent="-342900">
                  <a:tabLst>
                    <a:tab pos="228600" algn="l"/>
                  </a:tabLst>
                  <a:defRPr>
                    <a:solidFill>
                      <a:srgbClr val="003300"/>
                    </a:solidFill>
                  </a:defRPr>
                </a:lvl1pPr>
              </a:lstStyle>
              <a:p>
                <a:pPr lvl="0">
                  <a:defRPr>
                    <a:solidFill>
                      <a:srgbClr val="000000"/>
                    </a:solidFill>
                  </a:defRPr>
                </a:pPr>
                <a:r>
                  <a:rPr>
                    <a:solidFill>
                      <a:srgbClr val="003300"/>
                    </a:solidFill>
                  </a:rPr>
                  <a:t>Sistema Óseo</a:t>
                </a:r>
              </a:p>
            </p:txBody>
          </p:sp>
        </p:grpSp>
        <p:grpSp>
          <p:nvGrpSpPr>
            <p:cNvPr id="79" name="Group 79"/>
            <p:cNvGrpSpPr/>
            <p:nvPr/>
          </p:nvGrpSpPr>
          <p:grpSpPr>
            <a:xfrm>
              <a:off x="0" y="1828799"/>
              <a:ext cx="2655888" cy="1463676"/>
              <a:chOff x="0" y="0"/>
              <a:chExt cx="2655887" cy="1463675"/>
            </a:xfrm>
          </p:grpSpPr>
          <p:sp>
            <p:nvSpPr>
              <p:cNvPr id="77" name="Shape 77"/>
              <p:cNvSpPr/>
              <p:nvPr/>
            </p:nvSpPr>
            <p:spPr>
              <a:xfrm>
                <a:off x="0" y="0"/>
                <a:ext cx="2655888" cy="1463675"/>
              </a:xfrm>
              <a:prstGeom prst="rect">
                <a:avLst/>
              </a:prstGeom>
              <a:solidFill>
                <a:srgbClr val="D9D9D9"/>
              </a:solidFill>
              <a:ln w="12700" cap="flat">
                <a:noFill/>
                <a:miter lim="400000"/>
              </a:ln>
              <a:effectLst/>
            </p:spPr>
            <p:txBody>
              <a:bodyPr wrap="square" lIns="0" tIns="0" rIns="0" bIns="0" numCol="1" anchor="t">
                <a:noAutofit/>
              </a:bodyPr>
              <a:lstStyle/>
              <a:p>
                <a:pPr lvl="0" marL="342900" indent="-342900">
                  <a:tabLst>
                    <a:tab pos="228600" algn="l"/>
                  </a:tabLst>
                  <a:defRPr>
                    <a:solidFill>
                      <a:srgbClr val="003300"/>
                    </a:solidFill>
                  </a:defRPr>
                </a:pPr>
              </a:p>
            </p:txBody>
          </p:sp>
          <p:sp>
            <p:nvSpPr>
              <p:cNvPr id="78" name="Shape 78"/>
              <p:cNvSpPr/>
              <p:nvPr/>
            </p:nvSpPr>
            <p:spPr>
              <a:xfrm>
                <a:off x="0" y="0"/>
                <a:ext cx="2655888" cy="3581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marL="342900" indent="-342900">
                  <a:tabLst>
                    <a:tab pos="228600" algn="l"/>
                  </a:tabLst>
                  <a:defRPr>
                    <a:solidFill>
                      <a:srgbClr val="003300"/>
                    </a:solidFill>
                  </a:defRPr>
                </a:lvl1pPr>
              </a:lstStyle>
              <a:p>
                <a:pPr lvl="0">
                  <a:defRPr>
                    <a:solidFill>
                      <a:srgbClr val="000000"/>
                    </a:solidFill>
                  </a:defRPr>
                </a:pPr>
                <a:r>
                  <a:rPr>
                    <a:solidFill>
                      <a:srgbClr val="003300"/>
                    </a:solidFill>
                  </a:rPr>
                  <a:t>Extrínsecos</a:t>
                </a:r>
              </a:p>
            </p:txBody>
          </p:sp>
        </p:grpSp>
        <p:grpSp>
          <p:nvGrpSpPr>
            <p:cNvPr id="82" name="Group 82"/>
            <p:cNvGrpSpPr/>
            <p:nvPr/>
          </p:nvGrpSpPr>
          <p:grpSpPr>
            <a:xfrm>
              <a:off x="2655887" y="1828800"/>
              <a:ext cx="3060701" cy="1463675"/>
              <a:chOff x="0" y="0"/>
              <a:chExt cx="3060700" cy="1463675"/>
            </a:xfrm>
          </p:grpSpPr>
          <p:sp>
            <p:nvSpPr>
              <p:cNvPr id="80" name="Shape 80"/>
              <p:cNvSpPr/>
              <p:nvPr/>
            </p:nvSpPr>
            <p:spPr>
              <a:xfrm>
                <a:off x="0" y="0"/>
                <a:ext cx="3060700" cy="1463675"/>
              </a:xfrm>
              <a:prstGeom prst="rect">
                <a:avLst/>
              </a:prstGeom>
              <a:solidFill>
                <a:srgbClr val="E6E6E6"/>
              </a:solidFill>
              <a:ln w="12700" cap="flat">
                <a:noFill/>
                <a:miter lim="400000"/>
              </a:ln>
              <a:effectLst/>
            </p:spPr>
            <p:txBody>
              <a:bodyPr wrap="square" lIns="0" tIns="0" rIns="0" bIns="0" numCol="1" anchor="t">
                <a:noAutofit/>
              </a:bodyPr>
              <a:lstStyle/>
              <a:p>
                <a:pPr lvl="0">
                  <a:defRPr>
                    <a:solidFill>
                      <a:srgbClr val="003300"/>
                    </a:solidFill>
                  </a:defRPr>
                </a:pPr>
              </a:p>
            </p:txBody>
          </p:sp>
          <p:sp>
            <p:nvSpPr>
              <p:cNvPr id="81" name="Shape 81"/>
              <p:cNvSpPr/>
              <p:nvPr/>
            </p:nvSpPr>
            <p:spPr>
              <a:xfrm>
                <a:off x="0" y="0"/>
                <a:ext cx="3060700" cy="11582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a:solidFill>
                      <a:srgbClr val="003300"/>
                    </a:solidFill>
                  </a:defRPr>
                </a:lvl1pPr>
              </a:lstStyle>
              <a:p>
                <a:pPr lvl="0">
                  <a:defRPr>
                    <a:solidFill>
                      <a:srgbClr val="000000"/>
                    </a:solidFill>
                  </a:defRPr>
                </a:pPr>
                <a:r>
                  <a:rPr>
                    <a:solidFill>
                      <a:srgbClr val="003300"/>
                    </a:solidFill>
                  </a:rPr>
                  <a:t>Factores que nos llegan del exterior y que igualmente pueden alterar nuestra base física.</a:t>
                </a:r>
              </a:p>
            </p:txBody>
          </p:sp>
        </p:grpSp>
        <p:grpSp>
          <p:nvGrpSpPr>
            <p:cNvPr id="85" name="Group 85"/>
            <p:cNvGrpSpPr/>
            <p:nvPr/>
          </p:nvGrpSpPr>
          <p:grpSpPr>
            <a:xfrm>
              <a:off x="5716587" y="1828799"/>
              <a:ext cx="2970213" cy="365126"/>
              <a:chOff x="0" y="0"/>
              <a:chExt cx="2970212" cy="365125"/>
            </a:xfrm>
          </p:grpSpPr>
          <p:sp>
            <p:nvSpPr>
              <p:cNvPr id="83" name="Shape 83"/>
              <p:cNvSpPr/>
              <p:nvPr/>
            </p:nvSpPr>
            <p:spPr>
              <a:xfrm>
                <a:off x="0" y="0"/>
                <a:ext cx="2970213" cy="365125"/>
              </a:xfrm>
              <a:prstGeom prst="rect">
                <a:avLst/>
              </a:prstGeom>
              <a:solidFill>
                <a:srgbClr val="F3F3F3"/>
              </a:solidFill>
              <a:ln w="12700" cap="flat">
                <a:noFill/>
                <a:miter lim="400000"/>
              </a:ln>
              <a:effectLst/>
            </p:spPr>
            <p:txBody>
              <a:bodyPr wrap="square" lIns="0" tIns="0" rIns="0" bIns="0" numCol="1" anchor="t">
                <a:noAutofit/>
              </a:bodyPr>
              <a:lstStyle/>
              <a:p>
                <a:pPr lvl="0" marL="342900" indent="-342900">
                  <a:tabLst>
                    <a:tab pos="228600" algn="l"/>
                  </a:tabLst>
                  <a:defRPr>
                    <a:solidFill>
                      <a:srgbClr val="003300"/>
                    </a:solidFill>
                  </a:defRPr>
                </a:pPr>
              </a:p>
            </p:txBody>
          </p:sp>
          <p:sp>
            <p:nvSpPr>
              <p:cNvPr id="84" name="Shape 84"/>
              <p:cNvSpPr/>
              <p:nvPr/>
            </p:nvSpPr>
            <p:spPr>
              <a:xfrm>
                <a:off x="0" y="0"/>
                <a:ext cx="2970213" cy="3581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marL="342900" indent="-342900">
                  <a:tabLst>
                    <a:tab pos="228600" algn="l"/>
                  </a:tabLst>
                  <a:defRPr>
                    <a:solidFill>
                      <a:srgbClr val="003300"/>
                    </a:solidFill>
                  </a:defRPr>
                </a:lvl1pPr>
              </a:lstStyle>
              <a:p>
                <a:pPr lvl="0">
                  <a:defRPr>
                    <a:solidFill>
                      <a:srgbClr val="000000"/>
                    </a:solidFill>
                  </a:defRPr>
                </a:pPr>
                <a:r>
                  <a:rPr>
                    <a:solidFill>
                      <a:srgbClr val="003300"/>
                    </a:solidFill>
                  </a:rPr>
                  <a:t>Ambiente socio-cultural</a:t>
                </a:r>
              </a:p>
            </p:txBody>
          </p:sp>
        </p:grpSp>
        <p:grpSp>
          <p:nvGrpSpPr>
            <p:cNvPr id="88" name="Group 88"/>
            <p:cNvGrpSpPr/>
            <p:nvPr/>
          </p:nvGrpSpPr>
          <p:grpSpPr>
            <a:xfrm>
              <a:off x="5716587" y="2193924"/>
              <a:ext cx="2970213" cy="366714"/>
              <a:chOff x="0" y="0"/>
              <a:chExt cx="2970212" cy="366712"/>
            </a:xfrm>
          </p:grpSpPr>
          <p:sp>
            <p:nvSpPr>
              <p:cNvPr id="86" name="Shape 86"/>
              <p:cNvSpPr/>
              <p:nvPr/>
            </p:nvSpPr>
            <p:spPr>
              <a:xfrm>
                <a:off x="0" y="0"/>
                <a:ext cx="2970213" cy="366713"/>
              </a:xfrm>
              <a:prstGeom prst="rect">
                <a:avLst/>
              </a:prstGeom>
              <a:solidFill>
                <a:srgbClr val="F3F3F3"/>
              </a:solidFill>
              <a:ln w="12700" cap="flat">
                <a:noFill/>
                <a:miter lim="400000"/>
              </a:ln>
              <a:effectLst/>
            </p:spPr>
            <p:txBody>
              <a:bodyPr wrap="square" lIns="0" tIns="0" rIns="0" bIns="0" numCol="1" anchor="t">
                <a:noAutofit/>
              </a:bodyPr>
              <a:lstStyle/>
              <a:p>
                <a:pPr lvl="0" marL="342900" indent="-342900">
                  <a:tabLst>
                    <a:tab pos="228600" algn="l"/>
                  </a:tabLst>
                  <a:defRPr>
                    <a:solidFill>
                      <a:srgbClr val="003300"/>
                    </a:solidFill>
                  </a:defRPr>
                </a:pPr>
              </a:p>
            </p:txBody>
          </p:sp>
          <p:sp>
            <p:nvSpPr>
              <p:cNvPr id="87" name="Shape 87"/>
              <p:cNvSpPr/>
              <p:nvPr/>
            </p:nvSpPr>
            <p:spPr>
              <a:xfrm>
                <a:off x="0" y="0"/>
                <a:ext cx="2970213" cy="3581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marL="342900" indent="-342900">
                  <a:tabLst>
                    <a:tab pos="228600" algn="l"/>
                  </a:tabLst>
                  <a:defRPr>
                    <a:solidFill>
                      <a:srgbClr val="003300"/>
                    </a:solidFill>
                  </a:defRPr>
                </a:lvl1pPr>
              </a:lstStyle>
              <a:p>
                <a:pPr lvl="0">
                  <a:defRPr>
                    <a:solidFill>
                      <a:srgbClr val="000000"/>
                    </a:solidFill>
                  </a:defRPr>
                </a:pPr>
                <a:r>
                  <a:rPr>
                    <a:solidFill>
                      <a:srgbClr val="003300"/>
                    </a:solidFill>
                  </a:rPr>
                  <a:t>Alimentación, </a:t>
                </a:r>
              </a:p>
            </p:txBody>
          </p:sp>
        </p:grpSp>
        <p:grpSp>
          <p:nvGrpSpPr>
            <p:cNvPr id="91" name="Group 91"/>
            <p:cNvGrpSpPr/>
            <p:nvPr/>
          </p:nvGrpSpPr>
          <p:grpSpPr>
            <a:xfrm>
              <a:off x="5716587" y="2560637"/>
              <a:ext cx="2970213" cy="365126"/>
              <a:chOff x="0" y="0"/>
              <a:chExt cx="2970212" cy="365125"/>
            </a:xfrm>
          </p:grpSpPr>
          <p:sp>
            <p:nvSpPr>
              <p:cNvPr id="89" name="Shape 89"/>
              <p:cNvSpPr/>
              <p:nvPr/>
            </p:nvSpPr>
            <p:spPr>
              <a:xfrm>
                <a:off x="0" y="0"/>
                <a:ext cx="2970213" cy="365125"/>
              </a:xfrm>
              <a:prstGeom prst="rect">
                <a:avLst/>
              </a:prstGeom>
              <a:solidFill>
                <a:srgbClr val="F3F3F3"/>
              </a:solidFill>
              <a:ln w="12700" cap="flat">
                <a:noFill/>
                <a:miter lim="400000"/>
              </a:ln>
              <a:effectLst/>
            </p:spPr>
            <p:txBody>
              <a:bodyPr wrap="square" lIns="0" tIns="0" rIns="0" bIns="0" numCol="1" anchor="t">
                <a:noAutofit/>
              </a:bodyPr>
              <a:lstStyle/>
              <a:p>
                <a:pPr lvl="0" marL="342900" indent="-342900">
                  <a:tabLst>
                    <a:tab pos="228600" algn="l"/>
                  </a:tabLst>
                  <a:defRPr>
                    <a:solidFill>
                      <a:srgbClr val="003300"/>
                    </a:solidFill>
                  </a:defRPr>
                </a:pPr>
              </a:p>
            </p:txBody>
          </p:sp>
          <p:sp>
            <p:nvSpPr>
              <p:cNvPr id="90" name="Shape 90"/>
              <p:cNvSpPr/>
              <p:nvPr/>
            </p:nvSpPr>
            <p:spPr>
              <a:xfrm>
                <a:off x="0" y="0"/>
                <a:ext cx="2970213" cy="3581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marL="342900" indent="-342900">
                  <a:tabLst>
                    <a:tab pos="228600" algn="l"/>
                  </a:tabLst>
                  <a:defRPr>
                    <a:solidFill>
                      <a:srgbClr val="003300"/>
                    </a:solidFill>
                  </a:defRPr>
                </a:lvl1pPr>
              </a:lstStyle>
              <a:p>
                <a:pPr lvl="0">
                  <a:defRPr>
                    <a:solidFill>
                      <a:srgbClr val="000000"/>
                    </a:solidFill>
                  </a:defRPr>
                </a:pPr>
                <a:r>
                  <a:rPr>
                    <a:solidFill>
                      <a:srgbClr val="003300"/>
                    </a:solidFill>
                  </a:rPr>
                  <a:t>El clima, la edad</a:t>
                </a:r>
              </a:p>
            </p:txBody>
          </p:sp>
        </p:grpSp>
        <p:grpSp>
          <p:nvGrpSpPr>
            <p:cNvPr id="94" name="Group 94"/>
            <p:cNvGrpSpPr/>
            <p:nvPr/>
          </p:nvGrpSpPr>
          <p:grpSpPr>
            <a:xfrm>
              <a:off x="5716587" y="2925762"/>
              <a:ext cx="2970213" cy="366713"/>
              <a:chOff x="0" y="0"/>
              <a:chExt cx="2970212" cy="366712"/>
            </a:xfrm>
          </p:grpSpPr>
          <p:sp>
            <p:nvSpPr>
              <p:cNvPr id="92" name="Shape 92"/>
              <p:cNvSpPr/>
              <p:nvPr/>
            </p:nvSpPr>
            <p:spPr>
              <a:xfrm>
                <a:off x="0" y="0"/>
                <a:ext cx="2970213" cy="366713"/>
              </a:xfrm>
              <a:prstGeom prst="rect">
                <a:avLst/>
              </a:prstGeom>
              <a:solidFill>
                <a:srgbClr val="F3F3F3"/>
              </a:solidFill>
              <a:ln w="12700" cap="flat">
                <a:noFill/>
                <a:miter lim="400000"/>
              </a:ln>
              <a:effectLst/>
            </p:spPr>
            <p:txBody>
              <a:bodyPr wrap="square" lIns="0" tIns="0" rIns="0" bIns="0" numCol="1" anchor="t">
                <a:noAutofit/>
              </a:bodyPr>
              <a:lstStyle/>
              <a:p>
                <a:pPr lvl="0" marL="342900" indent="-342900">
                  <a:tabLst>
                    <a:tab pos="228600" algn="l"/>
                  </a:tabLst>
                  <a:defRPr>
                    <a:solidFill>
                      <a:srgbClr val="003300"/>
                    </a:solidFill>
                  </a:defRPr>
                </a:pPr>
              </a:p>
            </p:txBody>
          </p:sp>
          <p:sp>
            <p:nvSpPr>
              <p:cNvPr id="93" name="Shape 93"/>
              <p:cNvSpPr/>
              <p:nvPr/>
            </p:nvSpPr>
            <p:spPr>
              <a:xfrm>
                <a:off x="0" y="0"/>
                <a:ext cx="2970213" cy="3581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marL="342900" indent="-342900">
                  <a:tabLst>
                    <a:tab pos="228600" algn="l"/>
                  </a:tabLst>
                  <a:defRPr>
                    <a:solidFill>
                      <a:srgbClr val="003300"/>
                    </a:solidFill>
                  </a:defRPr>
                </a:lvl1pPr>
              </a:lstStyle>
              <a:p>
                <a:pPr lvl="0">
                  <a:defRPr>
                    <a:solidFill>
                      <a:srgbClr val="000000"/>
                    </a:solidFill>
                  </a:defRPr>
                </a:pPr>
                <a:r>
                  <a:rPr>
                    <a:solidFill>
                      <a:srgbClr val="003300"/>
                    </a:solidFill>
                  </a:rPr>
                  <a:t>Tipo de trabajo. Etc.</a:t>
                </a:r>
              </a:p>
            </p:txBody>
          </p:sp>
        </p:grpSp>
        <p:sp>
          <p:nvSpPr>
            <p:cNvPr id="95" name="Shape 95"/>
            <p:cNvSpPr/>
            <p:nvPr/>
          </p:nvSpPr>
          <p:spPr>
            <a:xfrm flipH="1">
              <a:off x="2655887" y="0"/>
              <a:ext cx="1" cy="3292475"/>
            </a:xfrm>
            <a:prstGeom prst="line">
              <a:avLst/>
            </a:prstGeom>
            <a:noFill/>
            <a:ln w="12700" cap="flat">
              <a:solidFill>
                <a:srgbClr val="000000"/>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p>
          </p:txBody>
        </p:sp>
        <p:sp>
          <p:nvSpPr>
            <p:cNvPr id="96" name="Shape 96"/>
            <p:cNvSpPr/>
            <p:nvPr/>
          </p:nvSpPr>
          <p:spPr>
            <a:xfrm flipH="1">
              <a:off x="5716587" y="0"/>
              <a:ext cx="1" cy="3292475"/>
            </a:xfrm>
            <a:prstGeom prst="line">
              <a:avLst/>
            </a:prstGeom>
            <a:noFill/>
            <a:ln w="12700" cap="flat">
              <a:solidFill>
                <a:srgbClr val="000000"/>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p>
          </p:txBody>
        </p:sp>
        <p:sp>
          <p:nvSpPr>
            <p:cNvPr id="97" name="Shape 97"/>
            <p:cNvSpPr/>
            <p:nvPr/>
          </p:nvSpPr>
          <p:spPr>
            <a:xfrm>
              <a:off x="5716587" y="365125"/>
              <a:ext cx="2970213" cy="0"/>
            </a:xfrm>
            <a:prstGeom prst="line">
              <a:avLst/>
            </a:prstGeom>
            <a:noFill/>
            <a:ln w="12700" cap="flat">
              <a:solidFill>
                <a:srgbClr val="000000"/>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p>
          </p:txBody>
        </p:sp>
        <p:sp>
          <p:nvSpPr>
            <p:cNvPr id="98" name="Shape 98"/>
            <p:cNvSpPr/>
            <p:nvPr/>
          </p:nvSpPr>
          <p:spPr>
            <a:xfrm>
              <a:off x="5716587" y="731837"/>
              <a:ext cx="2970213" cy="1"/>
            </a:xfrm>
            <a:prstGeom prst="line">
              <a:avLst/>
            </a:prstGeom>
            <a:noFill/>
            <a:ln w="12700" cap="flat">
              <a:solidFill>
                <a:srgbClr val="000000"/>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p>
          </p:txBody>
        </p:sp>
        <p:sp>
          <p:nvSpPr>
            <p:cNvPr id="99" name="Shape 99"/>
            <p:cNvSpPr/>
            <p:nvPr/>
          </p:nvSpPr>
          <p:spPr>
            <a:xfrm>
              <a:off x="5716587" y="1096962"/>
              <a:ext cx="2970213" cy="1"/>
            </a:xfrm>
            <a:prstGeom prst="line">
              <a:avLst/>
            </a:prstGeom>
            <a:noFill/>
            <a:ln w="12700" cap="flat">
              <a:solidFill>
                <a:srgbClr val="000000"/>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p>
          </p:txBody>
        </p:sp>
        <p:sp>
          <p:nvSpPr>
            <p:cNvPr id="100" name="Shape 100"/>
            <p:cNvSpPr/>
            <p:nvPr/>
          </p:nvSpPr>
          <p:spPr>
            <a:xfrm>
              <a:off x="5716587" y="1463675"/>
              <a:ext cx="2970213" cy="0"/>
            </a:xfrm>
            <a:prstGeom prst="line">
              <a:avLst/>
            </a:prstGeom>
            <a:noFill/>
            <a:ln w="12700" cap="flat">
              <a:solidFill>
                <a:srgbClr val="000000"/>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p>
          </p:txBody>
        </p:sp>
        <p:sp>
          <p:nvSpPr>
            <p:cNvPr id="101" name="Shape 101"/>
            <p:cNvSpPr/>
            <p:nvPr/>
          </p:nvSpPr>
          <p:spPr>
            <a:xfrm>
              <a:off x="0" y="1828800"/>
              <a:ext cx="8686800" cy="0"/>
            </a:xfrm>
            <a:prstGeom prst="line">
              <a:avLst/>
            </a:prstGeom>
            <a:noFill/>
            <a:ln w="12700" cap="flat">
              <a:solidFill>
                <a:srgbClr val="000000"/>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p>
          </p:txBody>
        </p:sp>
        <p:sp>
          <p:nvSpPr>
            <p:cNvPr id="102" name="Shape 102"/>
            <p:cNvSpPr/>
            <p:nvPr/>
          </p:nvSpPr>
          <p:spPr>
            <a:xfrm>
              <a:off x="5716587" y="2193925"/>
              <a:ext cx="2970213" cy="0"/>
            </a:xfrm>
            <a:prstGeom prst="line">
              <a:avLst/>
            </a:prstGeom>
            <a:noFill/>
            <a:ln w="12700" cap="flat">
              <a:solidFill>
                <a:srgbClr val="000000"/>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p>
          </p:txBody>
        </p:sp>
        <p:sp>
          <p:nvSpPr>
            <p:cNvPr id="103" name="Shape 103"/>
            <p:cNvSpPr/>
            <p:nvPr/>
          </p:nvSpPr>
          <p:spPr>
            <a:xfrm>
              <a:off x="5716587" y="2560637"/>
              <a:ext cx="2970213" cy="1"/>
            </a:xfrm>
            <a:prstGeom prst="line">
              <a:avLst/>
            </a:prstGeom>
            <a:noFill/>
            <a:ln w="12700" cap="flat">
              <a:solidFill>
                <a:srgbClr val="000000"/>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p>
          </p:txBody>
        </p:sp>
        <p:sp>
          <p:nvSpPr>
            <p:cNvPr id="104" name="Shape 104"/>
            <p:cNvSpPr/>
            <p:nvPr/>
          </p:nvSpPr>
          <p:spPr>
            <a:xfrm>
              <a:off x="5716587" y="2925762"/>
              <a:ext cx="2970213" cy="1"/>
            </a:xfrm>
            <a:prstGeom prst="line">
              <a:avLst/>
            </a:prstGeom>
            <a:noFill/>
            <a:ln w="12700" cap="flat">
              <a:solidFill>
                <a:srgbClr val="000000"/>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p>
          </p:txBody>
        </p:sp>
        <p:sp>
          <p:nvSpPr>
            <p:cNvPr id="105" name="Shape 105"/>
            <p:cNvSpPr/>
            <p:nvPr/>
          </p:nvSpPr>
          <p:spPr>
            <a:xfrm flipH="1">
              <a:off x="-1" y="0"/>
              <a:ext cx="2" cy="3292475"/>
            </a:xfrm>
            <a:prstGeom prst="line">
              <a:avLst/>
            </a:prstGeom>
            <a:noFill/>
            <a:ln w="12700" cap="flat">
              <a:solidFill>
                <a:srgbClr val="000000"/>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p>
          </p:txBody>
        </p:sp>
        <p:sp>
          <p:nvSpPr>
            <p:cNvPr id="106" name="Shape 106"/>
            <p:cNvSpPr/>
            <p:nvPr/>
          </p:nvSpPr>
          <p:spPr>
            <a:xfrm>
              <a:off x="8686800" y="0"/>
              <a:ext cx="0" cy="3292475"/>
            </a:xfrm>
            <a:prstGeom prst="line">
              <a:avLst/>
            </a:prstGeom>
            <a:noFill/>
            <a:ln w="12700" cap="flat">
              <a:solidFill>
                <a:srgbClr val="000000"/>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p>
          </p:txBody>
        </p:sp>
        <p:sp>
          <p:nvSpPr>
            <p:cNvPr id="107" name="Shape 107"/>
            <p:cNvSpPr/>
            <p:nvPr/>
          </p:nvSpPr>
          <p:spPr>
            <a:xfrm>
              <a:off x="0" y="0"/>
              <a:ext cx="8686800" cy="0"/>
            </a:xfrm>
            <a:prstGeom prst="line">
              <a:avLst/>
            </a:prstGeom>
            <a:noFill/>
            <a:ln w="12700" cap="flat">
              <a:solidFill>
                <a:srgbClr val="000000"/>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p>
          </p:txBody>
        </p:sp>
        <p:sp>
          <p:nvSpPr>
            <p:cNvPr id="108" name="Shape 108"/>
            <p:cNvSpPr/>
            <p:nvPr/>
          </p:nvSpPr>
          <p:spPr>
            <a:xfrm>
              <a:off x="0" y="3292475"/>
              <a:ext cx="8686800" cy="0"/>
            </a:xfrm>
            <a:prstGeom prst="line">
              <a:avLst/>
            </a:prstGeom>
            <a:noFill/>
            <a:ln w="12700" cap="flat">
              <a:solidFill>
                <a:srgbClr val="000000"/>
              </a:solidFill>
              <a:prstDash val="solid"/>
              <a:round/>
            </a:ln>
            <a:effectLst/>
          </p:spPr>
          <p:txBody>
            <a:bodyPr wrap="square" lIns="0" tIns="0" rIns="0" bIns="0" numCol="1" anchor="t">
              <a:noAutofit/>
            </a:bodyPr>
            <a:lstStyle/>
            <a:p>
              <a:pPr lvl="0" defTabSz="457200">
                <a:defRPr sz="1200">
                  <a:latin typeface="+mj-lt"/>
                  <a:ea typeface="+mj-ea"/>
                  <a:cs typeface="+mj-cs"/>
                  <a:sym typeface="Helvetica"/>
                </a:defRPr>
              </a:pPr>
            </a:p>
          </p:txBody>
        </p:sp>
      </p:grpSp>
      <p:sp>
        <p:nvSpPr>
          <p:cNvPr id="110" name="Shape 110"/>
          <p:cNvSpPr/>
          <p:nvPr/>
        </p:nvSpPr>
        <p:spPr>
          <a:xfrm>
            <a:off x="2411412" y="193198"/>
            <a:ext cx="3185441" cy="35814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tabLst>
                <a:tab pos="228600" algn="l"/>
              </a:tabLst>
            </a:pPr>
            <a:r>
              <a:rPr b="1">
                <a:solidFill>
                  <a:srgbClr val="003300"/>
                </a:solidFill>
              </a:rPr>
              <a:t>FACTORES CONDICIONANTES</a:t>
            </a:r>
            <a:r>
              <a:t> </a:t>
            </a:r>
          </a:p>
        </p:txBody>
      </p:sp>
      <p:pic>
        <p:nvPicPr>
          <p:cNvPr id="111" name="c.fisica 10.jpg"/>
          <p:cNvPicPr/>
          <p:nvPr/>
        </p:nvPicPr>
        <p:blipFill>
          <a:blip r:embed="rId2">
            <a:extLst/>
          </a:blip>
          <a:stretch>
            <a:fillRect/>
          </a:stretch>
        </p:blipFill>
        <p:spPr>
          <a:xfrm>
            <a:off x="5776240" y="746869"/>
            <a:ext cx="3119438" cy="2222600"/>
          </a:xfrm>
          <a:prstGeom prst="rect">
            <a:avLst/>
          </a:prstGeom>
          <a:ln w="12700">
            <a:miter lim="400000"/>
          </a:ln>
        </p:spPr>
      </p:pic>
      <p:pic>
        <p:nvPicPr>
          <p:cNvPr id="112" name="cf 3.jpg"/>
          <p:cNvPicPr/>
          <p:nvPr/>
        </p:nvPicPr>
        <p:blipFill>
          <a:blip r:embed="rId3">
            <a:extLst/>
          </a:blip>
          <a:stretch>
            <a:fillRect/>
          </a:stretch>
        </p:blipFill>
        <p:spPr>
          <a:xfrm>
            <a:off x="161402" y="204589"/>
            <a:ext cx="2027711" cy="2967381"/>
          </a:xfrm>
          <a:prstGeom prst="rect">
            <a:avLst/>
          </a:prstGeom>
          <a:ln w="12700">
            <a:miter lim="400000"/>
          </a:ln>
        </p:spPr>
      </p:pic>
      <p:pic>
        <p:nvPicPr>
          <p:cNvPr id="113" name="cf 4 copia.jpg"/>
          <p:cNvPicPr/>
          <p:nvPr/>
        </p:nvPicPr>
        <p:blipFill>
          <a:blip r:embed="rId4">
            <a:extLst/>
          </a:blip>
          <a:stretch>
            <a:fillRect/>
          </a:stretch>
        </p:blipFill>
        <p:spPr>
          <a:xfrm>
            <a:off x="2641153" y="1256647"/>
            <a:ext cx="2927902" cy="1624071"/>
          </a:xfrm>
          <a:prstGeom prst="rect">
            <a:avLst/>
          </a:prstGeom>
          <a:ln w="12700">
            <a:miter lim="400000"/>
          </a:ln>
        </p:spPr>
      </p:pic>
    </p:spTree>
  </p:cSld>
  <p:clrMapOvr>
    <a:masterClrMapping/>
  </p:clrMapOvr>
  <p:transition spd="med" advClick="1">
    <p:dissolve/>
  </p:transition>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16" presetID="23" grpId="1" fill="hold">
                                  <p:stCondLst>
                                    <p:cond delay="0"/>
                                  </p:stCondLst>
                                  <p:iterate type="el" backwards="0">
                                    <p:tmAbs val="0"/>
                                  </p:iterate>
                                  <p:childTnLst>
                                    <p:set>
                                      <p:cBhvr>
                                        <p:cTn id="6" fill="hold"/>
                                        <p:tgtEl>
                                          <p:spTgt spid="110"/>
                                        </p:tgtEl>
                                        <p:attrNameLst>
                                          <p:attrName>style.visibility</p:attrName>
                                        </p:attrNameLst>
                                      </p:cBhvr>
                                      <p:to>
                                        <p:strVal val="visible"/>
                                      </p:to>
                                    </p:set>
                                    <p:anim calcmode="lin" valueType="num">
                                      <p:cBhvr>
                                        <p:cTn id="7" dur="1230" fill="hold"/>
                                        <p:tgtEl>
                                          <p:spTgt spid="110"/>
                                        </p:tgtEl>
                                        <p:attrNameLst>
                                          <p:attrName>ppt_w</p:attrName>
                                        </p:attrNameLst>
                                      </p:cBhvr>
                                      <p:tavLst>
                                        <p:tav tm="0">
                                          <p:val>
                                            <p:strVal val="4*#ppt_w"/>
                                          </p:val>
                                        </p:tav>
                                        <p:tav tm="100000">
                                          <p:val>
                                            <p:strVal val="#ppt_w"/>
                                          </p:val>
                                        </p:tav>
                                      </p:tavLst>
                                    </p:anim>
                                    <p:anim calcmode="lin" valueType="num">
                                      <p:cBhvr>
                                        <p:cTn id="8" dur="1230" fill="hold"/>
                                        <p:tgtEl>
                                          <p:spTgt spid="110"/>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nodeType="clickEffect" presetClass="entr" presetSubtype="0" presetID="15" grpId="2" fill="hold">
                                  <p:stCondLst>
                                    <p:cond delay="0"/>
                                  </p:stCondLst>
                                  <p:iterate type="el" backwards="0">
                                    <p:tmAbs val="0"/>
                                  </p:iterate>
                                  <p:childTnLst>
                                    <p:set>
                                      <p:cBhvr>
                                        <p:cTn id="12" fill="hold"/>
                                        <p:tgtEl>
                                          <p:spTgt spid="109"/>
                                        </p:tgtEl>
                                        <p:attrNameLst>
                                          <p:attrName>style.visibility</p:attrName>
                                        </p:attrNameLst>
                                      </p:cBhvr>
                                      <p:to>
                                        <p:strVal val="visible"/>
                                      </p:to>
                                    </p:set>
                                    <p:anim calcmode="lin" valueType="num">
                                      <p:cBhvr>
                                        <p:cTn id="13" dur="500" fill="hold"/>
                                        <p:tgtEl>
                                          <p:spTgt spid="109"/>
                                        </p:tgtEl>
                                        <p:attrNameLst>
                                          <p:attrName>ppt_w</p:attrName>
                                        </p:attrNameLst>
                                      </p:cBhvr>
                                      <p:tavLst>
                                        <p:tav tm="0">
                                          <p:val>
                                            <p:fltVal val="0"/>
                                          </p:val>
                                        </p:tav>
                                        <p:tav tm="100000">
                                          <p:val>
                                            <p:strVal val="#ppt_w"/>
                                          </p:val>
                                        </p:tav>
                                      </p:tavLst>
                                    </p:anim>
                                    <p:anim calcmode="lin" valueType="num">
                                      <p:cBhvr>
                                        <p:cTn id="14" dur="500" fill="hold"/>
                                        <p:tgtEl>
                                          <p:spTgt spid="109"/>
                                        </p:tgtEl>
                                        <p:attrNameLst>
                                          <p:attrName>ppt_h</p:attrName>
                                        </p:attrNameLst>
                                      </p:cBhvr>
                                      <p:tavLst>
                                        <p:tav tm="0">
                                          <p:val>
                                            <p:fltVal val="0"/>
                                          </p:val>
                                        </p:tav>
                                        <p:tav tm="100000">
                                          <p:val>
                                            <p:strVal val="#ppt_h"/>
                                          </p:val>
                                        </p:tav>
                                      </p:tavLst>
                                    </p:anim>
                                    <p:anim calcmode="lin" valueType="num">
                                      <p:cBhvr>
                                        <p:cTn id="15" dur="5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6" dur="5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0" grpId="1"/>
      <p:bldP build="whole" bldLvl="1" animBg="1" rev="0" advAuto="0" spid="109" grpId="2"/>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5" name="Shape 115"/>
          <p:cNvSpPr/>
          <p:nvPr>
            <p:ph type="title" idx="4294967295"/>
          </p:nvPr>
        </p:nvSpPr>
        <p:spPr>
          <a:xfrm>
            <a:off x="457200" y="274637"/>
            <a:ext cx="8229600" cy="51117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2500">
                <a:solidFill>
                  <a:srgbClr val="FF0000"/>
                </a:solidFill>
              </a:defRPr>
            </a:lvl1pPr>
          </a:lstStyle>
          <a:p>
            <a:pPr lvl="0">
              <a:defRPr sz="1800">
                <a:solidFill>
                  <a:srgbClr val="000000"/>
                </a:solidFill>
              </a:defRPr>
            </a:pPr>
            <a:r>
              <a:rPr sz="2500">
                <a:solidFill>
                  <a:srgbClr val="FF0000"/>
                </a:solidFill>
              </a:rPr>
              <a:t>Atiende bien y contesta las preguntas</a:t>
            </a:r>
          </a:p>
        </p:txBody>
      </p:sp>
      <p:sp>
        <p:nvSpPr>
          <p:cNvPr id="116" name="Shape 116"/>
          <p:cNvSpPr/>
          <p:nvPr>
            <p:ph type="body" idx="4294967295"/>
          </p:nvPr>
        </p:nvSpPr>
        <p:spPr>
          <a:xfrm>
            <a:off x="428625" y="857250"/>
            <a:ext cx="8329613" cy="22145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spcBef>
                <a:spcPts val="500"/>
              </a:spcBef>
              <a:buSzTx/>
              <a:buNone/>
              <a:defRPr sz="1800"/>
            </a:pPr>
            <a:r>
              <a:rPr sz="2400"/>
              <a:t>¿Qué es para ti, la condición física?</a:t>
            </a:r>
            <a:endParaRPr sz="2400"/>
          </a:p>
          <a:p>
            <a:pPr lvl="0">
              <a:spcBef>
                <a:spcPts val="500"/>
              </a:spcBef>
              <a:buSzTx/>
              <a:buNone/>
              <a:defRPr sz="1800"/>
            </a:pPr>
            <a:r>
              <a:rPr sz="2400"/>
              <a:t>¿Conoces las diferencias entre cualidades o capacidades físicas y las coordinativas o motrices?</a:t>
            </a:r>
            <a:endParaRPr sz="2400"/>
          </a:p>
          <a:p>
            <a:pPr lvl="0">
              <a:spcBef>
                <a:spcPts val="500"/>
              </a:spcBef>
              <a:buSzTx/>
              <a:buNone/>
              <a:defRPr sz="1800"/>
            </a:pPr>
            <a:r>
              <a:rPr sz="2400"/>
              <a:t>Enumera las capacidades físicas.</a:t>
            </a:r>
            <a:endParaRPr sz="2400"/>
          </a:p>
          <a:p>
            <a:pPr lvl="0">
              <a:spcBef>
                <a:spcPts val="500"/>
              </a:spcBef>
              <a:buSzTx/>
              <a:buNone/>
              <a:defRPr sz="1800"/>
            </a:pPr>
            <a:r>
              <a:rPr sz="2400"/>
              <a:t>Ahora las motrices</a:t>
            </a:r>
          </a:p>
        </p:txBody>
      </p:sp>
      <p:sp>
        <p:nvSpPr>
          <p:cNvPr id="117" name="Shape 117"/>
          <p:cNvSpPr/>
          <p:nvPr/>
        </p:nvSpPr>
        <p:spPr>
          <a:xfrm>
            <a:off x="2071687" y="3571875"/>
            <a:ext cx="6143626"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t>        Mira esta imagen, este ejercicio es de …</a:t>
            </a:r>
          </a:p>
        </p:txBody>
      </p:sp>
      <p:sp>
        <p:nvSpPr>
          <p:cNvPr id="118" name="Shape 118"/>
          <p:cNvSpPr/>
          <p:nvPr/>
        </p:nvSpPr>
        <p:spPr>
          <a:xfrm>
            <a:off x="1785937" y="4643437"/>
            <a:ext cx="5072063" cy="3581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t>          Mira esta imagen, este ejercicio es de …   </a:t>
            </a:r>
          </a:p>
        </p:txBody>
      </p:sp>
      <p:sp>
        <p:nvSpPr>
          <p:cNvPr id="119" name="Shape 119"/>
          <p:cNvSpPr/>
          <p:nvPr/>
        </p:nvSpPr>
        <p:spPr>
          <a:xfrm>
            <a:off x="4000500" y="5715000"/>
            <a:ext cx="4714875"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t>      Mira esta imagen, este ejercicio es de …</a:t>
            </a:r>
          </a:p>
        </p:txBody>
      </p:sp>
      <p:sp>
        <p:nvSpPr>
          <p:cNvPr id="120" name="Shape 120"/>
          <p:cNvSpPr/>
          <p:nvPr/>
        </p:nvSpPr>
        <p:spPr>
          <a:xfrm>
            <a:off x="2000250" y="4143375"/>
            <a:ext cx="4071938" cy="624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t>Mira esta imagen, este ejercicio es de …</a:t>
            </a:r>
          </a:p>
        </p:txBody>
      </p:sp>
      <p:pic>
        <p:nvPicPr>
          <p:cNvPr id="121" name="image.png"/>
          <p:cNvPicPr/>
          <p:nvPr/>
        </p:nvPicPr>
        <p:blipFill>
          <a:blip r:embed="rId2">
            <a:extLst/>
          </a:blip>
          <a:stretch>
            <a:fillRect/>
          </a:stretch>
        </p:blipFill>
        <p:spPr>
          <a:xfrm>
            <a:off x="3724275" y="5870575"/>
            <a:ext cx="719138" cy="115888"/>
          </a:xfrm>
          <a:prstGeom prst="rect">
            <a:avLst/>
          </a:prstGeom>
          <a:ln w="12700">
            <a:miter lim="400000"/>
          </a:ln>
        </p:spPr>
      </p:pic>
      <p:pic>
        <p:nvPicPr>
          <p:cNvPr id="122" name="image.png"/>
          <p:cNvPicPr/>
          <p:nvPr/>
        </p:nvPicPr>
        <p:blipFill>
          <a:blip r:embed="rId3">
            <a:extLst/>
          </a:blip>
          <a:stretch>
            <a:fillRect/>
          </a:stretch>
        </p:blipFill>
        <p:spPr>
          <a:xfrm>
            <a:off x="1725612" y="4797425"/>
            <a:ext cx="712788" cy="115888"/>
          </a:xfrm>
          <a:prstGeom prst="rect">
            <a:avLst/>
          </a:prstGeom>
          <a:ln w="12700">
            <a:miter lim="400000"/>
          </a:ln>
        </p:spPr>
      </p:pic>
      <p:pic>
        <p:nvPicPr>
          <p:cNvPr id="123" name="image.png"/>
          <p:cNvPicPr/>
          <p:nvPr/>
        </p:nvPicPr>
        <p:blipFill>
          <a:blip r:embed="rId4">
            <a:extLst/>
          </a:blip>
          <a:stretch>
            <a:fillRect/>
          </a:stretch>
        </p:blipFill>
        <p:spPr>
          <a:xfrm>
            <a:off x="6053137" y="4084637"/>
            <a:ext cx="573088" cy="115888"/>
          </a:xfrm>
          <a:prstGeom prst="rect">
            <a:avLst/>
          </a:prstGeom>
          <a:ln w="12700">
            <a:miter lim="400000"/>
          </a:ln>
        </p:spPr>
      </p:pic>
      <p:pic>
        <p:nvPicPr>
          <p:cNvPr id="124" name="image.png"/>
          <p:cNvPicPr/>
          <p:nvPr/>
        </p:nvPicPr>
        <p:blipFill>
          <a:blip r:embed="rId5">
            <a:extLst/>
          </a:blip>
          <a:stretch>
            <a:fillRect/>
          </a:stretch>
        </p:blipFill>
        <p:spPr>
          <a:xfrm>
            <a:off x="2084387" y="3651250"/>
            <a:ext cx="573088" cy="115888"/>
          </a:xfrm>
          <a:prstGeom prst="rect">
            <a:avLst/>
          </a:prstGeom>
          <a:ln w="12700">
            <a:miter lim="400000"/>
          </a:ln>
        </p:spPr>
      </p:pic>
      <p:pic>
        <p:nvPicPr>
          <p:cNvPr id="125" name="cf 4 copia.jpg"/>
          <p:cNvPicPr/>
          <p:nvPr/>
        </p:nvPicPr>
        <p:blipFill>
          <a:blip r:embed="rId6">
            <a:extLst/>
          </a:blip>
          <a:stretch>
            <a:fillRect/>
          </a:stretch>
        </p:blipFill>
        <p:spPr>
          <a:xfrm>
            <a:off x="177353" y="3177749"/>
            <a:ext cx="1836061" cy="1018440"/>
          </a:xfrm>
          <a:prstGeom prst="rect">
            <a:avLst/>
          </a:prstGeom>
          <a:ln w="12700">
            <a:miter lim="400000"/>
          </a:ln>
        </p:spPr>
      </p:pic>
      <p:pic>
        <p:nvPicPr>
          <p:cNvPr id="126" name="c.fisica bici lento.jpg"/>
          <p:cNvPicPr/>
          <p:nvPr/>
        </p:nvPicPr>
        <p:blipFill>
          <a:blip r:embed="rId7">
            <a:extLst/>
          </a:blip>
          <a:stretch>
            <a:fillRect/>
          </a:stretch>
        </p:blipFill>
        <p:spPr>
          <a:xfrm>
            <a:off x="6854513" y="2945639"/>
            <a:ext cx="2152752" cy="1527109"/>
          </a:xfrm>
          <a:prstGeom prst="rect">
            <a:avLst/>
          </a:prstGeom>
          <a:ln w="12700">
            <a:miter lim="400000"/>
          </a:ln>
        </p:spPr>
      </p:pic>
      <p:pic>
        <p:nvPicPr>
          <p:cNvPr id="127" name="c.física b.jpg"/>
          <p:cNvPicPr/>
          <p:nvPr/>
        </p:nvPicPr>
        <p:blipFill>
          <a:blip r:embed="rId8">
            <a:extLst/>
          </a:blip>
          <a:stretch>
            <a:fillRect/>
          </a:stretch>
        </p:blipFill>
        <p:spPr>
          <a:xfrm>
            <a:off x="1824037" y="5116319"/>
            <a:ext cx="1902250" cy="1555503"/>
          </a:xfrm>
          <a:prstGeom prst="rect">
            <a:avLst/>
          </a:prstGeom>
          <a:ln w="12700">
            <a:miter lim="400000"/>
          </a:ln>
        </p:spPr>
      </p:pic>
      <p:pic>
        <p:nvPicPr>
          <p:cNvPr id="128" name="c.fisica12.jpg"/>
          <p:cNvPicPr/>
          <p:nvPr/>
        </p:nvPicPr>
        <p:blipFill>
          <a:blip r:embed="rId9">
            <a:extLst/>
          </a:blip>
          <a:stretch>
            <a:fillRect/>
          </a:stretch>
        </p:blipFill>
        <p:spPr>
          <a:xfrm>
            <a:off x="126553" y="4572360"/>
            <a:ext cx="1552353" cy="950817"/>
          </a:xfrm>
          <a:prstGeom prst="rect">
            <a:avLst/>
          </a:prstGeom>
          <a:ln w="12700">
            <a:miter lim="400000"/>
          </a:ln>
        </p:spPr>
      </p:pic>
    </p:spTree>
  </p:cSld>
  <p:clrMapOvr>
    <a:masterClrMapping/>
  </p:clrMapOvr>
  <p:transition spd="med" advClick="1">
    <p:dissolve/>
  </p:transition>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4F81BD"/>
      </a:accent1>
      <a:accent2>
        <a:srgbClr val="C0504D"/>
      </a:accent2>
      <a:accent3>
        <a:srgbClr val="8F8F8F"/>
      </a:accent3>
      <a:accent4>
        <a:srgbClr val="707070"/>
      </a:accent4>
      <a:accent5>
        <a:srgbClr val="B2C0D9"/>
      </a:accent5>
      <a:accent6>
        <a:srgbClr val="AE4846"/>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4F81BD"/>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4F81BD"/>
      </a:accent1>
      <a:accent2>
        <a:srgbClr val="C0504D"/>
      </a:accent2>
      <a:accent3>
        <a:srgbClr val="8F8F8F"/>
      </a:accent3>
      <a:accent4>
        <a:srgbClr val="707070"/>
      </a:accent4>
      <a:accent5>
        <a:srgbClr val="B2C0D9"/>
      </a:accent5>
      <a:accent6>
        <a:srgbClr val="AE4846"/>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4F81BD"/>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