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3.jpeg"/><Relationship Id="rId5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9" name="Shape 9"/>
          <p:cNvSpPr/>
          <p:nvPr/>
        </p:nvSpPr>
        <p:spPr>
          <a:xfrm>
            <a:off x="357187" y="285750"/>
            <a:ext cx="8786813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C000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C000"/>
                </a:solidFill>
              </a:rPr>
              <a:t>Fundamentos para la ESO y el Bachillerato. Un aprendizaje comprensivo y vivencial</a:t>
            </a:r>
          </a:p>
        </p:txBody>
      </p:sp>
      <p:pic>
        <p:nvPicPr>
          <p:cNvPr id="10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1" name="Shape 11"/>
          <p:cNvSpPr/>
          <p:nvPr/>
        </p:nvSpPr>
        <p:spPr>
          <a:xfrm>
            <a:off x="357187" y="5572125"/>
            <a:ext cx="3500438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FFC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C000"/>
                </a:solidFill>
              </a:rPr>
              <a:t>La Fuerza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6"/>
          <p:cNvGraphicFramePr/>
          <p:nvPr/>
        </p:nvGraphicFramePr>
        <p:xfrm>
          <a:off x="215106" y="836612"/>
          <a:ext cx="8726488" cy="537721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85831"/>
                <a:gridCol w="785831"/>
                <a:gridCol w="1275531"/>
                <a:gridCol w="951954"/>
                <a:gridCol w="983734"/>
                <a:gridCol w="938953"/>
                <a:gridCol w="902839"/>
                <a:gridCol w="1040071"/>
                <a:gridCol w="1050183"/>
              </a:tblGrid>
              <a:tr h="343120">
                <a:tc gridSpan="2"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SISTEMA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OBJETIVO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EJERCICIOS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REPETICIONES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SERIES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CARGAS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RECUPERACIÓN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ALTERNANCIA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56048">
                <a:tc gridSpan="2"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CARGAS </a:t>
                      </a:r>
                      <a:endParaRPr sz="1000">
                        <a:latin typeface="Times New Roman Bold"/>
                        <a:ea typeface="Times New Roman Bold"/>
                        <a:cs typeface="Times New Roman Bold"/>
                        <a:sym typeface="Times New Roman Bold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MÁXIMAS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Desarrollar la fuerza lenta y máxima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Propio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halterofilia.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3 a 7 variar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cada mes  aprox.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1 a 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2 a 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90/100%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Activo de 3 a 5´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entre series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3 a 5 p/semana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868449">
                <a:tc gridSpan="2"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CARGAS </a:t>
                      </a:r>
                      <a:endParaRPr sz="1000">
                        <a:latin typeface="Times New Roman Bold"/>
                        <a:ea typeface="Times New Roman Bold"/>
                        <a:cs typeface="Times New Roman Bold"/>
                        <a:sym typeface="Times New Roman Bold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SUBMÁXIMAS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Desarrollar la fuerza velocidad y resistencia del músculo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8 a 12 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6 a 10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2 a 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70/85%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Activo de 3 a 4´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entre series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2 a 3 p/semana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27695">
                <a:tc gridSpan="2"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RESISTENCIA</a:t>
                      </a:r>
                      <a:endParaRPr sz="1000">
                        <a:latin typeface="Times New Roman Bold"/>
                        <a:ea typeface="Times New Roman Bold"/>
                        <a:cs typeface="Times New Roman Bold"/>
                        <a:sym typeface="Times New Roman Bold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FUERZA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Fuerza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resistencia muscular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9 a 14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en circuito 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45” cada ejercicio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Mínimo 3.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140/160 p/m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Menos del 50%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1´ máximo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entre series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2 a 3 p/semana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42463">
                <a:tc gridSpan="2"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ISOMÉTRICO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Mejorar la fuerza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en zonas débiles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4 a 8 y en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 3 angulaciones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4” a 6”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cada uno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1 a 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No tiene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Entre ejercicio 5” entre series de 30 a 180”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Realizarlo de 1 a 2 semanas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14110">
                <a:tc gridSpan="2"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PLIOMÉTRICO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Mejora de la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fuerza explosiva 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Saltos desde alturas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20 a 40 saltos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10 en cada altura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No tiene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Relajación, trotes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2 a 3 semanales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27695">
                <a:tc gridSpan="2"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ISOCINÉTICO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Desarrollo de fuerza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Que asemejen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el gesto deportivo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6 15 rápidas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3 a 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Continuas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y variables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No hay descanso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Es complementario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42463">
                <a:tc gridSpan="2">
                  <a:txBody>
                    <a:bodyPr/>
                    <a:lstStyle/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ELECTROESTIMULACIÓN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Mejora de la fuerza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en músculos lesionados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Impulsos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eléctricos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10 de 10”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duración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       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          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50 hercios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50” entre estímulo. </a:t>
                      </a:r>
                      <a:endParaRPr sz="1000">
                        <a:latin typeface="Tempus Sans ITC"/>
                        <a:ea typeface="Tempus Sans ITC"/>
                        <a:cs typeface="Tempus Sans ITC"/>
                        <a:sym typeface="Tempus Sans ITC"/>
                      </a:endParaRPr>
                    </a:p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1 mes entre serie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Durarán 20 días. 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42463">
                <a:tc gridSpan="2">
                  <a:txBody>
                    <a:bodyPr/>
                    <a:lstStyle/>
                    <a:p>
                      <a:pPr lvl="0" marL="342900" indent="-3429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MULTISALTOS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Mejorar la potencia muscular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Saltos continuos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De 1 a 10 en distancias cortas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 1 a 4  ó 
300 saltos como máximo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25400" indent="-25400" algn="l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Máximo 5% del peso corporal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2900" indent="-342900" algn="just">
                        <a:tabLst>
                          <a:tab pos="228600" algn="l"/>
                        </a:tabLst>
                        <a:defRPr b="0" i="0" sz="1800"/>
                      </a:pPr>
                      <a:r>
                        <a:rPr sz="1000"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Activo de 3´a 5´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defTabSz="457200">
                        <a:defRPr b="0" i="0" sz="1800"/>
                      </a:pPr>
                      <a:r>
                        <a:rPr sz="1400">
                          <a:solidFill>
                            <a:srgbClr val="323333"/>
                          </a:solidFill>
                        </a:rPr>
                        <a:t> </a:t>
                      </a:r>
                      <a:r>
                        <a:rPr sz="1000">
                          <a:solidFill>
                            <a:srgbClr val="323333"/>
                          </a:solidFill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1 - 2 meses</a:t>
                      </a:r>
                      <a:r>
                        <a:rPr sz="1400">
                          <a:solidFill>
                            <a:srgbClr val="323333"/>
                          </a:solidFill>
                        </a:rPr>
                        <a:t> </a:t>
                      </a:r>
                      <a:r>
                        <a:rPr sz="1000">
                          <a:solidFill>
                            <a:srgbClr val="323333"/>
                          </a:solidFill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antes</a:t>
                      </a:r>
                      <a:r>
                        <a:rPr sz="1400">
                          <a:solidFill>
                            <a:srgbClr val="323333"/>
                          </a:solidFill>
                        </a:rPr>
                        <a:t> </a:t>
                      </a:r>
                      <a:r>
                        <a:rPr sz="1000">
                          <a:solidFill>
                            <a:srgbClr val="323333"/>
                          </a:solidFill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de</a:t>
                      </a:r>
                      <a:r>
                        <a:rPr sz="1400">
                          <a:solidFill>
                            <a:srgbClr val="323333"/>
                          </a:solidFill>
                        </a:rPr>
                        <a:t> </a:t>
                      </a:r>
                      <a:r>
                        <a:rPr sz="1000">
                          <a:solidFill>
                            <a:srgbClr val="323333"/>
                          </a:solidFill>
                          <a:latin typeface="Tempus Sans ITC"/>
                          <a:ea typeface="Tempus Sans ITC"/>
                          <a:cs typeface="Tempus Sans ITC"/>
                          <a:sym typeface="Tempus Sans ITC"/>
                        </a:rPr>
                        <a:t>la competición</a:t>
                      </a:r>
                      <a:r>
                        <a:rPr sz="1400">
                          <a:solidFill>
                            <a:srgbClr val="323333"/>
                          </a:solidFill>
                        </a:rPr>
                        <a:t>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7" name="fuerza22.jpg"/>
          <p:cNvPicPr/>
          <p:nvPr/>
        </p:nvPicPr>
        <p:blipFill>
          <a:blip r:embed="rId2">
            <a:alphaModFix amt="15264"/>
            <a:extLst/>
          </a:blip>
          <a:stretch>
            <a:fillRect/>
          </a:stretch>
        </p:blipFill>
        <p:spPr>
          <a:xfrm>
            <a:off x="-1578738" y="190251"/>
            <a:ext cx="12301476" cy="6477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body" idx="4294967295"/>
          </p:nvPr>
        </p:nvSpPr>
        <p:spPr>
          <a:xfrm>
            <a:off x="457200" y="642937"/>
            <a:ext cx="8229600" cy="5643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spcBef>
                <a:spcPts val="600"/>
              </a:spcBef>
              <a:buSzTx/>
              <a:buNone/>
              <a:defRPr sz="1800"/>
            </a:pPr>
            <a:r>
              <a:rPr sz="2800"/>
              <a:t>La fuerza y su desarrollo en relación con la edad y el sexo</a:t>
            </a:r>
            <a:endParaRPr sz="2800"/>
          </a:p>
          <a:p>
            <a:pPr lvl="0" algn="ctr">
              <a:buSzTx/>
              <a:buNone/>
              <a:defRPr sz="1800"/>
            </a:pP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La fuerza se dobla entre los 11 y 16 años.</a:t>
            </a:r>
            <a:endParaRPr sz="1600"/>
          </a:p>
          <a:p>
            <a:pPr lvl="0">
              <a:buChar char="•"/>
              <a:defRPr sz="1800"/>
            </a:pP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Alcanzamos la máxima fuerza alrededor de los 30 años.</a:t>
            </a:r>
            <a:endParaRPr sz="1600"/>
          </a:p>
          <a:p>
            <a:pPr lvl="0">
              <a:buChar char="•"/>
              <a:defRPr sz="1800"/>
            </a:pP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Antes de los 12 años el entrenamiento de la fuerza requiere unos cuidados especiales.</a:t>
            </a:r>
            <a:endParaRPr sz="1600"/>
          </a:p>
          <a:p>
            <a:pPr lvl="0">
              <a:buChar char="•"/>
              <a:defRPr sz="1800"/>
            </a:pP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El hombre puede desarrollar el doble de fuerza que la mujer, fundamentalmente por razones genéticas.</a:t>
            </a:r>
            <a:endParaRPr sz="1600"/>
          </a:p>
          <a:p>
            <a:pPr lvl="0">
              <a:buChar char="•"/>
              <a:defRPr sz="1800"/>
            </a:pP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El joven de 13-14 años alcanza, o puede alcanzar el máximo de fuerza de la mujer adulta.</a:t>
            </a:r>
            <a:endParaRPr sz="1600"/>
          </a:p>
          <a:p>
            <a:pPr lvl="0">
              <a:buChar char="•"/>
              <a:defRPr sz="1800"/>
            </a:pP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La fuerza disminuye de igual manera después de los 30 años en los hombres y mujeres, por eso el hombre siempre tiene más fuerza.</a:t>
            </a:r>
          </a:p>
        </p:txBody>
      </p:sp>
      <p:pic>
        <p:nvPicPr>
          <p:cNvPr id="100" name="fuerza2.jpg"/>
          <p:cNvPicPr/>
          <p:nvPr/>
        </p:nvPicPr>
        <p:blipFill>
          <a:blip r:embed="rId2">
            <a:alphaModFix amt="20293"/>
            <a:extLst/>
          </a:blip>
          <a:stretch>
            <a:fillRect/>
          </a:stretch>
        </p:blipFill>
        <p:spPr>
          <a:xfrm>
            <a:off x="193129" y="381000"/>
            <a:ext cx="3721101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fuerza4.jpg"/>
          <p:cNvPicPr/>
          <p:nvPr/>
        </p:nvPicPr>
        <p:blipFill>
          <a:blip r:embed="rId2">
            <a:alphaModFix amt="21640"/>
            <a:extLst/>
          </a:blip>
          <a:stretch>
            <a:fillRect/>
          </a:stretch>
        </p:blipFill>
        <p:spPr>
          <a:xfrm>
            <a:off x="-229349" y="587002"/>
            <a:ext cx="10334536" cy="568399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187450" y="836612"/>
            <a:ext cx="6769100" cy="107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pPr lvl="0">
              <a:defRPr sz="1800"/>
            </a:pPr>
            <a:r>
              <a:rPr sz="2400"/>
              <a:t>por favor no cierres el libro que tengo que comprobar si has aprendido algo</a:t>
            </a:r>
          </a:p>
        </p:txBody>
      </p:sp>
      <p:sp>
        <p:nvSpPr>
          <p:cNvPr id="104" name="Shape 104"/>
          <p:cNvSpPr/>
          <p:nvPr/>
        </p:nvSpPr>
        <p:spPr>
          <a:xfrm>
            <a:off x="539750" y="1989137"/>
            <a:ext cx="25923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Defíneme la fuerza</a:t>
            </a:r>
          </a:p>
        </p:txBody>
      </p:sp>
      <p:sp>
        <p:nvSpPr>
          <p:cNvPr id="105" name="Shape 105"/>
          <p:cNvSpPr/>
          <p:nvPr/>
        </p:nvSpPr>
        <p:spPr>
          <a:xfrm>
            <a:off x="3203575" y="1844675"/>
            <a:ext cx="280828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¿sabes decirnos algún tipo de fuerza?</a:t>
            </a:r>
          </a:p>
        </p:txBody>
      </p:sp>
      <p:sp>
        <p:nvSpPr>
          <p:cNvPr id="106" name="Shape 106"/>
          <p:cNvSpPr/>
          <p:nvPr/>
        </p:nvSpPr>
        <p:spPr>
          <a:xfrm>
            <a:off x="6300787" y="2060575"/>
            <a:ext cx="1943101" cy="168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Explíca dos factores que incidan de una u otra forma en en desarrollo de la fuerza</a:t>
            </a:r>
          </a:p>
        </p:txBody>
      </p:sp>
      <p:sp>
        <p:nvSpPr>
          <p:cNvPr id="107" name="Shape 107"/>
          <p:cNvSpPr/>
          <p:nvPr/>
        </p:nvSpPr>
        <p:spPr>
          <a:xfrm>
            <a:off x="468312" y="2924175"/>
            <a:ext cx="237490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¿cómo podemos medir la fuerza con balones medicinales?</a:t>
            </a:r>
          </a:p>
        </p:txBody>
      </p:sp>
      <p:sp>
        <p:nvSpPr>
          <p:cNvPr id="108" name="Shape 108"/>
          <p:cNvSpPr/>
          <p:nvPr/>
        </p:nvSpPr>
        <p:spPr>
          <a:xfrm>
            <a:off x="857249" y="5572125"/>
            <a:ext cx="324008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Din algún sistema de mejora de la fuerza</a:t>
            </a:r>
          </a:p>
        </p:txBody>
      </p:sp>
      <p:sp>
        <p:nvSpPr>
          <p:cNvPr id="109" name="Shape 109"/>
          <p:cNvSpPr/>
          <p:nvPr/>
        </p:nvSpPr>
        <p:spPr>
          <a:xfrm>
            <a:off x="5724525" y="4652962"/>
            <a:ext cx="2663825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 ¿Cómo se desarrolla el sistema de mejora de la fuerza denominado fuerza resistencia?</a:t>
            </a:r>
          </a:p>
        </p:txBody>
      </p:sp>
      <p:sp>
        <p:nvSpPr>
          <p:cNvPr id="110" name="Shape 110"/>
          <p:cNvSpPr/>
          <p:nvPr/>
        </p:nvSpPr>
        <p:spPr>
          <a:xfrm>
            <a:off x="2643187" y="3786187"/>
            <a:ext cx="295275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Elige uno de los que has pensado y explícalo un poco</a:t>
            </a: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4"/>
      <p:bldP build="whole" bldLvl="1" animBg="1" rev="0" advAuto="0" spid="109" grpId="8"/>
      <p:bldP build="whole" bldLvl="1" animBg="1" rev="0" advAuto="0" spid="105" grpId="3"/>
      <p:bldP build="whole" bldLvl="1" animBg="1" rev="0" advAuto="0" spid="104" grpId="2"/>
      <p:bldP build="whole" bldLvl="1" animBg="1" rev="0" advAuto="0" spid="108" grpId="6"/>
      <p:bldP build="whole" bldLvl="1" animBg="1" rev="0" advAuto="0" spid="103" grpId="1"/>
      <p:bldP build="whole" bldLvl="1" animBg="1" rev="0" advAuto="0" spid="106" grpId="5"/>
      <p:bldP build="whole" bldLvl="1" animBg="1" rev="0" advAuto="0" spid="110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571750" y="428625"/>
            <a:ext cx="378618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pPr lvl="0">
              <a:defRPr sz="1800"/>
            </a:pPr>
            <a:r>
              <a:rPr sz="3600"/>
              <a:t>Índice</a:t>
            </a:r>
          </a:p>
        </p:txBody>
      </p:sp>
      <p:sp>
        <p:nvSpPr>
          <p:cNvPr id="14" name="Shape 14"/>
          <p:cNvSpPr/>
          <p:nvPr/>
        </p:nvSpPr>
        <p:spPr>
          <a:xfrm>
            <a:off x="500062" y="1571625"/>
            <a:ext cx="6500813" cy="408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1. Objetivos</a:t>
            </a:r>
          </a:p>
          <a:p>
            <a:pPr lvl="0"/>
            <a:r>
              <a:t>2. Concepto y clases.</a:t>
            </a:r>
          </a:p>
          <a:p>
            <a:pPr lvl="0"/>
            <a:r>
              <a:t>3. La contracción muscular.</a:t>
            </a:r>
          </a:p>
          <a:p>
            <a:pPr lvl="0"/>
            <a:r>
              <a:t>4. Medición de la fuerza.</a:t>
            </a:r>
          </a:p>
          <a:p>
            <a:pPr lvl="0"/>
            <a:r>
              <a:t>5. Factores que determinan la fuerza</a:t>
            </a:r>
          </a:p>
          <a:p>
            <a:pPr lvl="0"/>
            <a:r>
              <a:t>6. Sistemas de trabajo de la fuerza.		</a:t>
            </a:r>
          </a:p>
          <a:p>
            <a:pPr lvl="0"/>
            <a:r>
              <a:t>	Cargas máximas.</a:t>
            </a:r>
          </a:p>
          <a:p>
            <a:pPr lvl="0"/>
            <a:r>
              <a:t>	Cargas submáximas.</a:t>
            </a:r>
          </a:p>
          <a:p>
            <a:pPr lvl="0"/>
            <a:r>
              <a:t>	Resistencia-Fuerza.</a:t>
            </a:r>
          </a:p>
          <a:p>
            <a:pPr lvl="0"/>
            <a:r>
              <a:t>	Isométrico.</a:t>
            </a:r>
          </a:p>
          <a:p>
            <a:pPr lvl="0"/>
            <a:r>
              <a:t>	Contramovimiento.</a:t>
            </a:r>
          </a:p>
          <a:p>
            <a:pPr lvl="0"/>
            <a:r>
              <a:t>	Isocinético.</a:t>
            </a:r>
          </a:p>
          <a:p>
            <a:pPr lvl="0"/>
            <a:r>
              <a:t>	Electroestimulación.</a:t>
            </a:r>
          </a:p>
          <a:p>
            <a:pPr lvl="0"/>
            <a:r>
              <a:t>7. La fuerza y su desarrollo en relación con la edad y el sexo.</a:t>
            </a:r>
          </a:p>
        </p:txBody>
      </p:sp>
      <p:pic>
        <p:nvPicPr>
          <p:cNvPr id="15" name="fuerza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6943" y="1413625"/>
            <a:ext cx="3430242" cy="2909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1647825" y="190500"/>
            <a:ext cx="4714875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pPr lvl="0">
              <a:defRPr sz="1800"/>
            </a:pPr>
            <a:r>
              <a:rPr sz="3600"/>
              <a:t>Objetivos</a:t>
            </a:r>
          </a:p>
        </p:txBody>
      </p:sp>
      <p:sp>
        <p:nvSpPr>
          <p:cNvPr id="18" name="Shape 18"/>
          <p:cNvSpPr/>
          <p:nvPr/>
        </p:nvSpPr>
        <p:spPr>
          <a:xfrm>
            <a:off x="4076700" y="1404937"/>
            <a:ext cx="4000500" cy="381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Char char="-"/>
            </a:pPr>
            <a:r>
              <a:t>Conocer las peculiaridades de la capacidad física de fuerza, así como las adaptaciones que nos produce en el organismo.</a:t>
            </a:r>
          </a:p>
          <a:p>
            <a:pPr lvl="0">
              <a:buSzPct val="100000"/>
              <a:buChar char="-"/>
            </a:pPr>
          </a:p>
          <a:p>
            <a:pPr lvl="0">
              <a:buSzPct val="100000"/>
              <a:buChar char="-"/>
            </a:pPr>
          </a:p>
          <a:p>
            <a:pPr lvl="0"/>
            <a:r>
              <a:t>- Comprender sus posibilidades de utilización en función de nuestras características y nivel de condición física, elaborando y poniendo en práctica sesiones o ejercicios, según el curso, en donde se mejore y trabaje la fuerza con un enfoque saludable.</a:t>
            </a:r>
          </a:p>
        </p:txBody>
      </p:sp>
      <p:pic>
        <p:nvPicPr>
          <p:cNvPr id="19" name="fuerza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841" y="1702954"/>
            <a:ext cx="3351742" cy="3656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 idx="4294967295"/>
          </p:nvPr>
        </p:nvSpPr>
        <p:spPr>
          <a:xfrm>
            <a:off x="4500562" y="2071687"/>
            <a:ext cx="3960813" cy="10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Concepto</a:t>
            </a:r>
          </a:p>
        </p:txBody>
      </p:sp>
      <p:sp>
        <p:nvSpPr>
          <p:cNvPr id="22" name="Shape 22"/>
          <p:cNvSpPr/>
          <p:nvPr/>
        </p:nvSpPr>
        <p:spPr>
          <a:xfrm>
            <a:off x="4714875" y="3286125"/>
            <a:ext cx="3811588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t>"Fuerza es la capacidad de vencer una resistencia exterior o afrontarla mediante un esfuerzo muscular".</a:t>
            </a:r>
            <a:r>
              <a:t> </a:t>
            </a:r>
          </a:p>
        </p:txBody>
      </p:sp>
      <p:pic>
        <p:nvPicPr>
          <p:cNvPr id="23" name="fuerza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219" y="1082397"/>
            <a:ext cx="2778928" cy="437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" grpId="1"/>
      <p:bldP build="whole" bldLvl="1" animBg="1" rev="0" advAuto="0" spid="2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 idx="4294967295"/>
          </p:nvPr>
        </p:nvSpPr>
        <p:spPr>
          <a:xfrm>
            <a:off x="2571750" y="260349"/>
            <a:ext cx="3800475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¿Cuántas clases de fuerza podemos encontrar?</a:t>
            </a:r>
          </a:p>
        </p:txBody>
      </p:sp>
      <p:sp>
        <p:nvSpPr>
          <p:cNvPr id="26" name="Shape 26"/>
          <p:cNvSpPr/>
          <p:nvPr>
            <p:ph type="body" idx="4294967295"/>
          </p:nvPr>
        </p:nvSpPr>
        <p:spPr>
          <a:xfrm>
            <a:off x="0" y="3860800"/>
            <a:ext cx="4038600" cy="460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5468" indent="-315468" defTabSz="841247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576"/>
              <a:t>Fuerza</a:t>
            </a:r>
            <a:r>
              <a:rPr sz="2208"/>
              <a:t> </a:t>
            </a:r>
            <a:r>
              <a:rPr sz="2576"/>
              <a:t>dinámica</a:t>
            </a:r>
          </a:p>
        </p:txBody>
      </p:sp>
      <p:sp>
        <p:nvSpPr>
          <p:cNvPr id="27" name="Shape 27"/>
          <p:cNvSpPr/>
          <p:nvPr/>
        </p:nvSpPr>
        <p:spPr>
          <a:xfrm>
            <a:off x="3132137" y="1724113"/>
            <a:ext cx="2952751" cy="1417462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228600" algn="l"/>
              </a:tabLst>
            </a:lvl1pPr>
          </a:lstStyle>
          <a:p>
            <a:pPr lvl="0"/>
            <a:r>
              <a:t>Aquella en la que manteniendo una resistencia exterior no existe desplazamiento de las palancas.</a:t>
            </a:r>
          </a:p>
        </p:txBody>
      </p:sp>
      <p:sp>
        <p:nvSpPr>
          <p:cNvPr id="28" name="Shape 28"/>
          <p:cNvSpPr/>
          <p:nvPr/>
        </p:nvSpPr>
        <p:spPr>
          <a:xfrm>
            <a:off x="3143250" y="3740238"/>
            <a:ext cx="2147888" cy="141746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Aquella en la que al desplazar o vencer la resistencia el músculo sufre un desplazamiento.</a:t>
            </a:r>
            <a:r>
              <a:t> </a:t>
            </a:r>
          </a:p>
        </p:txBody>
      </p:sp>
      <p:sp>
        <p:nvSpPr>
          <p:cNvPr id="29" name="Shape 29"/>
          <p:cNvSpPr/>
          <p:nvPr/>
        </p:nvSpPr>
        <p:spPr>
          <a:xfrm flipV="1">
            <a:off x="5072062" y="3071812"/>
            <a:ext cx="2016126" cy="1008064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 flipV="1">
            <a:off x="5076824" y="3786187"/>
            <a:ext cx="1852614" cy="65246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" name="Shape 31"/>
          <p:cNvSpPr/>
          <p:nvPr/>
        </p:nvSpPr>
        <p:spPr>
          <a:xfrm>
            <a:off x="5076825" y="4652962"/>
            <a:ext cx="142875" cy="863601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7000875" y="2714625"/>
            <a:ext cx="169250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Fuerza lenta o </a:t>
            </a:r>
          </a:p>
          <a:p>
            <a:pPr lvl="0"/>
            <a:r>
              <a:t>máxima</a:t>
            </a:r>
          </a:p>
        </p:txBody>
      </p:sp>
      <p:sp>
        <p:nvSpPr>
          <p:cNvPr id="33" name="Shape 33"/>
          <p:cNvSpPr/>
          <p:nvPr/>
        </p:nvSpPr>
        <p:spPr>
          <a:xfrm>
            <a:off x="6951662" y="3429000"/>
            <a:ext cx="219233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Fuerza rápida o </a:t>
            </a:r>
          </a:p>
          <a:p>
            <a:pPr lvl="0"/>
            <a:r>
              <a:t>fuerza resistencia</a:t>
            </a:r>
          </a:p>
        </p:txBody>
      </p:sp>
      <p:sp>
        <p:nvSpPr>
          <p:cNvPr id="34" name="Shape 34"/>
          <p:cNvSpPr/>
          <p:nvPr/>
        </p:nvSpPr>
        <p:spPr>
          <a:xfrm>
            <a:off x="4067175" y="5589587"/>
            <a:ext cx="2162657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Fuerza explosiva o</a:t>
            </a:r>
          </a:p>
          <a:p>
            <a:pPr lvl="0"/>
            <a:r>
              <a:t>Fuerza velocidad o </a:t>
            </a:r>
          </a:p>
          <a:p>
            <a:pPr lvl="0"/>
            <a:r>
              <a:t>potencia</a:t>
            </a:r>
          </a:p>
        </p:txBody>
      </p:sp>
      <p:sp>
        <p:nvSpPr>
          <p:cNvPr id="35" name="Shape 35"/>
          <p:cNvSpPr/>
          <p:nvPr/>
        </p:nvSpPr>
        <p:spPr>
          <a:xfrm>
            <a:off x="0" y="2852737"/>
            <a:ext cx="28082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Fuerza estática</a:t>
            </a:r>
          </a:p>
        </p:txBody>
      </p:sp>
      <p:pic>
        <p:nvPicPr>
          <p:cNvPr id="36" name="fuerza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23" y="138544"/>
            <a:ext cx="2395390" cy="207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fuerza2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0307" y="15359"/>
            <a:ext cx="2147889" cy="2616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fuerza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7681" y="4345082"/>
            <a:ext cx="2128838" cy="232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fuerza1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18250" y="4121921"/>
            <a:ext cx="1534106" cy="2789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16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2"/>
      <p:bldP build="whole" bldLvl="1" animBg="1" rev="0" advAuto="0" spid="28" grpId="5"/>
      <p:bldP build="whole" bldLvl="1" animBg="1" rev="0" advAuto="0" spid="27" grpId="3"/>
      <p:bldP build="whole" bldLvl="1" animBg="1" rev="0" advAuto="0" spid="32" grpId="7"/>
      <p:bldP build="whole" bldLvl="1" animBg="1" rev="0" advAuto="0" spid="33" grpId="9"/>
      <p:bldP build="whole" bldLvl="1" animBg="1" rev="0" advAuto="0" spid="29" grpId="6"/>
      <p:bldP build="whole" bldLvl="1" animBg="1" rev="0" advAuto="0" spid="31" grpId="10"/>
      <p:bldP build="whole" bldLvl="1" animBg="1" rev="0" advAuto="0" spid="34" grpId="11"/>
      <p:bldP build="whole" bldLvl="1" animBg="1" rev="0" advAuto="0" spid="30" grpId="8"/>
      <p:bldP build="p" bldLvl="1" animBg="1" rev="0" advAuto="0" spid="26" grpId="4"/>
      <p:bldP build="whole" bldLvl="1" animBg="1" rev="0" advAuto="0"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28625" y="1428750"/>
            <a:ext cx="1584325" cy="456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pPr lvl="0"/>
            <a:r>
              <a:t>ISOMÉTRICA</a:t>
            </a:r>
          </a:p>
        </p:txBody>
      </p:sp>
      <p:sp>
        <p:nvSpPr>
          <p:cNvPr id="42" name="Shape 42"/>
          <p:cNvSpPr/>
          <p:nvPr/>
        </p:nvSpPr>
        <p:spPr>
          <a:xfrm>
            <a:off x="3571875" y="2571750"/>
            <a:ext cx="1171988" cy="456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pPr lvl="0"/>
            <a:r>
              <a:t>ISOTÓNICA</a:t>
            </a:r>
          </a:p>
        </p:txBody>
      </p:sp>
      <p:sp>
        <p:nvSpPr>
          <p:cNvPr id="43" name="Shape 43"/>
          <p:cNvSpPr/>
          <p:nvPr/>
        </p:nvSpPr>
        <p:spPr>
          <a:xfrm>
            <a:off x="428625" y="4429125"/>
            <a:ext cx="1433164" cy="456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pPr lvl="0"/>
            <a:r>
              <a:t>AUXOTÓNICA</a:t>
            </a:r>
          </a:p>
        </p:txBody>
      </p:sp>
      <p:sp>
        <p:nvSpPr>
          <p:cNvPr id="44" name="Shape 44"/>
          <p:cNvSpPr/>
          <p:nvPr/>
        </p:nvSpPr>
        <p:spPr>
          <a:xfrm>
            <a:off x="2214562" y="1928812"/>
            <a:ext cx="43844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no se modifica la longitud del músculo</a:t>
            </a:r>
            <a:r>
              <a:t> </a:t>
            </a:r>
          </a:p>
        </p:txBody>
      </p:sp>
      <p:sp>
        <p:nvSpPr>
          <p:cNvPr id="45" name="Shape 45"/>
          <p:cNvSpPr/>
          <p:nvPr/>
        </p:nvSpPr>
        <p:spPr>
          <a:xfrm>
            <a:off x="5286375" y="3500437"/>
            <a:ext cx="2786063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hay una variación en la longitud del músculo, ya sea acortamiento o alargamiento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46" name="Shape 46"/>
          <p:cNvSpPr/>
          <p:nvPr/>
        </p:nvSpPr>
        <p:spPr>
          <a:xfrm>
            <a:off x="2786062" y="5786437"/>
            <a:ext cx="406825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es una mezcla de las dos anteriores</a:t>
            </a:r>
            <a:r>
              <a:t> </a:t>
            </a:r>
          </a:p>
        </p:txBody>
      </p:sp>
      <p:sp>
        <p:nvSpPr>
          <p:cNvPr id="47" name="Shape 47"/>
          <p:cNvSpPr/>
          <p:nvPr/>
        </p:nvSpPr>
        <p:spPr>
          <a:xfrm>
            <a:off x="3000375" y="285750"/>
            <a:ext cx="521493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La contracción muscular</a:t>
            </a:r>
          </a:p>
        </p:txBody>
      </p:sp>
      <p:pic>
        <p:nvPicPr>
          <p:cNvPr id="48" name="fuerza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109" y="1989985"/>
            <a:ext cx="1838195" cy="2334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fuerza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5706" y="3091546"/>
            <a:ext cx="1584326" cy="263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fuerza1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666" y="4990360"/>
            <a:ext cx="2065671" cy="1751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2"/>
      <p:bldP build="whole" bldLvl="1" animBg="1" rev="0" advAuto="0" spid="42" grpId="3"/>
      <p:bldP build="whole" bldLvl="1" animBg="1" rev="0" advAuto="0" spid="45" grpId="4"/>
      <p:bldP build="whole" bldLvl="1" animBg="1" rev="0" advAuto="0" spid="41" grpId="1"/>
      <p:bldP build="whole" bldLvl="1" animBg="1" rev="0" advAuto="0" spid="43" grpId="5"/>
      <p:bldP build="whole" bldLvl="1" animBg="1" rev="0" advAuto="0" spid="46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Factores que afectan de una forma u otra a esta capacidad</a:t>
            </a:r>
          </a:p>
        </p:txBody>
      </p:sp>
      <p:sp>
        <p:nvSpPr>
          <p:cNvPr id="53" name="Shape 53"/>
          <p:cNvSpPr/>
          <p:nvPr/>
        </p:nvSpPr>
        <p:spPr>
          <a:xfrm>
            <a:off x="285749" y="2500312"/>
            <a:ext cx="12983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Fisiológicos</a:t>
            </a:r>
          </a:p>
        </p:txBody>
      </p:sp>
      <p:sp>
        <p:nvSpPr>
          <p:cNvPr id="54" name="Shape 54"/>
          <p:cNvSpPr/>
          <p:nvPr/>
        </p:nvSpPr>
        <p:spPr>
          <a:xfrm>
            <a:off x="357187" y="4572000"/>
            <a:ext cx="17859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Mecánicos</a:t>
            </a:r>
          </a:p>
        </p:txBody>
      </p:sp>
      <p:sp>
        <p:nvSpPr>
          <p:cNvPr id="55" name="Shape 55"/>
          <p:cNvSpPr/>
          <p:nvPr/>
        </p:nvSpPr>
        <p:spPr>
          <a:xfrm>
            <a:off x="179387" y="6165850"/>
            <a:ext cx="12983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Extrínsecos</a:t>
            </a:r>
          </a:p>
        </p:txBody>
      </p:sp>
      <p:sp>
        <p:nvSpPr>
          <p:cNvPr id="56" name="Shape 56"/>
          <p:cNvSpPr/>
          <p:nvPr/>
        </p:nvSpPr>
        <p:spPr>
          <a:xfrm>
            <a:off x="2339975" y="1593144"/>
            <a:ext cx="6518275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buSzPct val="100000"/>
              <a:buChar char="•"/>
              <a:tabLst>
                <a:tab pos="228600" algn="l"/>
                <a:tab pos="444500" algn="l"/>
              </a:tabLst>
            </a:pPr>
            <a:r>
              <a:t>"La fuerza de un músculo es directamente proporcional a la magnitud de su corte transversal". </a:t>
            </a:r>
          </a:p>
          <a:p>
            <a:pPr lvl="0">
              <a:buSzPct val="100000"/>
              <a:buChar char="•"/>
              <a:tabLst>
                <a:tab pos="228600" algn="l"/>
                <a:tab pos="444500" algn="l"/>
              </a:tabLst>
            </a:pPr>
            <a:r>
              <a:t>La forma de un músculo también determina la fuerza. Los músculos bipenniformes desarrollan más fuerza que los longitudinales o fusiformes.</a:t>
            </a:r>
          </a:p>
          <a:p>
            <a:pPr lvl="0">
              <a:buSzPct val="100000"/>
              <a:buChar char="•"/>
              <a:tabLst>
                <a:tab pos="228600" algn="l"/>
                <a:tab pos="444500" algn="l"/>
              </a:tabLst>
            </a:pPr>
            <a:r>
              <a:t>La inervación también determina la fuerza, a más fibras inervadas mayor fuerza.</a:t>
            </a:r>
          </a:p>
          <a:p>
            <a:pPr lvl="0">
              <a:buSzPct val="100000"/>
              <a:buChar char="•"/>
              <a:tabLst>
                <a:tab pos="228600" algn="l"/>
                <a:tab pos="444500" algn="l"/>
              </a:tabLst>
            </a:pPr>
            <a:r>
              <a:t> A mayor proporción de fibras blancas mayor fuerza.</a:t>
            </a:r>
          </a:p>
        </p:txBody>
      </p:sp>
      <p:sp>
        <p:nvSpPr>
          <p:cNvPr id="57" name="Shape 57"/>
          <p:cNvSpPr/>
          <p:nvPr/>
        </p:nvSpPr>
        <p:spPr>
          <a:xfrm>
            <a:off x="2428875" y="4095838"/>
            <a:ext cx="5327650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buSzPct val="100000"/>
              <a:buChar char="•"/>
              <a:tabLst>
                <a:tab pos="228600" algn="l"/>
                <a:tab pos="342900" algn="l"/>
              </a:tabLst>
            </a:pPr>
            <a:r>
              <a:t>El grado de angulación que alcance la articulación en un movimiento determinado. </a:t>
            </a:r>
          </a:p>
          <a:p>
            <a:pPr lvl="0">
              <a:buSzPct val="100000"/>
              <a:buChar char="•"/>
              <a:tabLst>
                <a:tab pos="228600" algn="l"/>
                <a:tab pos="342900" algn="l"/>
              </a:tabLst>
            </a:pPr>
            <a:r>
              <a:t>El grado de giro que adopte la articulación en la aplicación de una fuerza determina su mayor o menor intensidad.</a:t>
            </a:r>
          </a:p>
        </p:txBody>
      </p:sp>
      <p:sp>
        <p:nvSpPr>
          <p:cNvPr id="58" name="Shape 58"/>
          <p:cNvSpPr/>
          <p:nvPr/>
        </p:nvSpPr>
        <p:spPr>
          <a:xfrm>
            <a:off x="2411412" y="6173875"/>
            <a:ext cx="64957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t>La edad, el sexo</a:t>
            </a:r>
            <a:r>
              <a:t>, la alimentación, la temperatura, la motivación</a:t>
            </a:r>
          </a:p>
        </p:txBody>
      </p:sp>
      <p:sp>
        <p:nvSpPr>
          <p:cNvPr id="59" name="Shape 59"/>
          <p:cNvSpPr/>
          <p:nvPr/>
        </p:nvSpPr>
        <p:spPr>
          <a:xfrm>
            <a:off x="2000250" y="1571624"/>
            <a:ext cx="428625" cy="2286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151"/>
                  <a:pt x="10800" y="337"/>
                </a:cubicBezTo>
                <a:lnTo>
                  <a:pt x="10800" y="10463"/>
                </a:lnTo>
                <a:cubicBezTo>
                  <a:pt x="10800" y="10649"/>
                  <a:pt x="5965" y="10800"/>
                  <a:pt x="0" y="10800"/>
                </a:cubicBezTo>
                <a:lnTo>
                  <a:pt x="0" y="10800"/>
                </a:lnTo>
                <a:cubicBezTo>
                  <a:pt x="5965" y="10800"/>
                  <a:pt x="10800" y="10951"/>
                  <a:pt x="10800" y="11137"/>
                </a:cubicBezTo>
                <a:lnTo>
                  <a:pt x="10800" y="21263"/>
                </a:lnTo>
                <a:cubicBezTo>
                  <a:pt x="10800" y="21449"/>
                  <a:pt x="15635" y="21600"/>
                  <a:pt x="21600" y="21600"/>
                </a:cubicBezTo>
              </a:path>
            </a:pathLst>
          </a:custGeom>
          <a:ln>
            <a:solidFill>
              <a:srgbClr val="B6DCDF"/>
            </a:solidFill>
            <a:round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60" name="Shape 60"/>
          <p:cNvSpPr/>
          <p:nvPr/>
        </p:nvSpPr>
        <p:spPr>
          <a:xfrm>
            <a:off x="2000250" y="3929062"/>
            <a:ext cx="428625" cy="164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210"/>
                  <a:pt x="10800" y="470"/>
                </a:cubicBezTo>
                <a:lnTo>
                  <a:pt x="10800" y="10330"/>
                </a:lnTo>
                <a:cubicBezTo>
                  <a:pt x="10800" y="10590"/>
                  <a:pt x="5965" y="10800"/>
                  <a:pt x="0" y="10800"/>
                </a:cubicBezTo>
                <a:lnTo>
                  <a:pt x="0" y="10800"/>
                </a:lnTo>
                <a:cubicBezTo>
                  <a:pt x="5965" y="10800"/>
                  <a:pt x="10800" y="11010"/>
                  <a:pt x="10800" y="11270"/>
                </a:cubicBezTo>
                <a:lnTo>
                  <a:pt x="10800" y="21130"/>
                </a:lnTo>
                <a:cubicBezTo>
                  <a:pt x="10800" y="21390"/>
                  <a:pt x="15635" y="21600"/>
                  <a:pt x="21600" y="21600"/>
                </a:cubicBezTo>
              </a:path>
            </a:pathLst>
          </a:custGeom>
          <a:ln>
            <a:solidFill>
              <a:srgbClr val="B6DCDF"/>
            </a:solidFill>
            <a:round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61" name="Shape 61"/>
          <p:cNvSpPr/>
          <p:nvPr/>
        </p:nvSpPr>
        <p:spPr>
          <a:xfrm>
            <a:off x="1857375" y="6143625"/>
            <a:ext cx="357188" cy="485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592"/>
                  <a:pt x="10800" y="1323"/>
                </a:cubicBezTo>
                <a:lnTo>
                  <a:pt x="10800" y="9477"/>
                </a:lnTo>
                <a:cubicBezTo>
                  <a:pt x="10800" y="10208"/>
                  <a:pt x="5965" y="10800"/>
                  <a:pt x="0" y="10800"/>
                </a:cubicBezTo>
                <a:lnTo>
                  <a:pt x="0" y="10800"/>
                </a:lnTo>
                <a:cubicBezTo>
                  <a:pt x="5965" y="10800"/>
                  <a:pt x="10800" y="11392"/>
                  <a:pt x="10800" y="12123"/>
                </a:cubicBezTo>
                <a:lnTo>
                  <a:pt x="10800" y="20277"/>
                </a:lnTo>
                <a:cubicBezTo>
                  <a:pt x="10800" y="21008"/>
                  <a:pt x="15635" y="21600"/>
                  <a:pt x="21600" y="21600"/>
                </a:cubicBezTo>
              </a:path>
            </a:pathLst>
          </a:custGeom>
          <a:ln>
            <a:solidFill>
              <a:srgbClr val="B6DCDF"/>
            </a:solidFill>
            <a:round/>
          </a:ln>
        </p:spPr>
        <p:txBody>
          <a:bodyPr lIns="0" tIns="0" rIns="0" bIns="0" anchor="ctr"/>
          <a:lstStyle/>
          <a:p>
            <a:pPr lvl="0" algn="ctr"/>
          </a:p>
        </p:txBody>
      </p:sp>
      <p:pic>
        <p:nvPicPr>
          <p:cNvPr id="62" name="fuerza6.jpg"/>
          <p:cNvPicPr/>
          <p:nvPr/>
        </p:nvPicPr>
        <p:blipFill>
          <a:blip r:embed="rId2">
            <a:alphaModFix amt="22159"/>
            <a:extLst/>
          </a:blip>
          <a:stretch>
            <a:fillRect/>
          </a:stretch>
        </p:blipFill>
        <p:spPr>
          <a:xfrm>
            <a:off x="-18554" y="-256878"/>
            <a:ext cx="9181108" cy="7096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10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3"/>
      <p:bldP build="whole" bldLvl="1" animBg="1" rev="0" advAuto="0" spid="58" grpId="7"/>
      <p:bldP build="whole" bldLvl="1" animBg="1" rev="0" advAuto="0" spid="57" grpId="5"/>
      <p:bldP build="whole" bldLvl="1" animBg="1" rev="0" advAuto="0" spid="53" grpId="2"/>
      <p:bldP build="whole" bldLvl="1" animBg="1" rev="0" advAuto="0" spid="55" grpId="6"/>
      <p:bldP build="whole" bldLvl="1" animBg="1" rev="0" advAuto="0" spid="52" grpId="1"/>
      <p:bldP build="whole" bldLvl="1" animBg="1" rev="0" advAuto="0" spid="54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MEDICIÓN    DE    LA FUERZA</a:t>
            </a:r>
          </a:p>
        </p:txBody>
      </p:sp>
      <p:sp>
        <p:nvSpPr>
          <p:cNvPr id="65" name="Shape 65"/>
          <p:cNvSpPr/>
          <p:nvPr/>
        </p:nvSpPr>
        <p:spPr>
          <a:xfrm>
            <a:off x="323850" y="1857375"/>
            <a:ext cx="5543550" cy="191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/>
              <a:t>Nos resulta imposible medir únicamente la fuerza de un músculo ya que en cualquier movimiento por insignificante que sea va a intervenir siempre más de uno. </a:t>
            </a:r>
            <a:endParaRPr sz="1600"/>
          </a:p>
          <a:p>
            <a:pPr lvl="0"/>
            <a:r>
              <a:rPr sz="1600"/>
              <a:t>La fuerza estática con manómetros y tensiómetros son los más corrientes </a:t>
            </a:r>
            <a:endParaRPr sz="1600"/>
          </a:p>
          <a:p>
            <a:pPr lvl="0"/>
            <a:r>
              <a:rPr sz="1600"/>
              <a:t>La fuerza dinámica aplicada al deporte con  halteras, pesas, o los balones medicinales, que puede ser elevados o lanzados.</a:t>
            </a:r>
          </a:p>
        </p:txBody>
      </p:sp>
      <p:pic>
        <p:nvPicPr>
          <p:cNvPr id="66" name="FUERZA1 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2682" y="3749278"/>
            <a:ext cx="2674046" cy="2674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fuerza2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4731" y="2121346"/>
            <a:ext cx="2174781" cy="3852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  <p:bldP build="whole" bldLvl="1" animBg="1" rev="0" advAuto="0" spid="6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 idx="4294967295"/>
          </p:nvPr>
        </p:nvSpPr>
        <p:spPr>
          <a:xfrm>
            <a:off x="457200" y="274637"/>
            <a:ext cx="8229600" cy="34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365760">
              <a:defRPr sz="1320"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pPr lvl="0">
              <a:defRPr sz="1800"/>
            </a:pPr>
            <a:r>
              <a:rPr sz="1320"/>
              <a:t>SISTEMAS DE MEJORA DE LA FUERZA</a:t>
            </a:r>
          </a:p>
        </p:txBody>
      </p:sp>
      <p:sp>
        <p:nvSpPr>
          <p:cNvPr id="70" name="Shape 70"/>
          <p:cNvSpPr/>
          <p:nvPr/>
        </p:nvSpPr>
        <p:spPr>
          <a:xfrm>
            <a:off x="250825" y="981075"/>
            <a:ext cx="10795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400"/>
              <a:t>CARGAS MÁXIMAS</a:t>
            </a:r>
          </a:p>
        </p:txBody>
      </p:sp>
      <p:sp>
        <p:nvSpPr>
          <p:cNvPr id="71" name="Shape 71"/>
          <p:cNvSpPr/>
          <p:nvPr/>
        </p:nvSpPr>
        <p:spPr>
          <a:xfrm>
            <a:off x="179387" y="1860521"/>
            <a:ext cx="1511301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400"/>
              <a:t>CARGAS SUBMÁXIMAS</a:t>
            </a:r>
          </a:p>
        </p:txBody>
      </p:sp>
      <p:sp>
        <p:nvSpPr>
          <p:cNvPr id="72" name="Shape 72"/>
          <p:cNvSpPr/>
          <p:nvPr/>
        </p:nvSpPr>
        <p:spPr>
          <a:xfrm>
            <a:off x="250825" y="2678957"/>
            <a:ext cx="1800225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400"/>
              <a:t>FUERZA RESISTENCIA</a:t>
            </a:r>
          </a:p>
        </p:txBody>
      </p:sp>
      <p:sp>
        <p:nvSpPr>
          <p:cNvPr id="73" name="Shape 73"/>
          <p:cNvSpPr/>
          <p:nvPr/>
        </p:nvSpPr>
        <p:spPr>
          <a:xfrm>
            <a:off x="251618" y="3507486"/>
            <a:ext cx="136683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400"/>
              <a:t>ISOMÉTRICO</a:t>
            </a:r>
          </a:p>
        </p:txBody>
      </p:sp>
      <p:sp>
        <p:nvSpPr>
          <p:cNvPr id="74" name="Shape 74"/>
          <p:cNvSpPr/>
          <p:nvPr/>
        </p:nvSpPr>
        <p:spPr>
          <a:xfrm>
            <a:off x="178593" y="4215459"/>
            <a:ext cx="1512889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400"/>
              <a:t>PLIOMÉTRICO</a:t>
            </a:r>
          </a:p>
        </p:txBody>
      </p:sp>
      <p:sp>
        <p:nvSpPr>
          <p:cNvPr id="75" name="Shape 75"/>
          <p:cNvSpPr/>
          <p:nvPr/>
        </p:nvSpPr>
        <p:spPr>
          <a:xfrm>
            <a:off x="196850" y="4928279"/>
            <a:ext cx="147637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400"/>
              <a:t>ISOCINÉTICO</a:t>
            </a:r>
          </a:p>
        </p:txBody>
      </p:sp>
      <p:sp>
        <p:nvSpPr>
          <p:cNvPr id="76" name="Shape 76"/>
          <p:cNvSpPr/>
          <p:nvPr/>
        </p:nvSpPr>
        <p:spPr>
          <a:xfrm>
            <a:off x="2124075" y="1060538"/>
            <a:ext cx="6769100" cy="360187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1200"/>
              <a:t>Este sistema desarrolla la fuerza lenta. Es el sistema utilizado por los deportistas de halterofilia</a:t>
            </a:r>
            <a:r>
              <a:t> </a:t>
            </a:r>
          </a:p>
        </p:txBody>
      </p:sp>
      <p:sp>
        <p:nvSpPr>
          <p:cNvPr id="77" name="Shape 77"/>
          <p:cNvSpPr/>
          <p:nvPr/>
        </p:nvSpPr>
        <p:spPr>
          <a:xfrm>
            <a:off x="2522537" y="1840088"/>
            <a:ext cx="3038548" cy="360187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1200"/>
              <a:t>Este sistema es el llamado "body building"</a:t>
            </a:r>
            <a:r>
              <a:t> </a:t>
            </a:r>
          </a:p>
        </p:txBody>
      </p:sp>
      <p:sp>
        <p:nvSpPr>
          <p:cNvPr id="78" name="Shape 78"/>
          <p:cNvSpPr/>
          <p:nvPr/>
        </p:nvSpPr>
        <p:spPr>
          <a:xfrm>
            <a:off x="4054475" y="2393330"/>
            <a:ext cx="4328441" cy="360187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1200"/>
              <a:t>El trabajo es un circuito con cargas por debajo del 50 por 100</a:t>
            </a:r>
            <a:r>
              <a:t> </a:t>
            </a:r>
          </a:p>
        </p:txBody>
      </p:sp>
      <p:sp>
        <p:nvSpPr>
          <p:cNvPr id="79" name="Shape 79"/>
          <p:cNvSpPr/>
          <p:nvPr/>
        </p:nvSpPr>
        <p:spPr>
          <a:xfrm>
            <a:off x="114300" y="5548762"/>
            <a:ext cx="262731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400"/>
              <a:t>ELECTROESTIMULACIÓN</a:t>
            </a:r>
          </a:p>
        </p:txBody>
      </p:sp>
      <p:sp>
        <p:nvSpPr>
          <p:cNvPr id="80" name="Shape 80"/>
          <p:cNvSpPr/>
          <p:nvPr/>
        </p:nvSpPr>
        <p:spPr>
          <a:xfrm>
            <a:off x="3123406" y="3110376"/>
            <a:ext cx="5761038" cy="629381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La característica de este sistema es que los ejercicios se realizan al máximo esfuerzo en un tiempo muy breve, contra grandes resistencias inmóviles y en tres angulaciones, </a:t>
            </a:r>
          </a:p>
        </p:txBody>
      </p:sp>
      <p:sp>
        <p:nvSpPr>
          <p:cNvPr id="81" name="Shape 81"/>
          <p:cNvSpPr/>
          <p:nvPr/>
        </p:nvSpPr>
        <p:spPr>
          <a:xfrm>
            <a:off x="3317875" y="4069470"/>
            <a:ext cx="5168900" cy="451580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1200"/>
              <a:t>Está basado en saltos o multisaltos desde una altura que oscila entre 0,75 y 1,10 mts</a:t>
            </a:r>
            <a:r>
              <a:rPr sz="1200"/>
              <a:t> </a:t>
            </a:r>
          </a:p>
        </p:txBody>
      </p:sp>
      <p:sp>
        <p:nvSpPr>
          <p:cNvPr id="82" name="Shape 82"/>
          <p:cNvSpPr/>
          <p:nvPr/>
        </p:nvSpPr>
        <p:spPr>
          <a:xfrm>
            <a:off x="4068762" y="4722665"/>
            <a:ext cx="3870326" cy="451580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1200"/>
              <a:t>Este sistema basado en la práctica de ejercicios sobre máquinas de musculación</a:t>
            </a:r>
            <a:r>
              <a:rPr sz="1200"/>
              <a:t> </a:t>
            </a:r>
          </a:p>
        </p:txBody>
      </p:sp>
      <p:sp>
        <p:nvSpPr>
          <p:cNvPr id="83" name="Shape 83"/>
          <p:cNvSpPr/>
          <p:nvPr/>
        </p:nvSpPr>
        <p:spPr>
          <a:xfrm>
            <a:off x="4058901" y="5313721"/>
            <a:ext cx="4751388" cy="629381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Un método terapéutico a pesar de que hoy también se comercializa para desarrollar grupos musculares determinados “mientras lees un libro”. </a:t>
            </a:r>
          </a:p>
        </p:txBody>
      </p:sp>
      <p:sp>
        <p:nvSpPr>
          <p:cNvPr id="84" name="Shape 84"/>
          <p:cNvSpPr/>
          <p:nvPr/>
        </p:nvSpPr>
        <p:spPr>
          <a:xfrm>
            <a:off x="1258887" y="1268412"/>
            <a:ext cx="649288" cy="1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5" name="Shape 85"/>
          <p:cNvSpPr/>
          <p:nvPr/>
        </p:nvSpPr>
        <p:spPr>
          <a:xfrm flipV="1">
            <a:off x="1530349" y="2016023"/>
            <a:ext cx="833092" cy="189015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6" name="Shape 86"/>
          <p:cNvSpPr/>
          <p:nvPr/>
        </p:nvSpPr>
        <p:spPr>
          <a:xfrm flipV="1">
            <a:off x="1616075" y="2725214"/>
            <a:ext cx="2171700" cy="260204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7" name="Shape 87"/>
          <p:cNvSpPr/>
          <p:nvPr/>
        </p:nvSpPr>
        <p:spPr>
          <a:xfrm flipV="1">
            <a:off x="1721241" y="3541821"/>
            <a:ext cx="1295401" cy="215901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8" name="Shape 88"/>
          <p:cNvSpPr/>
          <p:nvPr/>
        </p:nvSpPr>
        <p:spPr>
          <a:xfrm flipV="1">
            <a:off x="1630362" y="4464688"/>
            <a:ext cx="1476376" cy="1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 flipV="1">
            <a:off x="1849524" y="4945826"/>
            <a:ext cx="2038513" cy="128125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0" name="Shape 90"/>
          <p:cNvSpPr/>
          <p:nvPr/>
        </p:nvSpPr>
        <p:spPr>
          <a:xfrm flipV="1">
            <a:off x="2638502" y="5556179"/>
            <a:ext cx="1194959" cy="222697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91" name="fuerza3.jpg"/>
          <p:cNvPicPr/>
          <p:nvPr/>
        </p:nvPicPr>
        <p:blipFill>
          <a:blip r:embed="rId2">
            <a:alphaModFix amt="12833"/>
            <a:extLst/>
          </a:blip>
          <a:srcRect l="0" t="0" r="5218" b="0"/>
          <a:stretch>
            <a:fillRect/>
          </a:stretch>
        </p:blipFill>
        <p:spPr>
          <a:xfrm>
            <a:off x="2452320" y="1020907"/>
            <a:ext cx="7185973" cy="4904346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286017" y="6163997"/>
            <a:ext cx="1338757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/>
            </a:lvl1pPr>
          </a:lstStyle>
          <a:p>
            <a:pPr lvl="0">
              <a:defRPr b="0" sz="1800"/>
            </a:pPr>
            <a:r>
              <a:rPr b="1" sz="1400"/>
              <a:t>MULTISALTOS</a:t>
            </a:r>
          </a:p>
        </p:txBody>
      </p:sp>
      <p:sp>
        <p:nvSpPr>
          <p:cNvPr id="93" name="Shape 93"/>
          <p:cNvSpPr/>
          <p:nvPr/>
        </p:nvSpPr>
        <p:spPr>
          <a:xfrm>
            <a:off x="1945991" y="6328122"/>
            <a:ext cx="1511301" cy="1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3792537" y="6171477"/>
            <a:ext cx="5001084" cy="451580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Su objetivo es potenciar la musculatura del tren inferior. Los ejercicios son saltos, impulsos enlazados, continuos a lo largo de un recorrido.</a:t>
            </a: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16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16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16" presetID="4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presetClass="entr" presetSubtype="16" presetID="4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presetClass="entr" presetSubtype="16" presetID="4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presetClass="entr" presetSubtype="16" presetID="4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presetClass="entr" presetSubtype="16" presetID="4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presetClass="entr" presetSubtype="16" presetID="4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13"/>
      <p:bldP build="whole" bldLvl="1" animBg="1" rev="0" advAuto="0" spid="81" grpId="14"/>
      <p:bldP build="whole" bldLvl="1" animBg="1" rev="0" advAuto="0" spid="71" grpId="3"/>
      <p:bldP build="whole" bldLvl="1" animBg="1" rev="0" advAuto="0" spid="79" grpId="8"/>
      <p:bldP build="whole" bldLvl="1" animBg="1" rev="0" advAuto="0" spid="72" grpId="4"/>
      <p:bldP build="whole" bldLvl="1" animBg="1" rev="0" advAuto="0" spid="82" grpId="15"/>
      <p:bldP build="whole" bldLvl="1" animBg="1" rev="0" advAuto="0" spid="70" grpId="2"/>
      <p:bldP build="whole" bldLvl="1" animBg="1" rev="0" advAuto="0" spid="78" grpId="12"/>
      <p:bldP build="whole" bldLvl="1" animBg="1" rev="0" advAuto="0" spid="76" grpId="10"/>
      <p:bldP build="whole" bldLvl="1" animBg="1" rev="0" advAuto="0" spid="83" grpId="16"/>
      <p:bldP build="whole" bldLvl="1" animBg="1" rev="0" advAuto="0" spid="69" grpId="1"/>
      <p:bldP build="whole" bldLvl="1" animBg="1" rev="0" advAuto="0" spid="73" grpId="5"/>
      <p:bldP build="whole" bldLvl="1" animBg="1" rev="0" advAuto="0" spid="75" grpId="7"/>
      <p:bldP build="whole" bldLvl="1" animBg="1" rev="0" advAuto="0" spid="94" grpId="17"/>
      <p:bldP build="whole" bldLvl="1" animBg="1" rev="0" advAuto="0" spid="92" grpId="9"/>
      <p:bldP build="whole" bldLvl="1" animBg="1" rev="0" advAuto="0" spid="77" grpId="11"/>
      <p:bldP build="whole" bldLvl="1" animBg="1" rev="0" advAuto="0" spid="74" grpId="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