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BA9A06-6C95-42A1-A323-4462669C9F19}" v="2" dt="2021-08-04T13:10:48.21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B9BA9A06-6C95-42A1-A323-4462669C9F19}"/>
    <pc:docChg chg="custSel modSld">
      <pc:chgData name="mario.diaz@uam.es" userId="b18783af-88a7-4588-8d94-dc9c0dee9733" providerId="ADAL" clId="{B9BA9A06-6C95-42A1-A323-4462669C9F19}" dt="2021-08-04T13:11:15.102" v="10" actId="3064"/>
      <pc:docMkLst>
        <pc:docMk/>
      </pc:docMkLst>
      <pc:sldChg chg="addSp delSp modSp mod">
        <pc:chgData name="mario.diaz@uam.es" userId="b18783af-88a7-4588-8d94-dc9c0dee9733" providerId="ADAL" clId="{B9BA9A06-6C95-42A1-A323-4462669C9F19}" dt="2021-08-04T13:10:32.042" v="4" actId="1076"/>
        <pc:sldMkLst>
          <pc:docMk/>
          <pc:sldMk cId="0" sldId="261"/>
        </pc:sldMkLst>
        <pc:picChg chg="add mod">
          <ac:chgData name="mario.diaz@uam.es" userId="b18783af-88a7-4588-8d94-dc9c0dee9733" providerId="ADAL" clId="{B9BA9A06-6C95-42A1-A323-4462669C9F19}" dt="2021-08-04T13:10:32.042" v="4" actId="1076"/>
          <ac:picMkLst>
            <pc:docMk/>
            <pc:sldMk cId="0" sldId="261"/>
            <ac:picMk id="7" creationId="{CD204389-2826-469C-A9CA-43D16A611FED}"/>
          </ac:picMkLst>
        </pc:picChg>
        <pc:picChg chg="del">
          <ac:chgData name="mario.diaz@uam.es" userId="b18783af-88a7-4588-8d94-dc9c0dee9733" providerId="ADAL" clId="{B9BA9A06-6C95-42A1-A323-4462669C9F19}" dt="2021-08-04T13:10:16.508" v="0" actId="478"/>
          <ac:picMkLst>
            <pc:docMk/>
            <pc:sldMk cId="0" sldId="261"/>
            <ac:picMk id="52" creationId="{00000000-0000-0000-0000-000000000000}"/>
          </ac:picMkLst>
        </pc:picChg>
      </pc:sldChg>
      <pc:sldChg chg="addSp delSp modSp mod">
        <pc:chgData name="mario.diaz@uam.es" userId="b18783af-88a7-4588-8d94-dc9c0dee9733" providerId="ADAL" clId="{B9BA9A06-6C95-42A1-A323-4462669C9F19}" dt="2021-08-04T13:11:01.418" v="9" actId="1076"/>
        <pc:sldMkLst>
          <pc:docMk/>
          <pc:sldMk cId="0" sldId="263"/>
        </pc:sldMkLst>
        <pc:picChg chg="add mod">
          <ac:chgData name="mario.diaz@uam.es" userId="b18783af-88a7-4588-8d94-dc9c0dee9733" providerId="ADAL" clId="{B9BA9A06-6C95-42A1-A323-4462669C9F19}" dt="2021-08-04T13:11:01.418" v="9" actId="1076"/>
          <ac:picMkLst>
            <pc:docMk/>
            <pc:sldMk cId="0" sldId="263"/>
            <ac:picMk id="7" creationId="{560665D8-0525-4ED9-80CA-F689FE5C5C74}"/>
          </ac:picMkLst>
        </pc:picChg>
        <pc:picChg chg="del">
          <ac:chgData name="mario.diaz@uam.es" userId="b18783af-88a7-4588-8d94-dc9c0dee9733" providerId="ADAL" clId="{B9BA9A06-6C95-42A1-A323-4462669C9F19}" dt="2021-08-04T13:10:42.303" v="5" actId="478"/>
          <ac:picMkLst>
            <pc:docMk/>
            <pc:sldMk cId="0" sldId="263"/>
            <ac:picMk id="65" creationId="{00000000-0000-0000-0000-000000000000}"/>
          </ac:picMkLst>
        </pc:picChg>
      </pc:sldChg>
      <pc:sldChg chg="modSp mod">
        <pc:chgData name="mario.diaz@uam.es" userId="b18783af-88a7-4588-8d94-dc9c0dee9733" providerId="ADAL" clId="{B9BA9A06-6C95-42A1-A323-4462669C9F19}" dt="2021-08-04T13:11:15.102" v="10" actId="3064"/>
        <pc:sldMkLst>
          <pc:docMk/>
          <pc:sldMk cId="0" sldId="264"/>
        </pc:sldMkLst>
        <pc:spChg chg="mod">
          <ac:chgData name="mario.diaz@uam.es" userId="b18783af-88a7-4588-8d94-dc9c0dee9733" providerId="ADAL" clId="{B9BA9A06-6C95-42A1-A323-4462669C9F19}" dt="2021-08-04T13:11:15.102" v="10" actId="3064"/>
          <ac:spMkLst>
            <pc:docMk/>
            <pc:sldMk cId="0" sldId="264"/>
            <ac:spMk id="7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03329799"/>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title" idx="4294967295"/>
          </p:nvPr>
        </p:nvSpPr>
        <p:spPr>
          <a:xfrm>
            <a:off x="685800" y="2130425"/>
            <a:ext cx="7772400" cy="1470025"/>
          </a:xfrm>
          <a:prstGeom prst="rect">
            <a:avLst/>
          </a:prstGeom>
        </p:spPr>
        <p:txBody>
          <a:bodyPr lIns="0" tIns="0" rIns="0" bIns="0">
            <a:normAutofit/>
          </a:bodyPr>
          <a:lstStyle/>
          <a:p>
            <a:endParaRPr/>
          </a:p>
        </p:txBody>
      </p:sp>
      <p:sp>
        <p:nvSpPr>
          <p:cNvPr id="21" name="Shape 9"/>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pPr>
            <a:endParaRPr/>
          </a:p>
        </p:txBody>
      </p:sp>
      <p:pic>
        <p:nvPicPr>
          <p:cNvPr id="22"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23" name="Shape 11"/>
          <p:cNvSpPr txBox="1"/>
          <p:nvPr/>
        </p:nvSpPr>
        <p:spPr>
          <a:xfrm>
            <a:off x="120650" y="5577525"/>
            <a:ext cx="7937352" cy="60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600">
                <a:solidFill>
                  <a:srgbClr val="FFFB00"/>
                </a:solidFill>
                <a:latin typeface="Arial"/>
                <a:ea typeface="Arial"/>
                <a:cs typeface="Arial"/>
                <a:sym typeface="Arial"/>
              </a:defRPr>
            </a:lvl1pPr>
          </a:lstStyle>
          <a:p>
            <a:r>
              <a:t>Physical Activity-Sports and Disability</a:t>
            </a:r>
          </a:p>
        </p:txBody>
      </p:sp>
      <p:sp>
        <p:nvSpPr>
          <p:cNvPr id="24" name="Shape 12"/>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25"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
          <p:cNvSpPr txBox="1">
            <a:spLocks noGrp="1"/>
          </p:cNvSpPr>
          <p:nvPr>
            <p:ph type="title" idx="4294967295"/>
          </p:nvPr>
        </p:nvSpPr>
        <p:spPr>
          <a:xfrm>
            <a:off x="457200" y="428625"/>
            <a:ext cx="8229600" cy="989013"/>
          </a:xfrm>
          <a:prstGeom prst="rect">
            <a:avLst/>
          </a:prstGeom>
        </p:spPr>
        <p:txBody>
          <a:bodyPr lIns="0" tIns="0" rIns="0" bIns="0">
            <a:normAutofit/>
          </a:bodyPr>
          <a:lstStyle>
            <a:lvl1pPr>
              <a:defRPr sz="2800">
                <a:solidFill>
                  <a:srgbClr val="C00000"/>
                </a:solidFill>
              </a:defRPr>
            </a:lvl1pPr>
          </a:lstStyle>
          <a:p>
            <a:r>
              <a:t>Contents</a:t>
            </a:r>
          </a:p>
        </p:txBody>
      </p:sp>
      <p:sp>
        <p:nvSpPr>
          <p:cNvPr id="28" name="Shape 16"/>
          <p:cNvSpPr txBox="1">
            <a:spLocks noGrp="1"/>
          </p:cNvSpPr>
          <p:nvPr>
            <p:ph type="body" sz="quarter" idx="4294967295"/>
          </p:nvPr>
        </p:nvSpPr>
        <p:spPr>
          <a:xfrm>
            <a:off x="657225" y="1654175"/>
            <a:ext cx="4159747" cy="2879940"/>
          </a:xfrm>
          <a:prstGeom prst="rect">
            <a:avLst/>
          </a:prstGeom>
        </p:spPr>
        <p:txBody>
          <a:bodyPr lIns="0" tIns="0" rIns="0" bIns="0">
            <a:normAutofit/>
          </a:bodyPr>
          <a:lstStyle/>
          <a:p>
            <a:pPr marL="2673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Objectives</a:t>
            </a:r>
          </a:p>
          <a:p>
            <a:pPr marL="2673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Goalball</a:t>
            </a:r>
          </a:p>
          <a:p>
            <a:pPr marL="2673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Boccia</a:t>
            </a:r>
          </a:p>
          <a:p>
            <a:pPr marL="2673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Sitting Volleyball</a:t>
            </a:r>
          </a:p>
          <a:p>
            <a:pPr marL="2673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Questionnaire and Activities</a:t>
            </a:r>
          </a:p>
        </p:txBody>
      </p:sp>
      <p:pic>
        <p:nvPicPr>
          <p:cNvPr id="2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0" name="silla ruedas 2.jpg" descr="silla ruedas 2.jpg"/>
          <p:cNvPicPr>
            <a:picLocks noChangeAspect="1"/>
          </p:cNvPicPr>
          <p:nvPr/>
        </p:nvPicPr>
        <p:blipFill>
          <a:blip r:embed="rId3"/>
          <a:stretch>
            <a:fillRect/>
          </a:stretch>
        </p:blipFill>
        <p:spPr>
          <a:xfrm>
            <a:off x="5472934" y="1875987"/>
            <a:ext cx="2903938" cy="287994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0"/>
          <p:cNvSpPr txBox="1"/>
          <p:nvPr/>
        </p:nvSpPr>
        <p:spPr>
          <a:xfrm>
            <a:off x="392757" y="873125"/>
            <a:ext cx="8073629" cy="3622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30000"/>
              </a:lnSpc>
              <a:spcBef>
                <a:spcPts val="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j-lt"/>
                <a:ea typeface="+mj-ea"/>
                <a:cs typeface="+mj-cs"/>
                <a:sym typeface="Helvetica"/>
              </a:defRPr>
            </a:pPr>
            <a:r>
              <a:t>The simulation of these conditions can help you see a different perspective of the situation by experiencing scenarios that your potential classmates who have disabilities experience and in some cases no one is exempt from suffering. Therefore, through the study and application of the contents of this unit, we want you to work on the following objectives: </a:t>
            </a:r>
          </a:p>
          <a:p>
            <a:pPr algn="just" defTabSz="457200">
              <a:lnSpc>
                <a:spcPct val="130000"/>
              </a:lnSpc>
              <a:spcBef>
                <a:spcPts val="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j-lt"/>
                <a:ea typeface="+mj-ea"/>
                <a:cs typeface="+mj-cs"/>
                <a:sym typeface="Helvetica"/>
              </a:defRPr>
            </a:pPr>
            <a:endParaRPr/>
          </a:p>
          <a:p>
            <a:pPr marL="190500" indent="-152400" algn="just" defTabSz="457200">
              <a:lnSpc>
                <a:spcPct val="220000"/>
              </a:lnSpc>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j-lt"/>
                <a:ea typeface="+mj-ea"/>
                <a:cs typeface="+mj-cs"/>
                <a:sym typeface="Helvetica"/>
              </a:defRPr>
            </a:pPr>
            <a:r>
              <a:t>To learn some specific sports for people with disabilities. </a:t>
            </a:r>
          </a:p>
          <a:p>
            <a:pPr marL="190500" indent="-152400" algn="just" defTabSz="457200">
              <a:lnSpc>
                <a:spcPct val="130000"/>
              </a:lnSpc>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j-lt"/>
                <a:ea typeface="+mj-ea"/>
                <a:cs typeface="+mj-cs"/>
                <a:sym typeface="Helvetica"/>
              </a:defRPr>
            </a:pPr>
            <a:r>
              <a:t>To understand and apply the elements that constitute them while showing also a respectful and co-operative attitude in their implementation and in providing new proposals to adapt the existing reality of your school. </a:t>
            </a:r>
          </a:p>
        </p:txBody>
      </p:sp>
      <p:pic>
        <p:nvPicPr>
          <p:cNvPr id="3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34" name="Shape 22"/>
          <p:cNvSpPr txBox="1"/>
          <p:nvPr/>
        </p:nvSpPr>
        <p:spPr>
          <a:xfrm>
            <a:off x="804862" y="198079"/>
            <a:ext cx="6553201" cy="548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900"/>
              </a:spcBef>
              <a:defRPr sz="3200">
                <a:latin typeface="Arial"/>
                <a:ea typeface="Arial"/>
                <a:cs typeface="Arial"/>
                <a:sym typeface="Arial"/>
              </a:defRPr>
            </a:lvl1pPr>
          </a:lstStyle>
          <a:p>
            <a:pPr>
              <a:defRPr sz="2400"/>
            </a:pPr>
            <a:r>
              <a:rPr sz="3200"/>
              <a:t>Objectives</a:t>
            </a:r>
          </a:p>
        </p:txBody>
      </p:sp>
      <p:pic>
        <p:nvPicPr>
          <p:cNvPr id="35" name="Sin título-1_403x480.jpg" descr="Sin título-1_403x480.jpg"/>
          <p:cNvPicPr>
            <a:picLocks noChangeAspect="1"/>
          </p:cNvPicPr>
          <p:nvPr/>
        </p:nvPicPr>
        <p:blipFill>
          <a:blip r:embed="rId3"/>
          <a:srcRect l="24985" b="11320"/>
          <a:stretch>
            <a:fillRect/>
          </a:stretch>
        </p:blipFill>
        <p:spPr>
          <a:xfrm>
            <a:off x="5971827" y="4318768"/>
            <a:ext cx="1705611" cy="240155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25"/>
          <p:cNvSpPr txBox="1"/>
          <p:nvPr/>
        </p:nvSpPr>
        <p:spPr>
          <a:xfrm>
            <a:off x="428625" y="3426389"/>
            <a:ext cx="4714875" cy="5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ctr">
              <a:defRPr>
                <a:latin typeface="Arial"/>
                <a:ea typeface="Arial"/>
                <a:cs typeface="Arial"/>
                <a:sym typeface="Arial"/>
              </a:defRPr>
            </a:pPr>
            <a:endParaRPr/>
          </a:p>
          <a:p>
            <a:pPr algn="just">
              <a:defRPr>
                <a:latin typeface="Arial"/>
                <a:ea typeface="Arial"/>
                <a:cs typeface="Arial"/>
                <a:sym typeface="Arial"/>
              </a:defRPr>
            </a:pPr>
            <a:r>
              <a:t>	</a:t>
            </a:r>
          </a:p>
        </p:txBody>
      </p:sp>
      <p:sp>
        <p:nvSpPr>
          <p:cNvPr id="38" name="Shape 26"/>
          <p:cNvSpPr txBox="1"/>
          <p:nvPr/>
        </p:nvSpPr>
        <p:spPr>
          <a:xfrm>
            <a:off x="500061" y="357186"/>
            <a:ext cx="7888290"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a:latin typeface="Arial"/>
                <a:ea typeface="Arial"/>
                <a:cs typeface="Arial"/>
                <a:sym typeface="Arial"/>
              </a:defRPr>
            </a:lvl1pPr>
          </a:lstStyle>
          <a:p>
            <a:r>
              <a:t>GOALBALL</a:t>
            </a:r>
          </a:p>
        </p:txBody>
      </p:sp>
      <p:pic>
        <p:nvPicPr>
          <p:cNvPr id="3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40" name="Shape 28"/>
          <p:cNvSpPr txBox="1"/>
          <p:nvPr/>
        </p:nvSpPr>
        <p:spPr>
          <a:xfrm>
            <a:off x="539749" y="1268412"/>
            <a:ext cx="7818440" cy="1150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defRPr>
                <a:latin typeface="Arial"/>
                <a:ea typeface="Arial"/>
                <a:cs typeface="Arial"/>
                <a:sym typeface="Arial"/>
              </a:defRPr>
            </a:lvl1pPr>
          </a:lstStyle>
          <a:p>
            <a:r>
              <a:t>Goalball is a Paralympic sport for people with visual impairment. It was invented by H. Lorenzen and S. Reindle Austrian and German respectively to facilitate the incorporation of sport into the lives of veterans left blind during World War II.</a:t>
            </a:r>
          </a:p>
        </p:txBody>
      </p:sp>
      <p:pic>
        <p:nvPicPr>
          <p:cNvPr id="41" name="Image" descr="Image"/>
          <p:cNvPicPr>
            <a:picLocks noChangeAspect="1"/>
          </p:cNvPicPr>
          <p:nvPr/>
        </p:nvPicPr>
        <p:blipFill>
          <a:blip r:embed="rId3"/>
          <a:stretch>
            <a:fillRect/>
          </a:stretch>
        </p:blipFill>
        <p:spPr>
          <a:xfrm>
            <a:off x="685800" y="2925650"/>
            <a:ext cx="7772400" cy="267974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logodefinitivo.png" descr="logodefinitivo.png"/>
          <p:cNvPicPr>
            <a:picLocks noChangeAspect="1"/>
          </p:cNvPicPr>
          <p:nvPr/>
        </p:nvPicPr>
        <p:blipFill>
          <a:blip r:embed="rId2"/>
          <a:stretch>
            <a:fillRect/>
          </a:stretch>
        </p:blipFill>
        <p:spPr>
          <a:xfrm>
            <a:off x="8172450" y="6237287"/>
            <a:ext cx="889000" cy="565152"/>
          </a:xfrm>
          <a:prstGeom prst="rect">
            <a:avLst/>
          </a:prstGeom>
          <a:ln w="34925">
            <a:solidFill>
              <a:srgbClr val="FFFFFF"/>
            </a:solidFill>
          </a:ln>
          <a:effectLst>
            <a:outerShdw blurRad="63500" rotWithShape="0">
              <a:srgbClr val="000000">
                <a:alpha val="42999"/>
              </a:srgbClr>
            </a:outerShdw>
          </a:effectLst>
        </p:spPr>
      </p:pic>
      <p:sp>
        <p:nvSpPr>
          <p:cNvPr id="44" name="Shape 32"/>
          <p:cNvSpPr txBox="1"/>
          <p:nvPr/>
        </p:nvSpPr>
        <p:spPr>
          <a:xfrm>
            <a:off x="484187" y="623886"/>
            <a:ext cx="8175626" cy="4118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65100" indent="-165100">
              <a:buSzPct val="100000"/>
              <a:buFont typeface="Symbol"/>
              <a:buChar char="-"/>
              <a:defRPr sz="1600">
                <a:latin typeface="Arial"/>
                <a:ea typeface="Arial"/>
                <a:cs typeface="Arial"/>
                <a:sym typeface="Arial"/>
              </a:defRPr>
            </a:pPr>
            <a:r>
              <a:t>Two teams of three players each try to get the ball into the opposite goal while keeping the ball from being sent into their goal.</a:t>
            </a:r>
          </a:p>
          <a:p>
            <a:pPr marL="165100" indent="-165100">
              <a:buSzPct val="100000"/>
              <a:buFont typeface="Symbol"/>
              <a:buChar char="-"/>
              <a:defRPr sz="1600">
                <a:latin typeface="Arial"/>
                <a:ea typeface="Arial"/>
                <a:cs typeface="Arial"/>
                <a:sym typeface="Arial"/>
              </a:defRPr>
            </a:pPr>
            <a:r>
              <a:t>This game needs an 18m x 9m pitch (the same size as a volleyball court) and two goals located at both ends of the pitch occupying the entire 9 metres. The goals measure nine metres long and 1.3 metre high. Each area of the pitch measures 9x3 metres. The type of ball used will be a sound ball, and it is similar in size to that of a basketball but with bells inside. </a:t>
            </a:r>
          </a:p>
          <a:p>
            <a:pPr marL="165100" indent="-165100">
              <a:buSzPct val="100000"/>
              <a:buFont typeface="Symbol"/>
              <a:buChar char="-"/>
              <a:defRPr sz="1600">
                <a:latin typeface="Arial"/>
                <a:ea typeface="Arial"/>
                <a:cs typeface="Arial"/>
                <a:sym typeface="Arial"/>
              </a:defRPr>
            </a:pPr>
            <a:r>
              <a:t>Field players must defend and shoot the ball from the backcourt. So players may identify their location on the pitch, some "rough" lines are marked (a short rope inserted below the tape) to serve as reference and guidance for the players. </a:t>
            </a:r>
          </a:p>
          <a:p>
            <a:pPr marL="165100" indent="-165100">
              <a:buSzPct val="100000"/>
              <a:buFont typeface="Symbol"/>
              <a:buChar char="-"/>
              <a:defRPr sz="1600">
                <a:latin typeface="Arial"/>
                <a:ea typeface="Arial"/>
                <a:cs typeface="Arial"/>
                <a:sym typeface="Arial"/>
              </a:defRPr>
            </a:pPr>
            <a:r>
              <a:t>The game consists of two halves of 10 minutes each with a half-time interval of three minutes.</a:t>
            </a:r>
          </a:p>
          <a:p>
            <a:pPr marL="152400" indent="-152400" algn="just" defTabSz="457200">
              <a:lnSpc>
                <a:spcPct val="110000"/>
              </a:lnSpc>
              <a:tabLst>
                <a:tab pos="12700" algn="l"/>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mj-lt"/>
                <a:ea typeface="+mj-ea"/>
                <a:cs typeface="+mj-cs"/>
                <a:sym typeface="Helvetica"/>
              </a:defRPr>
            </a:pPr>
            <a:r>
              <a:t>- The ball will be thrown by hand and must touch the floor within the landing area. </a:t>
            </a:r>
          </a:p>
          <a:p>
            <a:pPr marL="152400" indent="-152400" algn="just" defTabSz="457200">
              <a:lnSpc>
                <a:spcPct val="110000"/>
              </a:lnSpc>
              <a:tabLst>
                <a:tab pos="12700" algn="l"/>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mj-lt"/>
                <a:ea typeface="+mj-ea"/>
                <a:cs typeface="+mj-cs"/>
                <a:sym typeface="Helvetica"/>
              </a:defRPr>
            </a:pPr>
            <a:r>
              <a:rPr>
                <a:solidFill>
                  <a:srgbClr val="606060"/>
                </a:solidFill>
              </a:rPr>
              <a:t>	- 	</a:t>
            </a:r>
            <a:r>
              <a:t>The same player cannot make more than two consecutive throws. </a:t>
            </a:r>
          </a:p>
          <a:p>
            <a:pPr marL="152400" indent="-152400" algn="just" defTabSz="457200">
              <a:lnSpc>
                <a:spcPct val="110000"/>
              </a:lnSpc>
              <a:tabLst>
                <a:tab pos="12700" algn="l"/>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mj-lt"/>
                <a:ea typeface="+mj-ea"/>
                <a:cs typeface="+mj-cs"/>
                <a:sym typeface="Helvetica"/>
              </a:defRPr>
            </a:pPr>
            <a:r>
              <a:rPr>
                <a:solidFill>
                  <a:srgbClr val="606060"/>
                </a:solidFill>
              </a:rPr>
              <a:t>	- 	</a:t>
            </a:r>
            <a:r>
              <a:t>The eyeshades/black-out masks cannot be touched during the match, unless the referee expressly allows the player. </a:t>
            </a:r>
            <a:endParaRPr>
              <a:latin typeface="Arial"/>
              <a:ea typeface="Arial"/>
              <a:cs typeface="Arial"/>
              <a:sym typeface="Arial"/>
            </a:endParaRPr>
          </a:p>
          <a:p>
            <a:pPr marL="165100" indent="-165100">
              <a:buSzPct val="100000"/>
              <a:buFont typeface="Symbol"/>
              <a:buChar char="-"/>
              <a:defRPr sz="1600">
                <a:latin typeface="Arial"/>
                <a:ea typeface="Arial"/>
                <a:cs typeface="Arial"/>
                <a:sym typeface="Arial"/>
              </a:defRPr>
            </a:pPr>
            <a:r>
              <a:t>The time available to each team for its throw is 10 seconds.  </a:t>
            </a:r>
          </a:p>
        </p:txBody>
      </p:sp>
      <p:sp>
        <p:nvSpPr>
          <p:cNvPr id="45" name="Shape 33"/>
          <p:cNvSpPr txBox="1"/>
          <p:nvPr/>
        </p:nvSpPr>
        <p:spPr>
          <a:xfrm>
            <a:off x="539749" y="141286"/>
            <a:ext cx="8032752"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a:latin typeface="Arial"/>
                <a:ea typeface="Arial"/>
                <a:cs typeface="Arial"/>
                <a:sym typeface="Arial"/>
              </a:defRPr>
            </a:lvl1pPr>
          </a:lstStyle>
          <a:p>
            <a:r>
              <a:t>GOALBALL</a:t>
            </a:r>
          </a:p>
        </p:txBody>
      </p:sp>
      <p:pic>
        <p:nvPicPr>
          <p:cNvPr id="46" name="discapacitados gol 3.jpg" descr="discapacitados gol 3.jpg"/>
          <p:cNvPicPr>
            <a:picLocks noChangeAspect="1"/>
          </p:cNvPicPr>
          <p:nvPr/>
        </p:nvPicPr>
        <p:blipFill>
          <a:blip r:embed="rId3"/>
          <a:stretch>
            <a:fillRect/>
          </a:stretch>
        </p:blipFill>
        <p:spPr>
          <a:xfrm>
            <a:off x="1928116" y="4696669"/>
            <a:ext cx="4360469" cy="230287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36"/>
          <p:cNvSpPr txBox="1"/>
          <p:nvPr/>
        </p:nvSpPr>
        <p:spPr>
          <a:xfrm>
            <a:off x="428625" y="1025683"/>
            <a:ext cx="8001000" cy="1645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The game takes place on a smooth, flat surface, the dimensions of the court of 12.5x6 metres with an area called throwing boxes where players place themselves to throw, roll or kick the balls.</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The odd numbered boxes are for the players of the </a:t>
            </a:r>
            <a:r>
              <a:rPr b="1"/>
              <a:t>home team</a:t>
            </a:r>
            <a:r>
              <a:t>, and the even numbered boxes are for the </a:t>
            </a:r>
            <a:r>
              <a:rPr b="1"/>
              <a:t>visiting team</a:t>
            </a:r>
            <a:r>
              <a:t>. </a:t>
            </a:r>
          </a:p>
        </p:txBody>
      </p:sp>
      <p:pic>
        <p:nvPicPr>
          <p:cNvPr id="49" name="logodefinitivo.png" descr="logodefinitivo.png"/>
          <p:cNvPicPr>
            <a:picLocks noChangeAspect="1"/>
          </p:cNvPicPr>
          <p:nvPr/>
        </p:nvPicPr>
        <p:blipFill>
          <a:blip r:embed="rId2"/>
          <a:stretch>
            <a:fillRect/>
          </a:stretch>
        </p:blipFill>
        <p:spPr>
          <a:xfrm>
            <a:off x="8250236" y="6165850"/>
            <a:ext cx="785814" cy="593725"/>
          </a:xfrm>
          <a:prstGeom prst="rect">
            <a:avLst/>
          </a:prstGeom>
          <a:ln w="34925">
            <a:solidFill>
              <a:srgbClr val="FFFFFF"/>
            </a:solidFill>
          </a:ln>
          <a:effectLst>
            <a:outerShdw blurRad="63500" rotWithShape="0">
              <a:srgbClr val="000000">
                <a:alpha val="42999"/>
              </a:srgbClr>
            </a:outerShdw>
          </a:effectLst>
        </p:spPr>
      </p:pic>
      <p:sp>
        <p:nvSpPr>
          <p:cNvPr id="50" name="Shape 38"/>
          <p:cNvSpPr txBox="1"/>
          <p:nvPr/>
        </p:nvSpPr>
        <p:spPr>
          <a:xfrm>
            <a:off x="500062" y="357186"/>
            <a:ext cx="8248651"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a:latin typeface="Arial"/>
                <a:ea typeface="Arial"/>
                <a:cs typeface="Arial"/>
                <a:sym typeface="Arial"/>
              </a:defRPr>
            </a:lvl1pPr>
          </a:lstStyle>
          <a:p>
            <a:r>
              <a:t> Boccia</a:t>
            </a:r>
          </a:p>
        </p:txBody>
      </p:sp>
      <p:pic>
        <p:nvPicPr>
          <p:cNvPr id="51" name="discapacitados 1.jpg" descr="discapacitados 1.jpg"/>
          <p:cNvPicPr>
            <a:picLocks noChangeAspect="1"/>
          </p:cNvPicPr>
          <p:nvPr/>
        </p:nvPicPr>
        <p:blipFill>
          <a:blip r:embed="rId3"/>
          <a:stretch>
            <a:fillRect/>
          </a:stretch>
        </p:blipFill>
        <p:spPr>
          <a:xfrm>
            <a:off x="5991175" y="2903030"/>
            <a:ext cx="2754889" cy="2504445"/>
          </a:xfrm>
          <a:prstGeom prst="rect">
            <a:avLst/>
          </a:prstGeom>
          <a:ln w="12700">
            <a:miter lim="400000"/>
          </a:ln>
        </p:spPr>
      </p:pic>
      <p:pic>
        <p:nvPicPr>
          <p:cNvPr id="7" name="Imagen 6" descr="Diagrama&#10;&#10;Descripción generada automáticamente">
            <a:extLst>
              <a:ext uri="{FF2B5EF4-FFF2-40B4-BE49-F238E27FC236}">
                <a16:creationId xmlns:a16="http://schemas.microsoft.com/office/drawing/2014/main" xmlns="" id="{CD204389-2826-469C-A9CA-43D16A611FE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687" y="2934807"/>
            <a:ext cx="4312277" cy="2638179"/>
          </a:xfrm>
          <a:prstGeom prst="rect">
            <a:avLst/>
          </a:prstGeom>
          <a:noFill/>
          <a:ln>
            <a:noFill/>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43"/>
          <p:cNvSpPr txBox="1">
            <a:spLocks noGrp="1"/>
          </p:cNvSpPr>
          <p:nvPr>
            <p:ph type="title" idx="4294967295"/>
          </p:nvPr>
        </p:nvSpPr>
        <p:spPr>
          <a:xfrm>
            <a:off x="457200" y="134937"/>
            <a:ext cx="8229600" cy="582613"/>
          </a:xfrm>
          <a:prstGeom prst="rect">
            <a:avLst/>
          </a:prstGeom>
        </p:spPr>
        <p:txBody>
          <a:bodyPr lIns="0" tIns="0" rIns="0" bIns="0">
            <a:normAutofit/>
          </a:bodyPr>
          <a:lstStyle>
            <a:lvl1pPr>
              <a:spcBef>
                <a:spcPts val="1400"/>
              </a:spcBef>
              <a:defRPr sz="2400"/>
            </a:lvl1pPr>
          </a:lstStyle>
          <a:p>
            <a:r>
              <a:t>BOCCIA</a:t>
            </a:r>
          </a:p>
        </p:txBody>
      </p:sp>
      <p:sp>
        <p:nvSpPr>
          <p:cNvPr id="55" name="Shape 57"/>
          <p:cNvSpPr txBox="1"/>
          <p:nvPr/>
        </p:nvSpPr>
        <p:spPr>
          <a:xfrm>
            <a:off x="179386" y="674360"/>
            <a:ext cx="8501065" cy="2485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99785" indent="-99785">
              <a:spcBef>
                <a:spcPts val="300"/>
              </a:spcBef>
              <a:buSzPct val="100000"/>
              <a:buFont typeface="Symbol"/>
              <a:buChar char="-"/>
              <a:defRPr sz="1600">
                <a:latin typeface="Arial"/>
                <a:ea typeface="Arial"/>
                <a:cs typeface="Arial"/>
                <a:sym typeface="Arial"/>
              </a:defRPr>
            </a:pPr>
            <a:r>
              <a:t>The equipment needed to participate in this game material consists of </a:t>
            </a:r>
            <a:r>
              <a:rPr b="1"/>
              <a:t>6 red balls, 6 blue balls and a jack/target ball</a:t>
            </a:r>
            <a:r>
              <a:t>.</a:t>
            </a:r>
          </a:p>
          <a:p>
            <a:pPr marL="99785" indent="-99785">
              <a:spcBef>
                <a:spcPts val="300"/>
              </a:spcBef>
              <a:buSzPct val="100000"/>
              <a:buFont typeface="Symbol"/>
              <a:buChar char="-"/>
              <a:defRPr sz="1600">
                <a:latin typeface="Arial"/>
                <a:ea typeface="Arial"/>
                <a:cs typeface="Arial"/>
                <a:sym typeface="Arial"/>
              </a:defRPr>
            </a:pPr>
            <a:r>
              <a:t>The player who starts the game will throw their ball first, the white or target ball called jack, as it leaves the court will be placed on the </a:t>
            </a:r>
            <a:r>
              <a:rPr b="1"/>
              <a:t>+ as reference</a:t>
            </a:r>
            <a:r>
              <a:t>. After this initial throw a player from the opposing team will throw, from this moment (white ball, one blue and one red in the field) the player whose ball is farthest from the jack or target ball will throw even if they have to throw all their balls..</a:t>
            </a:r>
          </a:p>
          <a:p>
            <a:pPr marL="99785" indent="-99785">
              <a:spcBef>
                <a:spcPts val="300"/>
              </a:spcBef>
              <a:buSzPct val="100000"/>
              <a:buFont typeface="Symbol"/>
              <a:buChar char="-"/>
              <a:defRPr sz="1600">
                <a:latin typeface="Arial"/>
                <a:ea typeface="Arial"/>
                <a:cs typeface="Arial"/>
                <a:sym typeface="Arial"/>
              </a:defRPr>
            </a:pPr>
            <a:r>
              <a:t>At the end of each part (all players have thrown their balls), the closest ball to the white (jack/target) ball will score one point. </a:t>
            </a:r>
          </a:p>
          <a:p>
            <a:pPr marL="99785" indent="-99785">
              <a:spcBef>
                <a:spcPts val="300"/>
              </a:spcBef>
              <a:buSzPct val="100000"/>
              <a:buFont typeface="Symbol"/>
              <a:buChar char="-"/>
              <a:defRPr sz="1600">
                <a:latin typeface="Arial"/>
                <a:ea typeface="Arial"/>
                <a:cs typeface="Arial"/>
                <a:sym typeface="Arial"/>
              </a:defRPr>
            </a:pPr>
            <a:r>
              <a:t>For example:</a:t>
            </a:r>
          </a:p>
        </p:txBody>
      </p:sp>
      <p:pic>
        <p:nvPicPr>
          <p:cNvPr id="56"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57" name="discapacitados pelotas.jpg" descr="discapacitados pelotas.jpg"/>
          <p:cNvPicPr>
            <a:picLocks noChangeAspect="1"/>
          </p:cNvPicPr>
          <p:nvPr/>
        </p:nvPicPr>
        <p:blipFill>
          <a:blip r:embed="rId3"/>
          <a:stretch>
            <a:fillRect/>
          </a:stretch>
        </p:blipFill>
        <p:spPr>
          <a:xfrm>
            <a:off x="4798201" y="3418726"/>
            <a:ext cx="3869478" cy="2672360"/>
          </a:xfrm>
          <a:prstGeom prst="rect">
            <a:avLst/>
          </a:prstGeom>
          <a:ln w="12700">
            <a:miter lim="400000"/>
          </a:ln>
        </p:spPr>
      </p:pic>
      <p:pic>
        <p:nvPicPr>
          <p:cNvPr id="58" name="Image" descr="Image"/>
          <p:cNvPicPr>
            <a:picLocks noChangeAspect="1"/>
          </p:cNvPicPr>
          <p:nvPr/>
        </p:nvPicPr>
        <p:blipFill>
          <a:blip r:embed="rId4"/>
          <a:stretch>
            <a:fillRect/>
          </a:stretch>
        </p:blipFill>
        <p:spPr>
          <a:xfrm>
            <a:off x="341648" y="3717270"/>
            <a:ext cx="2075273" cy="2075272"/>
          </a:xfrm>
          <a:prstGeom prst="rect">
            <a:avLst/>
          </a:prstGeom>
          <a:ln w="12700">
            <a:miter lim="400000"/>
          </a:ln>
        </p:spPr>
      </p:pic>
      <p:pic>
        <p:nvPicPr>
          <p:cNvPr id="59" name="Image" descr="Image"/>
          <p:cNvPicPr>
            <a:picLocks noChangeAspect="1"/>
          </p:cNvPicPr>
          <p:nvPr/>
        </p:nvPicPr>
        <p:blipFill>
          <a:blip r:embed="rId5"/>
          <a:stretch>
            <a:fillRect/>
          </a:stretch>
        </p:blipFill>
        <p:spPr>
          <a:xfrm>
            <a:off x="2569925" y="3719409"/>
            <a:ext cx="2075273" cy="2070994"/>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txBox="1"/>
          <p:nvPr/>
        </p:nvSpPr>
        <p:spPr>
          <a:xfrm>
            <a:off x="285749" y="988784"/>
            <a:ext cx="8286752" cy="2301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j-lt"/>
                <a:ea typeface="+mj-ea"/>
                <a:cs typeface="+mj-cs"/>
                <a:sym typeface="Helvetica"/>
              </a:defRPr>
            </a:pPr>
            <a:r>
              <a:t>As you may well expect, the basic rule in sitting volleyball is that all players must be seated on the floor and they cannot take their pelvis off the ground, so all components of the class can participate</a:t>
            </a:r>
            <a:br/>
            <a:r>
              <a:t>regardless of range of leg mobility that you may have.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sz="1700"/>
              <a:t>The </a:t>
            </a:r>
            <a:r>
              <a:rPr sz="1700" b="1"/>
              <a:t>structure of the game is similar to volleyball</a:t>
            </a:r>
            <a:r>
              <a:rPr sz="1700"/>
              <a:t>, so each team can use a maximum of three hits to the ball, starting the game with a serve and hitting it using sets or bumps, spikes or blocks in trying to get the point or trying to prevent it. In this sense, tactics and regulatory actions are similar in both games</a:t>
            </a:r>
            <a:r>
              <a:t>.</a:t>
            </a:r>
          </a:p>
        </p:txBody>
      </p:sp>
      <p:sp>
        <p:nvSpPr>
          <p:cNvPr id="62" name="Shape 62"/>
          <p:cNvSpPr txBox="1"/>
          <p:nvPr/>
        </p:nvSpPr>
        <p:spPr>
          <a:xfrm>
            <a:off x="1714500" y="500062"/>
            <a:ext cx="5429250"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spcBef>
                <a:spcPts val="1400"/>
              </a:spcBef>
              <a:defRPr sz="2400" b="1">
                <a:latin typeface="Arial"/>
                <a:ea typeface="Arial"/>
                <a:cs typeface="Arial"/>
                <a:sym typeface="Arial"/>
              </a:defRPr>
            </a:lvl1pPr>
          </a:lstStyle>
          <a:p>
            <a:r>
              <a:t>	Sitting Volleyball</a:t>
            </a:r>
          </a:p>
        </p:txBody>
      </p:sp>
      <p:pic>
        <p:nvPicPr>
          <p:cNvPr id="6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64" name="discapacitado sentado copia.jpg" descr="discapacitado sentado copia.jpg"/>
          <p:cNvPicPr>
            <a:picLocks noChangeAspect="1"/>
          </p:cNvPicPr>
          <p:nvPr/>
        </p:nvPicPr>
        <p:blipFill>
          <a:blip r:embed="rId3"/>
          <a:stretch>
            <a:fillRect/>
          </a:stretch>
        </p:blipFill>
        <p:spPr>
          <a:xfrm>
            <a:off x="5303860" y="3787380"/>
            <a:ext cx="2824991" cy="2048118"/>
          </a:xfrm>
          <a:prstGeom prst="rect">
            <a:avLst/>
          </a:prstGeom>
          <a:ln w="12700">
            <a:miter lim="400000"/>
          </a:ln>
        </p:spPr>
      </p:pic>
      <p:pic>
        <p:nvPicPr>
          <p:cNvPr id="7" name="Imagen 6" descr="Gráfico&#10;&#10;Descripción generada automáticamente">
            <a:extLst>
              <a:ext uri="{FF2B5EF4-FFF2-40B4-BE49-F238E27FC236}">
                <a16:creationId xmlns:a16="http://schemas.microsoft.com/office/drawing/2014/main" xmlns="" id="{560665D8-0525-4ED9-80CA-F689FE5C5C7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188" y="3787380"/>
            <a:ext cx="3721812" cy="2143174"/>
          </a:xfrm>
          <a:prstGeom prst="rect">
            <a:avLst/>
          </a:prstGeom>
          <a:noFill/>
          <a:ln>
            <a:noFill/>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400"/>
            </a:lvl1pPr>
          </a:lstStyle>
          <a:p>
            <a:r>
              <a:t>QUESTIONNAIRE AND ACTIVITIES</a:t>
            </a:r>
          </a:p>
        </p:txBody>
      </p:sp>
      <p:pic>
        <p:nvPicPr>
          <p:cNvPr id="6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69" name="4.jpg" descr="4.jpg"/>
          <p:cNvPicPr>
            <a:picLocks noChangeAspect="1"/>
          </p:cNvPicPr>
          <p:nvPr/>
        </p:nvPicPr>
        <p:blipFill>
          <a:blip r:embed="rId3">
            <a:alphaModFix amt="30061"/>
          </a:blip>
          <a:stretch>
            <a:fillRect/>
          </a:stretch>
        </p:blipFill>
        <p:spPr>
          <a:xfrm>
            <a:off x="1128712" y="1033362"/>
            <a:ext cx="7505701" cy="4241803"/>
          </a:xfrm>
          <a:prstGeom prst="rect">
            <a:avLst/>
          </a:prstGeom>
          <a:ln w="12700">
            <a:miter lim="400000"/>
          </a:ln>
        </p:spPr>
      </p:pic>
      <p:sp>
        <p:nvSpPr>
          <p:cNvPr id="70" name="Why do you think it important to develop classroom activities?…"/>
          <p:cNvSpPr txBox="1"/>
          <p:nvPr/>
        </p:nvSpPr>
        <p:spPr>
          <a:xfrm>
            <a:off x="142238" y="1369756"/>
            <a:ext cx="9184639" cy="4667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267368" indent="-267368" defTabSz="457200">
              <a:lnSpc>
                <a:spcPct val="150000"/>
              </a:lnSpc>
              <a:buSzPct val="100000"/>
              <a:buAutoNum type="arabicPeriod"/>
              <a:tabLst>
                <a:tab pos="12700" algn="l"/>
                <a:tab pos="2540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sz="2000" dirty="0"/>
              <a:t>Why do you think it important to develop classroom activities?</a:t>
            </a:r>
          </a:p>
          <a:p>
            <a:pPr marL="267368" indent="-267368" defTabSz="457200">
              <a:lnSpc>
                <a:spcPct val="150000"/>
              </a:lnSpc>
              <a:buSzPct val="100000"/>
              <a:buAutoNum type="arabicPeriod"/>
              <a:tabLst>
                <a:tab pos="12700" algn="l"/>
                <a:tab pos="2540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sz="2000" dirty="0"/>
              <a:t>In goalball, has it been easy for you to put yourself onto the pitch? How did you feel?</a:t>
            </a:r>
          </a:p>
          <a:p>
            <a:pPr marL="267368" indent="-267368" defTabSz="457200">
              <a:lnSpc>
                <a:spcPct val="150000"/>
              </a:lnSpc>
              <a:buSzPct val="100000"/>
              <a:buAutoNum type="arabicPeriod"/>
              <a:tabLst>
                <a:tab pos="12700" algn="l"/>
                <a:tab pos="2540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sz="2000" dirty="0"/>
              <a:t>Did you participate with enthusiasm in sitting volleyball? </a:t>
            </a:r>
          </a:p>
          <a:p>
            <a:pPr marL="267368" indent="-267368" defTabSz="457200">
              <a:lnSpc>
                <a:spcPct val="150000"/>
              </a:lnSpc>
              <a:buSzPct val="100000"/>
              <a:buAutoNum type="arabicPeriod"/>
              <a:tabLst>
                <a:tab pos="12700" algn="l"/>
                <a:tab pos="2540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sz="2000" dirty="0"/>
              <a:t>Do you know the game that resembles boccia? </a:t>
            </a:r>
          </a:p>
          <a:p>
            <a:pPr marL="267368" indent="-267368" defTabSz="457200">
              <a:lnSpc>
                <a:spcPct val="150000"/>
              </a:lnSpc>
              <a:buSzPct val="100000"/>
              <a:buAutoNum type="arabicPeriod"/>
              <a:tabLst>
                <a:tab pos="12700" algn="l"/>
                <a:tab pos="2540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sz="2000" dirty="0"/>
              <a:t>Why not paint two sitting volley ball courts in the school. </a:t>
            </a:r>
          </a:p>
          <a:p>
            <a:pPr marL="267368" indent="-267368" defTabSz="457200">
              <a:lnSpc>
                <a:spcPct val="150000"/>
              </a:lnSpc>
              <a:buSzPct val="100000"/>
              <a:buAutoNum type="arabicPeriod"/>
              <a:tabLst>
                <a:tab pos="12700" algn="l"/>
                <a:tab pos="2540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sz="2000" dirty="0"/>
              <a:t>Write down in your notebook unknown vocabulary from this unit. </a:t>
            </a:r>
          </a:p>
          <a:p>
            <a:pPr marL="267368" indent="-267368" defTabSz="457200">
              <a:lnSpc>
                <a:spcPct val="150000"/>
              </a:lnSpc>
              <a:buSzPct val="100000"/>
              <a:buAutoNum type="arabicPeriod"/>
              <a:tabLst>
                <a:tab pos="12700" algn="l"/>
                <a:tab pos="2540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sz="2000" dirty="0"/>
              <a:t>Check the Federation website or any sports association in your region and check for changes or modifications, if any, in its regulations.</a:t>
            </a:r>
            <a:r>
              <a:rPr dirty="0"/>
              <a:t> </a:t>
            </a:r>
          </a:p>
          <a:p>
            <a:pP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232323"/>
                </a:solidFill>
                <a:latin typeface="Helvetica Neue"/>
                <a:ea typeface="Helvetica Neue"/>
                <a:cs typeface="Helvetica Neue"/>
                <a:sym typeface="Helvetica Neue"/>
              </a:defRPr>
            </a:pPr>
            <a:endParaRPr dirty="0"/>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714</Words>
  <Application>Microsoft Office PowerPoint</Application>
  <PresentationFormat>Presentación en pantalla (4:3)</PresentationFormat>
  <Paragraphs>45</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Default</vt:lpstr>
      <vt:lpstr>Presentación de PowerPoint</vt:lpstr>
      <vt:lpstr>Contents</vt:lpstr>
      <vt:lpstr>Presentación de PowerPoint</vt:lpstr>
      <vt:lpstr>Presentación de PowerPoint</vt:lpstr>
      <vt:lpstr>Presentación de PowerPoint</vt:lpstr>
      <vt:lpstr>Presentación de PowerPoint</vt:lpstr>
      <vt:lpstr>BOCCIA</vt:lpstr>
      <vt:lpstr>Presentación de PowerPoint</vt:lpstr>
      <vt:lpstr>QUESTIONNAIRE AND 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2021-09-02T08:26:14Z</dcterms:modified>
</cp:coreProperties>
</file>